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703" r:id="rId6"/>
  </p:sldMasterIdLst>
  <p:notesMasterIdLst>
    <p:notesMasterId r:id="rId18"/>
  </p:notesMasterIdLst>
  <p:sldIdLst>
    <p:sldId id="257" r:id="rId7"/>
    <p:sldId id="288" r:id="rId8"/>
    <p:sldId id="428" r:id="rId9"/>
    <p:sldId id="268" r:id="rId10"/>
    <p:sldId id="284" r:id="rId11"/>
    <p:sldId id="2134805336" r:id="rId12"/>
    <p:sldId id="283" r:id="rId13"/>
    <p:sldId id="2134805337" r:id="rId14"/>
    <p:sldId id="2134805342" r:id="rId15"/>
    <p:sldId id="351" r:id="rId16"/>
    <p:sldId id="429" r:id="rId1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>
        <p:scale>
          <a:sx n="60" d="100"/>
          <a:sy n="60" d="100"/>
        </p:scale>
        <p:origin x="9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DE5E68C-AA67-455C-8BE1-250E7F2BE365}"/>
    <pc:docChg chg="custSel modSld">
      <pc:chgData name="Campos, Simao" userId="a1bf0726-548b-4db8-a746-2e19b5e24da4" providerId="ADAL" clId="{7DE5E68C-AA67-455C-8BE1-250E7F2BE365}" dt="2020-07-31T13:07:17.796" v="14" actId="6549"/>
      <pc:docMkLst>
        <pc:docMk/>
      </pc:docMkLst>
      <pc:sldChg chg="addSp delSp modSp mod">
        <pc:chgData name="Campos, Simao" userId="a1bf0726-548b-4db8-a746-2e19b5e24da4" providerId="ADAL" clId="{7DE5E68C-AA67-455C-8BE1-250E7F2BE365}" dt="2020-07-31T13:07:17.796" v="14" actId="6549"/>
        <pc:sldMkLst>
          <pc:docMk/>
          <pc:sldMk cId="610094566" sldId="257"/>
        </pc:sldMkLst>
        <pc:spChg chg="add del">
          <ac:chgData name="Campos, Simao" userId="a1bf0726-548b-4db8-a746-2e19b5e24da4" providerId="ADAL" clId="{7DE5E68C-AA67-455C-8BE1-250E7F2BE365}" dt="2020-07-31T13:06:19.272" v="3" actId="478"/>
          <ac:spMkLst>
            <pc:docMk/>
            <pc:sldMk cId="610094566" sldId="257"/>
            <ac:spMk id="2" creationId="{746C99E3-4F60-4A4C-895C-62CF978FD49A}"/>
          </ac:spMkLst>
        </pc:spChg>
        <pc:spChg chg="add del mod">
          <ac:chgData name="Campos, Simao" userId="a1bf0726-548b-4db8-a746-2e19b5e24da4" providerId="ADAL" clId="{7DE5E68C-AA67-455C-8BE1-250E7F2BE365}" dt="2020-07-31T13:06:27.975" v="5" actId="478"/>
          <ac:spMkLst>
            <pc:docMk/>
            <pc:sldMk cId="610094566" sldId="257"/>
            <ac:spMk id="3" creationId="{D3F62636-5662-4BED-B120-4F93CEAD3758}"/>
          </ac:spMkLst>
        </pc:spChg>
        <pc:spChg chg="mod">
          <ac:chgData name="Campos, Simao" userId="a1bf0726-548b-4db8-a746-2e19b5e24da4" providerId="ADAL" clId="{7DE5E68C-AA67-455C-8BE1-250E7F2BE365}" dt="2020-07-31T13:07:17.796" v="14" actId="6549"/>
          <ac:spMkLst>
            <pc:docMk/>
            <pc:sldMk cId="610094566" sldId="257"/>
            <ac:spMk id="9" creationId="{8C7CA0D1-8B49-4675-8A5E-57C7F64475C1}"/>
          </ac:spMkLst>
        </pc:spChg>
        <pc:spChg chg="mod">
          <ac:chgData name="Campos, Simao" userId="a1bf0726-548b-4db8-a746-2e19b5e24da4" providerId="ADAL" clId="{7DE5E68C-AA67-455C-8BE1-250E7F2BE365}" dt="2020-07-31T13:06:44.946" v="10" actId="14100"/>
          <ac:spMkLst>
            <pc:docMk/>
            <pc:sldMk cId="610094566" sldId="257"/>
            <ac:spMk id="10" creationId="{D36F58C8-2F54-4864-94DC-A069EA8D2640}"/>
          </ac:spMkLst>
        </pc:spChg>
        <pc:graphicFrameChg chg="modGraphic">
          <ac:chgData name="Campos, Simao" userId="a1bf0726-548b-4db8-a746-2e19b5e24da4" providerId="ADAL" clId="{7DE5E68C-AA67-455C-8BE1-250E7F2BE365}" dt="2020-07-31T13:06:54.279" v="12" actId="6549"/>
          <ac:graphicFrameMkLst>
            <pc:docMk/>
            <pc:sldMk cId="610094566" sldId="257"/>
            <ac:graphicFrameMk id="8" creationId="{77EB9C60-79E2-4E8D-B95B-4EFA5ED6B17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ursula\Downloads\Inventory_DHS%20ac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[Inventory_DHS actions.xlsx]Pivot01!PivotTable2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2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3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4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5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6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7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8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9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0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1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2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3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4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5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6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7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8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9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20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21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22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23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24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25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26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27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28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29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30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31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32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33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34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35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36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39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40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41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42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43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44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45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46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47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48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49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50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51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52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53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54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55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56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57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58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59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60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61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62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63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64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65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66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67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68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69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70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71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72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73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74"/>
        <c:spPr>
          <a:solidFill>
            <a:schemeClr val="accent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76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77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78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79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80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81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82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83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84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85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86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87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88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89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90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91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92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93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94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95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96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97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98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99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00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01"/>
        <c:spPr>
          <a:solidFill>
            <a:srgbClr val="14A1C8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02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03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04"/>
        <c:spPr>
          <a:solidFill>
            <a:srgbClr val="00977F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05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06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07"/>
        <c:spPr>
          <a:solidFill>
            <a:srgbClr val="EEA81D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08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09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  <c:pivotFmt>
        <c:idx val="110"/>
        <c:spPr>
          <a:solidFill>
            <a:srgbClr val="E23761"/>
          </a:solidFill>
          <a:ln>
            <a:noFill/>
          </a:ln>
          <a:effectLst>
            <a:outerShdw blurRad="50800" dist="38100" dir="8100000" sx="73000" sy="73000" algn="tr" rotWithShape="0">
              <a:prstClr val="black">
                <a:alpha val="40000"/>
              </a:prstClr>
            </a:outerShdw>
          </a:effectLst>
        </c:spPr>
      </c:pivotFmt>
    </c:pivotFmts>
    <c:plotArea>
      <c:layout>
        <c:manualLayout>
          <c:layoutTarget val="inner"/>
          <c:xMode val="edge"/>
          <c:yMode val="edge"/>
          <c:x val="5.6251381210533122E-2"/>
          <c:y val="0.10405827842948202"/>
          <c:w val="0.92106018800195233"/>
          <c:h val="0.32812086045313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Pivot01!$D$3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8100000" sx="73000" sy="73000" algn="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14A1C8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EF-6D4B-9075-CD2FEF46C481}"/>
              </c:ext>
            </c:extLst>
          </c:dPt>
          <c:dPt>
            <c:idx val="1"/>
            <c:invertIfNegative val="0"/>
            <c:bubble3D val="0"/>
            <c:spPr>
              <a:solidFill>
                <a:srgbClr val="14A1C8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EF-6D4B-9075-CD2FEF46C481}"/>
              </c:ext>
            </c:extLst>
          </c:dPt>
          <c:dPt>
            <c:idx val="2"/>
            <c:invertIfNegative val="0"/>
            <c:bubble3D val="0"/>
            <c:spPr>
              <a:solidFill>
                <a:srgbClr val="14A1C8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EF-6D4B-9075-CD2FEF46C481}"/>
              </c:ext>
            </c:extLst>
          </c:dPt>
          <c:dPt>
            <c:idx val="3"/>
            <c:invertIfNegative val="0"/>
            <c:bubble3D val="0"/>
            <c:spPr>
              <a:solidFill>
                <a:srgbClr val="00977F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EF-6D4B-9075-CD2FEF46C481}"/>
              </c:ext>
            </c:extLst>
          </c:dPt>
          <c:dPt>
            <c:idx val="4"/>
            <c:invertIfNegative val="0"/>
            <c:bubble3D val="0"/>
            <c:spPr>
              <a:solidFill>
                <a:srgbClr val="00977F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9EF-6D4B-9075-CD2FEF46C481}"/>
              </c:ext>
            </c:extLst>
          </c:dPt>
          <c:dPt>
            <c:idx val="5"/>
            <c:invertIfNegative val="0"/>
            <c:bubble3D val="0"/>
            <c:spPr>
              <a:solidFill>
                <a:srgbClr val="00977F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9EF-6D4B-9075-CD2FEF46C481}"/>
              </c:ext>
            </c:extLst>
          </c:dPt>
          <c:dPt>
            <c:idx val="6"/>
            <c:invertIfNegative val="0"/>
            <c:bubble3D val="0"/>
            <c:spPr>
              <a:solidFill>
                <a:srgbClr val="EEA81D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9EF-6D4B-9075-CD2FEF46C481}"/>
              </c:ext>
            </c:extLst>
          </c:dPt>
          <c:dPt>
            <c:idx val="7"/>
            <c:invertIfNegative val="0"/>
            <c:bubble3D val="0"/>
            <c:spPr>
              <a:solidFill>
                <a:srgbClr val="EEA81D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9EF-6D4B-9075-CD2FEF46C481}"/>
              </c:ext>
            </c:extLst>
          </c:dPt>
          <c:dPt>
            <c:idx val="8"/>
            <c:invertIfNegative val="0"/>
            <c:bubble3D val="0"/>
            <c:spPr>
              <a:solidFill>
                <a:srgbClr val="EEA81D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9EF-6D4B-9075-CD2FEF46C481}"/>
              </c:ext>
            </c:extLst>
          </c:dPt>
          <c:dPt>
            <c:idx val="9"/>
            <c:invertIfNegative val="0"/>
            <c:bubble3D val="0"/>
            <c:spPr>
              <a:solidFill>
                <a:srgbClr val="E23761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9EF-6D4B-9075-CD2FEF46C481}"/>
              </c:ext>
            </c:extLst>
          </c:dPt>
          <c:dPt>
            <c:idx val="10"/>
            <c:invertIfNegative val="0"/>
            <c:bubble3D val="0"/>
            <c:spPr>
              <a:solidFill>
                <a:srgbClr val="E23761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9EF-6D4B-9075-CD2FEF46C481}"/>
              </c:ext>
            </c:extLst>
          </c:dPt>
          <c:dPt>
            <c:idx val="11"/>
            <c:invertIfNegative val="0"/>
            <c:bubble3D val="0"/>
            <c:spPr>
              <a:solidFill>
                <a:srgbClr val="E23761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E9EF-6D4B-9075-CD2FEF46C481}"/>
              </c:ext>
            </c:extLst>
          </c:dPt>
          <c:dPt>
            <c:idx val="12"/>
            <c:invertIfNegative val="0"/>
            <c:bubble3D val="0"/>
            <c:spPr>
              <a:solidFill>
                <a:srgbClr val="14A1C8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9EF-6D4B-9075-CD2FEF46C481}"/>
              </c:ext>
            </c:extLst>
          </c:dPt>
          <c:dPt>
            <c:idx val="13"/>
            <c:invertIfNegative val="0"/>
            <c:bubble3D val="0"/>
            <c:spPr>
              <a:solidFill>
                <a:srgbClr val="14A1C8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E9EF-6D4B-9075-CD2FEF46C481}"/>
              </c:ext>
            </c:extLst>
          </c:dPt>
          <c:dPt>
            <c:idx val="14"/>
            <c:invertIfNegative val="0"/>
            <c:bubble3D val="0"/>
            <c:spPr>
              <a:solidFill>
                <a:srgbClr val="14A1C8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E9EF-6D4B-9075-CD2FEF46C481}"/>
              </c:ext>
            </c:extLst>
          </c:dPt>
          <c:dPt>
            <c:idx val="15"/>
            <c:invertIfNegative val="0"/>
            <c:bubble3D val="0"/>
            <c:spPr>
              <a:solidFill>
                <a:srgbClr val="00977F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E9EF-6D4B-9075-CD2FEF46C481}"/>
              </c:ext>
            </c:extLst>
          </c:dPt>
          <c:dPt>
            <c:idx val="16"/>
            <c:invertIfNegative val="0"/>
            <c:bubble3D val="0"/>
            <c:spPr>
              <a:solidFill>
                <a:srgbClr val="00977F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E9EF-6D4B-9075-CD2FEF46C481}"/>
              </c:ext>
            </c:extLst>
          </c:dPt>
          <c:dPt>
            <c:idx val="17"/>
            <c:invertIfNegative val="0"/>
            <c:bubble3D val="0"/>
            <c:spPr>
              <a:solidFill>
                <a:srgbClr val="00977F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E9EF-6D4B-9075-CD2FEF46C481}"/>
              </c:ext>
            </c:extLst>
          </c:dPt>
          <c:dPt>
            <c:idx val="18"/>
            <c:invertIfNegative val="0"/>
            <c:bubble3D val="0"/>
            <c:spPr>
              <a:solidFill>
                <a:srgbClr val="EEA81D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E9EF-6D4B-9075-CD2FEF46C481}"/>
              </c:ext>
            </c:extLst>
          </c:dPt>
          <c:dPt>
            <c:idx val="19"/>
            <c:invertIfNegative val="0"/>
            <c:bubble3D val="0"/>
            <c:spPr>
              <a:solidFill>
                <a:srgbClr val="EEA81D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E9EF-6D4B-9075-CD2FEF46C481}"/>
              </c:ext>
            </c:extLst>
          </c:dPt>
          <c:dPt>
            <c:idx val="20"/>
            <c:invertIfNegative val="0"/>
            <c:bubble3D val="0"/>
            <c:spPr>
              <a:solidFill>
                <a:srgbClr val="EEA81D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E9EF-6D4B-9075-CD2FEF46C481}"/>
              </c:ext>
            </c:extLst>
          </c:dPt>
          <c:dPt>
            <c:idx val="21"/>
            <c:invertIfNegative val="0"/>
            <c:bubble3D val="0"/>
            <c:spPr>
              <a:solidFill>
                <a:srgbClr val="E23761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E9EF-6D4B-9075-CD2FEF46C481}"/>
              </c:ext>
            </c:extLst>
          </c:dPt>
          <c:dPt>
            <c:idx val="22"/>
            <c:invertIfNegative val="0"/>
            <c:bubble3D val="0"/>
            <c:spPr>
              <a:solidFill>
                <a:srgbClr val="E23761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E9EF-6D4B-9075-CD2FEF46C481}"/>
              </c:ext>
            </c:extLst>
          </c:dPt>
          <c:dPt>
            <c:idx val="23"/>
            <c:invertIfNegative val="0"/>
            <c:bubble3D val="0"/>
            <c:spPr>
              <a:solidFill>
                <a:srgbClr val="E23761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E9EF-6D4B-9075-CD2FEF46C481}"/>
              </c:ext>
            </c:extLst>
          </c:dPt>
          <c:dPt>
            <c:idx val="24"/>
            <c:invertIfNegative val="0"/>
            <c:bubble3D val="0"/>
            <c:spPr>
              <a:solidFill>
                <a:srgbClr val="14A1C8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E9EF-6D4B-9075-CD2FEF46C481}"/>
              </c:ext>
            </c:extLst>
          </c:dPt>
          <c:dPt>
            <c:idx val="25"/>
            <c:invertIfNegative val="0"/>
            <c:bubble3D val="0"/>
            <c:spPr>
              <a:solidFill>
                <a:srgbClr val="14A1C8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E9EF-6D4B-9075-CD2FEF46C481}"/>
              </c:ext>
            </c:extLst>
          </c:dPt>
          <c:dPt>
            <c:idx val="26"/>
            <c:invertIfNegative val="0"/>
            <c:bubble3D val="0"/>
            <c:spPr>
              <a:solidFill>
                <a:srgbClr val="14A1C8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E9EF-6D4B-9075-CD2FEF46C481}"/>
              </c:ext>
            </c:extLst>
          </c:dPt>
          <c:dPt>
            <c:idx val="27"/>
            <c:invertIfNegative val="0"/>
            <c:bubble3D val="0"/>
            <c:spPr>
              <a:solidFill>
                <a:srgbClr val="00977F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E9EF-6D4B-9075-CD2FEF46C481}"/>
              </c:ext>
            </c:extLst>
          </c:dPt>
          <c:dPt>
            <c:idx val="28"/>
            <c:invertIfNegative val="0"/>
            <c:bubble3D val="0"/>
            <c:spPr>
              <a:solidFill>
                <a:srgbClr val="00977F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9-E9EF-6D4B-9075-CD2FEF46C481}"/>
              </c:ext>
            </c:extLst>
          </c:dPt>
          <c:dPt>
            <c:idx val="29"/>
            <c:invertIfNegative val="0"/>
            <c:bubble3D val="0"/>
            <c:spPr>
              <a:solidFill>
                <a:srgbClr val="00977F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B-E9EF-6D4B-9075-CD2FEF46C481}"/>
              </c:ext>
            </c:extLst>
          </c:dPt>
          <c:dPt>
            <c:idx val="30"/>
            <c:invertIfNegative val="0"/>
            <c:bubble3D val="0"/>
            <c:spPr>
              <a:solidFill>
                <a:srgbClr val="EEA81D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D-E9EF-6D4B-9075-CD2FEF46C481}"/>
              </c:ext>
            </c:extLst>
          </c:dPt>
          <c:dPt>
            <c:idx val="31"/>
            <c:invertIfNegative val="0"/>
            <c:bubble3D val="0"/>
            <c:spPr>
              <a:solidFill>
                <a:srgbClr val="EEA81D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F-E9EF-6D4B-9075-CD2FEF46C481}"/>
              </c:ext>
            </c:extLst>
          </c:dPt>
          <c:dPt>
            <c:idx val="32"/>
            <c:invertIfNegative val="0"/>
            <c:bubble3D val="0"/>
            <c:spPr>
              <a:solidFill>
                <a:srgbClr val="EEA81D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1-E9EF-6D4B-9075-CD2FEF46C481}"/>
              </c:ext>
            </c:extLst>
          </c:dPt>
          <c:dPt>
            <c:idx val="33"/>
            <c:invertIfNegative val="0"/>
            <c:bubble3D val="0"/>
            <c:spPr>
              <a:solidFill>
                <a:srgbClr val="E23761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3-E9EF-6D4B-9075-CD2FEF46C481}"/>
              </c:ext>
            </c:extLst>
          </c:dPt>
          <c:dPt>
            <c:idx val="34"/>
            <c:invertIfNegative val="0"/>
            <c:bubble3D val="0"/>
            <c:spPr>
              <a:solidFill>
                <a:srgbClr val="E23761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5-E9EF-6D4B-9075-CD2FEF46C481}"/>
              </c:ext>
            </c:extLst>
          </c:dPt>
          <c:dPt>
            <c:idx val="35"/>
            <c:invertIfNegative val="0"/>
            <c:bubble3D val="0"/>
            <c:spPr>
              <a:solidFill>
                <a:srgbClr val="E23761"/>
              </a:solidFill>
              <a:ln>
                <a:noFill/>
              </a:ln>
              <a:effectLst>
                <a:outerShdw blurRad="50800" dist="38100" dir="8100000" sx="73000" sy="73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7-E9EF-6D4B-9075-CD2FEF46C481}"/>
              </c:ext>
            </c:extLst>
          </c:dPt>
          <c:cat>
            <c:multiLvlStrRef>
              <c:f>Pivot01!$A$4:$C$40</c:f>
              <c:multiLvlStrCache>
                <c:ptCount val="36"/>
                <c:lvl>
                  <c:pt idx="0">
                    <c:v>WHO secretariat</c:v>
                  </c:pt>
                  <c:pt idx="1">
                    <c:v>Partners</c:v>
                  </c:pt>
                  <c:pt idx="2">
                    <c:v>Member states</c:v>
                  </c:pt>
                  <c:pt idx="3">
                    <c:v>WHO secretariat</c:v>
                  </c:pt>
                  <c:pt idx="4">
                    <c:v>Partners</c:v>
                  </c:pt>
                  <c:pt idx="5">
                    <c:v>Member states</c:v>
                  </c:pt>
                  <c:pt idx="6">
                    <c:v>WHO secretariat</c:v>
                  </c:pt>
                  <c:pt idx="7">
                    <c:v>Partners</c:v>
                  </c:pt>
                  <c:pt idx="8">
                    <c:v>Member states</c:v>
                  </c:pt>
                  <c:pt idx="9">
                    <c:v>WHO secretariat</c:v>
                  </c:pt>
                  <c:pt idx="10">
                    <c:v>Partners</c:v>
                  </c:pt>
                  <c:pt idx="11">
                    <c:v>Member states</c:v>
                  </c:pt>
                  <c:pt idx="12">
                    <c:v>WHO secretariat</c:v>
                  </c:pt>
                  <c:pt idx="13">
                    <c:v>Partners</c:v>
                  </c:pt>
                  <c:pt idx="14">
                    <c:v>Member states</c:v>
                  </c:pt>
                  <c:pt idx="15">
                    <c:v>WHO secretariat</c:v>
                  </c:pt>
                  <c:pt idx="16">
                    <c:v>Partners</c:v>
                  </c:pt>
                  <c:pt idx="17">
                    <c:v>Member states</c:v>
                  </c:pt>
                  <c:pt idx="18">
                    <c:v>WHO secretariat</c:v>
                  </c:pt>
                  <c:pt idx="19">
                    <c:v>Partners</c:v>
                  </c:pt>
                  <c:pt idx="20">
                    <c:v>Member states</c:v>
                  </c:pt>
                  <c:pt idx="21">
                    <c:v>WHO secretariat</c:v>
                  </c:pt>
                  <c:pt idx="22">
                    <c:v>Partners</c:v>
                  </c:pt>
                  <c:pt idx="23">
                    <c:v>Member states</c:v>
                  </c:pt>
                  <c:pt idx="24">
                    <c:v>WHO secretariat</c:v>
                  </c:pt>
                  <c:pt idx="25">
                    <c:v>Partners</c:v>
                  </c:pt>
                  <c:pt idx="26">
                    <c:v>Member states</c:v>
                  </c:pt>
                  <c:pt idx="27">
                    <c:v>WHO secretariat</c:v>
                  </c:pt>
                  <c:pt idx="28">
                    <c:v>Partners</c:v>
                  </c:pt>
                  <c:pt idx="29">
                    <c:v>Member states</c:v>
                  </c:pt>
                  <c:pt idx="30">
                    <c:v>WHO secretariat</c:v>
                  </c:pt>
                  <c:pt idx="31">
                    <c:v>Partners</c:v>
                  </c:pt>
                  <c:pt idx="32">
                    <c:v>Member states</c:v>
                  </c:pt>
                  <c:pt idx="33">
                    <c:v>WHO secretariat</c:v>
                  </c:pt>
                  <c:pt idx="34">
                    <c:v>Partners</c:v>
                  </c:pt>
                  <c:pt idx="35">
                    <c:v>Member states</c:v>
                  </c:pt>
                </c:lvl>
                <c:lvl>
                  <c:pt idx="0">
                    <c:v>SO1</c:v>
                  </c:pt>
                  <c:pt idx="3">
                    <c:v>SO2</c:v>
                  </c:pt>
                  <c:pt idx="6">
                    <c:v>SO3</c:v>
                  </c:pt>
                  <c:pt idx="9">
                    <c:v>SO4</c:v>
                  </c:pt>
                  <c:pt idx="12">
                    <c:v>SO1</c:v>
                  </c:pt>
                  <c:pt idx="15">
                    <c:v>SO2</c:v>
                  </c:pt>
                  <c:pt idx="18">
                    <c:v>SO3</c:v>
                  </c:pt>
                  <c:pt idx="21">
                    <c:v>SO4</c:v>
                  </c:pt>
                  <c:pt idx="24">
                    <c:v>SO1</c:v>
                  </c:pt>
                  <c:pt idx="27">
                    <c:v>SO2</c:v>
                  </c:pt>
                  <c:pt idx="30">
                    <c:v>SO3</c:v>
                  </c:pt>
                  <c:pt idx="33">
                    <c:v>SO4</c:v>
                  </c:pt>
                </c:lvl>
                <c:lvl>
                  <c:pt idx="0">
                    <c:v>Short term (1-2 years)</c:v>
                  </c:pt>
                  <c:pt idx="12">
                    <c:v>Medium term (2-4 years)</c:v>
                  </c:pt>
                  <c:pt idx="24">
                    <c:v>Long term (4-6 years)</c:v>
                  </c:pt>
                </c:lvl>
              </c:multiLvlStrCache>
            </c:multiLvlStrRef>
          </c:cat>
          <c:val>
            <c:numRef>
              <c:f>Pivot01!$D$4:$D$40</c:f>
              <c:numCache>
                <c:formatCode>General</c:formatCode>
                <c:ptCount val="36"/>
                <c:pt idx="0">
                  <c:v>10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10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8</c:v>
                </c:pt>
                <c:pt idx="10">
                  <c:v>7</c:v>
                </c:pt>
                <c:pt idx="11">
                  <c:v>4</c:v>
                </c:pt>
                <c:pt idx="12">
                  <c:v>8</c:v>
                </c:pt>
                <c:pt idx="13">
                  <c:v>2</c:v>
                </c:pt>
                <c:pt idx="14">
                  <c:v>4</c:v>
                </c:pt>
                <c:pt idx="15">
                  <c:v>6</c:v>
                </c:pt>
                <c:pt idx="16">
                  <c:v>7</c:v>
                </c:pt>
                <c:pt idx="17">
                  <c:v>4</c:v>
                </c:pt>
                <c:pt idx="18">
                  <c:v>8</c:v>
                </c:pt>
                <c:pt idx="19">
                  <c:v>2</c:v>
                </c:pt>
                <c:pt idx="20">
                  <c:v>6</c:v>
                </c:pt>
                <c:pt idx="21">
                  <c:v>4</c:v>
                </c:pt>
                <c:pt idx="22">
                  <c:v>7</c:v>
                </c:pt>
                <c:pt idx="23">
                  <c:v>3</c:v>
                </c:pt>
                <c:pt idx="24">
                  <c:v>4</c:v>
                </c:pt>
                <c:pt idx="25">
                  <c:v>1</c:v>
                </c:pt>
                <c:pt idx="26">
                  <c:v>2</c:v>
                </c:pt>
                <c:pt idx="27">
                  <c:v>4</c:v>
                </c:pt>
                <c:pt idx="28">
                  <c:v>7</c:v>
                </c:pt>
                <c:pt idx="29">
                  <c:v>2</c:v>
                </c:pt>
                <c:pt idx="30">
                  <c:v>4</c:v>
                </c:pt>
                <c:pt idx="31">
                  <c:v>1</c:v>
                </c:pt>
                <c:pt idx="32">
                  <c:v>2</c:v>
                </c:pt>
                <c:pt idx="33">
                  <c:v>4</c:v>
                </c:pt>
                <c:pt idx="34">
                  <c:v>1</c:v>
                </c:pt>
                <c:pt idx="3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E9EF-6D4B-9075-CD2FEF46C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5302768"/>
        <c:axId val="1305304416"/>
      </c:barChart>
      <c:catAx>
        <c:axId val="13053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305304416"/>
        <c:crosses val="autoZero"/>
        <c:auto val="1"/>
        <c:lblAlgn val="ctr"/>
        <c:lblOffset val="100"/>
        <c:noMultiLvlLbl val="0"/>
      </c:catAx>
      <c:valAx>
        <c:axId val="130530441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3053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3">
            <a:lumMod val="0"/>
            <a:lumOff val="100000"/>
          </a:schemeClr>
        </a:gs>
        <a:gs pos="37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011BB-A63F-AF49-A466-EAFA3224CC19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BCAC4F89-1447-D841-B632-DF725525F418}">
      <dgm:prSet phldrT="[Text]" custT="1"/>
      <dgm:spPr/>
      <dgm:t>
        <a:bodyPr/>
        <a:lstStyle/>
        <a:p>
          <a:r>
            <a:rPr lang="en-GB" sz="1600" b="1" kern="1200" dirty="0">
              <a:latin typeface="Avenir Next Condensed" panose="020B0506020202020204" pitchFamily="34" charset="0"/>
              <a:ea typeface="+mn-ea"/>
              <a:cs typeface="+mn-cs"/>
            </a:rPr>
            <a:t>Step 02</a:t>
          </a:r>
          <a:endParaRPr lang="en-GB" sz="1800" b="1" kern="1200" dirty="0">
            <a:latin typeface="Avenir Next Condensed" panose="020B0506020202020204" pitchFamily="34" charset="0"/>
            <a:ea typeface="+mn-ea"/>
            <a:cs typeface="+mn-cs"/>
          </a:endParaRPr>
        </a:p>
        <a:p>
          <a:r>
            <a:rPr lang="en-GB" sz="1600" b="0" kern="1200" dirty="0">
              <a:latin typeface="Avenir Next Condensed" panose="020B0506020202020204" pitchFamily="34" charset="0"/>
              <a:ea typeface="+mn-ea"/>
              <a:cs typeface="+mn-cs"/>
            </a:rPr>
            <a:t>Prioritize and identify challenges</a:t>
          </a:r>
        </a:p>
        <a:p>
          <a:r>
            <a:rPr lang="en-GB" sz="1100" b="0" kern="1200" dirty="0">
              <a:latin typeface="Avenir Next Condensed" panose="020B0506020202020204" pitchFamily="34" charset="0"/>
            </a:rPr>
            <a:t>Assess each initiative across criteria and stakeholder</a:t>
          </a:r>
        </a:p>
      </dgm:t>
    </dgm:pt>
    <dgm:pt modelId="{654351F4-3E0D-F246-B69D-186EE249E356}" type="parTrans" cxnId="{0AF72CAD-583F-564C-B552-3569E0E6B27F}">
      <dgm:prSet/>
      <dgm:spPr/>
      <dgm:t>
        <a:bodyPr/>
        <a:lstStyle/>
        <a:p>
          <a:endParaRPr lang="en-GB"/>
        </a:p>
      </dgm:t>
    </dgm:pt>
    <dgm:pt modelId="{E7A90A57-4729-E24A-B207-C1F27347019E}" type="sibTrans" cxnId="{0AF72CAD-583F-564C-B552-3569E0E6B27F}">
      <dgm:prSet/>
      <dgm:spPr/>
      <dgm:t>
        <a:bodyPr/>
        <a:lstStyle/>
        <a:p>
          <a:endParaRPr lang="en-GB"/>
        </a:p>
      </dgm:t>
    </dgm:pt>
    <dgm:pt modelId="{24893285-955C-EE4F-9D82-4E020B8ADE48}">
      <dgm:prSet phldrT="[Text]" custT="1"/>
      <dgm:spPr/>
      <dgm:t>
        <a:bodyPr anchor="ctr"/>
        <a:lstStyle/>
        <a:p>
          <a:r>
            <a:rPr lang="en-GB" sz="1600" b="1" kern="1200" dirty="0">
              <a:latin typeface="Avenir Next Condensed" panose="020B0506020202020204" pitchFamily="34" charset="0"/>
              <a:ea typeface="+mn-ea"/>
              <a:cs typeface="+mn-cs"/>
            </a:rPr>
            <a:t>Step 03</a:t>
          </a:r>
          <a:endParaRPr lang="en-GB" sz="1200" b="1" kern="1200" dirty="0">
            <a:latin typeface="Avenir Next Condensed" panose="020B0506020202020204" pitchFamily="34" charset="0"/>
            <a:ea typeface="+mn-ea"/>
            <a:cs typeface="+mn-cs"/>
          </a:endParaRPr>
        </a:p>
        <a:p>
          <a:r>
            <a:rPr lang="en-GB" sz="2000" b="0" kern="1200" dirty="0">
              <a:latin typeface="Avenir Next Condensed" panose="020B0506020202020204" pitchFamily="34" charset="0"/>
              <a:ea typeface="+mn-ea"/>
              <a:cs typeface="+mn-cs"/>
            </a:rPr>
            <a:t>Plan</a:t>
          </a:r>
        </a:p>
        <a:p>
          <a:r>
            <a:rPr lang="en-GB" sz="1100" b="0" kern="1200" dirty="0">
              <a:latin typeface="Avenir Next Condensed" panose="020B0506020202020204" pitchFamily="34" charset="0"/>
            </a:rPr>
            <a:t>Create Action plan </a:t>
          </a:r>
        </a:p>
        <a:p>
          <a:r>
            <a:rPr lang="en-GB" sz="1100" b="0" kern="1200" dirty="0">
              <a:latin typeface="Avenir Next Condensed" panose="020B0506020202020204" pitchFamily="34" charset="0"/>
            </a:rPr>
            <a:t>(Who, What, When Why and How)</a:t>
          </a:r>
        </a:p>
      </dgm:t>
    </dgm:pt>
    <dgm:pt modelId="{E64C751A-7B99-5846-A9E8-FDED44C6C4CB}" type="parTrans" cxnId="{FDC1CFB1-1C4B-AC42-A7A6-1E23ED6364D2}">
      <dgm:prSet/>
      <dgm:spPr/>
      <dgm:t>
        <a:bodyPr/>
        <a:lstStyle/>
        <a:p>
          <a:endParaRPr lang="en-GB"/>
        </a:p>
      </dgm:t>
    </dgm:pt>
    <dgm:pt modelId="{80FB3828-2E7F-9F49-B012-C407C76E0444}" type="sibTrans" cxnId="{FDC1CFB1-1C4B-AC42-A7A6-1E23ED6364D2}">
      <dgm:prSet/>
      <dgm:spPr/>
      <dgm:t>
        <a:bodyPr/>
        <a:lstStyle/>
        <a:p>
          <a:endParaRPr lang="en-GB"/>
        </a:p>
      </dgm:t>
    </dgm:pt>
    <dgm:pt modelId="{71CA4B19-79AE-0543-B846-F1583594BA6C}">
      <dgm:prSet phldrT="[Text]" custT="1"/>
      <dgm:spPr/>
      <dgm:t>
        <a:bodyPr anchor="ctr" anchorCtr="1"/>
        <a:lstStyle/>
        <a:p>
          <a:r>
            <a:rPr lang="en-GB" sz="1600" b="1" kern="1200" dirty="0">
              <a:latin typeface="Avenir Next Condensed" panose="020B0506020202020204" pitchFamily="34" charset="0"/>
              <a:ea typeface="+mn-ea"/>
              <a:cs typeface="+mn-cs"/>
            </a:rPr>
            <a:t>Step 04 </a:t>
          </a:r>
          <a:r>
            <a:rPr lang="en-GB" sz="1400" b="0" kern="1200" dirty="0">
              <a:latin typeface="Avenir Next Condensed" panose="020B0506020202020204" pitchFamily="34" charset="0"/>
            </a:rPr>
            <a:t>Implementation cycle</a:t>
          </a:r>
          <a:endParaRPr lang="en-GB" sz="1800" b="0" kern="1200" dirty="0">
            <a:latin typeface="Avenir Next Condensed" panose="020B0506020202020204" pitchFamily="34" charset="0"/>
          </a:endParaRPr>
        </a:p>
        <a:p>
          <a:r>
            <a:rPr lang="en-GB" sz="1200" b="0" kern="1200" dirty="0">
              <a:latin typeface="Avenir Next Condensed" panose="020B0506020202020204" pitchFamily="34" charset="0"/>
            </a:rPr>
            <a:t>Implement &amp; Evaluate, Innovate, Iterate</a:t>
          </a:r>
          <a:endParaRPr lang="en-GB" sz="1200" kern="1200" dirty="0"/>
        </a:p>
      </dgm:t>
    </dgm:pt>
    <dgm:pt modelId="{9C6E060C-FA75-E849-8AD7-3C78D2919104}" type="parTrans" cxnId="{2DC5E53A-378E-6C4F-83D8-D5BD82586D55}">
      <dgm:prSet/>
      <dgm:spPr/>
      <dgm:t>
        <a:bodyPr/>
        <a:lstStyle/>
        <a:p>
          <a:endParaRPr lang="en-GB"/>
        </a:p>
      </dgm:t>
    </dgm:pt>
    <dgm:pt modelId="{1BAF9A1B-1FE3-7E43-A482-ECC33E8AFC2C}" type="sibTrans" cxnId="{2DC5E53A-378E-6C4F-83D8-D5BD82586D55}">
      <dgm:prSet/>
      <dgm:spPr/>
      <dgm:t>
        <a:bodyPr/>
        <a:lstStyle/>
        <a:p>
          <a:endParaRPr lang="en-GB"/>
        </a:p>
      </dgm:t>
    </dgm:pt>
    <dgm:pt modelId="{98C248D3-E775-CC4F-A16B-4AA8145A309D}">
      <dgm:prSet phldrT="[Text]" custT="1"/>
      <dgm:spPr/>
      <dgm:t>
        <a:bodyPr anchor="ctr" anchorCtr="0"/>
        <a:lstStyle/>
        <a:p>
          <a:r>
            <a:rPr lang="en-GB" sz="1600" b="1" dirty="0">
              <a:latin typeface="Avenir Next Condensed" panose="020B0506020202020204" pitchFamily="34" charset="0"/>
            </a:rPr>
            <a:t>Step 01 </a:t>
          </a:r>
        </a:p>
        <a:p>
          <a:r>
            <a:rPr lang="en-GB" sz="1600" b="0" dirty="0">
              <a:latin typeface="Avenir Next Condensed" panose="020B0506020202020204" pitchFamily="34" charset="0"/>
            </a:rPr>
            <a:t>Mapping existing initiatives</a:t>
          </a:r>
          <a:endParaRPr lang="en-GB" sz="1600" b="0" dirty="0">
            <a:latin typeface="Avenir Next Condensed" panose="020B0506020202020204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gm:t>
    </dgm:pt>
    <dgm:pt modelId="{275D6543-EC8E-1149-8A3C-BAE061F25FC2}" type="parTrans" cxnId="{3837A307-4318-BC41-A723-C26BF3F67205}">
      <dgm:prSet/>
      <dgm:spPr/>
      <dgm:t>
        <a:bodyPr/>
        <a:lstStyle/>
        <a:p>
          <a:endParaRPr lang="en-GB"/>
        </a:p>
      </dgm:t>
    </dgm:pt>
    <dgm:pt modelId="{7E087009-7B32-644A-8CE7-C00CC7FC145F}" type="sibTrans" cxnId="{3837A307-4318-BC41-A723-C26BF3F67205}">
      <dgm:prSet/>
      <dgm:spPr/>
      <dgm:t>
        <a:bodyPr/>
        <a:lstStyle/>
        <a:p>
          <a:endParaRPr lang="en-GB"/>
        </a:p>
      </dgm:t>
    </dgm:pt>
    <dgm:pt modelId="{9D42BEC8-5E46-0E4B-BD87-FF73F4DE0670}" type="pres">
      <dgm:prSet presAssocID="{90A011BB-A63F-AF49-A466-EAFA3224CC19}" presName="CompostProcess" presStyleCnt="0">
        <dgm:presLayoutVars>
          <dgm:dir/>
          <dgm:resizeHandles val="exact"/>
        </dgm:presLayoutVars>
      </dgm:prSet>
      <dgm:spPr/>
    </dgm:pt>
    <dgm:pt modelId="{5E29342E-E238-6A4E-B61E-D0B883B93333}" type="pres">
      <dgm:prSet presAssocID="{90A011BB-A63F-AF49-A466-EAFA3224CC19}" presName="arrow" presStyleLbl="bgShp" presStyleIdx="0" presStyleCnt="1" custScaleX="112909" custLinFactNeighborY="324"/>
      <dgm:spPr/>
    </dgm:pt>
    <dgm:pt modelId="{6E26C98C-9311-5248-8B03-279243999B19}" type="pres">
      <dgm:prSet presAssocID="{90A011BB-A63F-AF49-A466-EAFA3224CC19}" presName="linearProcess" presStyleCnt="0"/>
      <dgm:spPr/>
    </dgm:pt>
    <dgm:pt modelId="{BE6E94F6-3795-F84D-91CB-AB6D85884027}" type="pres">
      <dgm:prSet presAssocID="{98C248D3-E775-CC4F-A16B-4AA8145A309D}" presName="textNode" presStyleLbl="node1" presStyleIdx="0" presStyleCnt="4">
        <dgm:presLayoutVars>
          <dgm:bulletEnabled val="1"/>
        </dgm:presLayoutVars>
      </dgm:prSet>
      <dgm:spPr/>
    </dgm:pt>
    <dgm:pt modelId="{05F121A9-4D1D-D344-B60E-BE28866E8E85}" type="pres">
      <dgm:prSet presAssocID="{7E087009-7B32-644A-8CE7-C00CC7FC145F}" presName="sibTrans" presStyleCnt="0"/>
      <dgm:spPr/>
    </dgm:pt>
    <dgm:pt modelId="{1E91AAAC-8938-FD49-B3AE-0505984517DC}" type="pres">
      <dgm:prSet presAssocID="{BCAC4F89-1447-D841-B632-DF725525F418}" presName="textNode" presStyleLbl="node1" presStyleIdx="1" presStyleCnt="4">
        <dgm:presLayoutVars>
          <dgm:bulletEnabled val="1"/>
        </dgm:presLayoutVars>
      </dgm:prSet>
      <dgm:spPr/>
    </dgm:pt>
    <dgm:pt modelId="{E5304124-E774-8143-A2DE-8A681E145CE8}" type="pres">
      <dgm:prSet presAssocID="{E7A90A57-4729-E24A-B207-C1F27347019E}" presName="sibTrans" presStyleCnt="0"/>
      <dgm:spPr/>
    </dgm:pt>
    <dgm:pt modelId="{75782BCB-8B28-F544-9D66-153917B6D2DA}" type="pres">
      <dgm:prSet presAssocID="{24893285-955C-EE4F-9D82-4E020B8ADE48}" presName="textNode" presStyleLbl="node1" presStyleIdx="2" presStyleCnt="4">
        <dgm:presLayoutVars>
          <dgm:bulletEnabled val="1"/>
        </dgm:presLayoutVars>
      </dgm:prSet>
      <dgm:spPr/>
    </dgm:pt>
    <dgm:pt modelId="{276975FC-80E7-684D-94D0-CF0104CB7BAE}" type="pres">
      <dgm:prSet presAssocID="{80FB3828-2E7F-9F49-B012-C407C76E0444}" presName="sibTrans" presStyleCnt="0"/>
      <dgm:spPr/>
    </dgm:pt>
    <dgm:pt modelId="{AFCA94DB-8318-5F4C-A2BB-DDBD899E519B}" type="pres">
      <dgm:prSet presAssocID="{71CA4B19-79AE-0543-B846-F1583594BA6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A53A201-E489-0C4A-9CCE-9EFEC3D88DEE}" type="presOf" srcId="{24893285-955C-EE4F-9D82-4E020B8ADE48}" destId="{75782BCB-8B28-F544-9D66-153917B6D2DA}" srcOrd="0" destOrd="0" presId="urn:microsoft.com/office/officeart/2005/8/layout/hProcess9"/>
    <dgm:cxn modelId="{3837A307-4318-BC41-A723-C26BF3F67205}" srcId="{90A011BB-A63F-AF49-A466-EAFA3224CC19}" destId="{98C248D3-E775-CC4F-A16B-4AA8145A309D}" srcOrd="0" destOrd="0" parTransId="{275D6543-EC8E-1149-8A3C-BAE061F25FC2}" sibTransId="{7E087009-7B32-644A-8CE7-C00CC7FC145F}"/>
    <dgm:cxn modelId="{A22B021D-5F21-7B45-BBB1-CAB3BAC7913F}" type="presOf" srcId="{BCAC4F89-1447-D841-B632-DF725525F418}" destId="{1E91AAAC-8938-FD49-B3AE-0505984517DC}" srcOrd="0" destOrd="0" presId="urn:microsoft.com/office/officeart/2005/8/layout/hProcess9"/>
    <dgm:cxn modelId="{2DC5E53A-378E-6C4F-83D8-D5BD82586D55}" srcId="{90A011BB-A63F-AF49-A466-EAFA3224CC19}" destId="{71CA4B19-79AE-0543-B846-F1583594BA6C}" srcOrd="3" destOrd="0" parTransId="{9C6E060C-FA75-E849-8AD7-3C78D2919104}" sibTransId="{1BAF9A1B-1FE3-7E43-A482-ECC33E8AFC2C}"/>
    <dgm:cxn modelId="{29F4C65C-133A-5B41-B820-F3ED5A6F904B}" type="presOf" srcId="{98C248D3-E775-CC4F-A16B-4AA8145A309D}" destId="{BE6E94F6-3795-F84D-91CB-AB6D85884027}" srcOrd="0" destOrd="0" presId="urn:microsoft.com/office/officeart/2005/8/layout/hProcess9"/>
    <dgm:cxn modelId="{1D808048-CB74-E641-AD5D-D55655475C86}" type="presOf" srcId="{90A011BB-A63F-AF49-A466-EAFA3224CC19}" destId="{9D42BEC8-5E46-0E4B-BD87-FF73F4DE0670}" srcOrd="0" destOrd="0" presId="urn:microsoft.com/office/officeart/2005/8/layout/hProcess9"/>
    <dgm:cxn modelId="{18789F73-5B00-4B4F-A6BD-97E1D5E2B537}" type="presOf" srcId="{71CA4B19-79AE-0543-B846-F1583594BA6C}" destId="{AFCA94DB-8318-5F4C-A2BB-DDBD899E519B}" srcOrd="0" destOrd="0" presId="urn:microsoft.com/office/officeart/2005/8/layout/hProcess9"/>
    <dgm:cxn modelId="{0AF72CAD-583F-564C-B552-3569E0E6B27F}" srcId="{90A011BB-A63F-AF49-A466-EAFA3224CC19}" destId="{BCAC4F89-1447-D841-B632-DF725525F418}" srcOrd="1" destOrd="0" parTransId="{654351F4-3E0D-F246-B69D-186EE249E356}" sibTransId="{E7A90A57-4729-E24A-B207-C1F27347019E}"/>
    <dgm:cxn modelId="{FDC1CFB1-1C4B-AC42-A7A6-1E23ED6364D2}" srcId="{90A011BB-A63F-AF49-A466-EAFA3224CC19}" destId="{24893285-955C-EE4F-9D82-4E020B8ADE48}" srcOrd="2" destOrd="0" parTransId="{E64C751A-7B99-5846-A9E8-FDED44C6C4CB}" sibTransId="{80FB3828-2E7F-9F49-B012-C407C76E0444}"/>
    <dgm:cxn modelId="{96A87CDA-5199-EF47-BEF6-8FD8907043A3}" type="presParOf" srcId="{9D42BEC8-5E46-0E4B-BD87-FF73F4DE0670}" destId="{5E29342E-E238-6A4E-B61E-D0B883B93333}" srcOrd="0" destOrd="0" presId="urn:microsoft.com/office/officeart/2005/8/layout/hProcess9"/>
    <dgm:cxn modelId="{BF6B0F48-5246-A04E-8F92-79113FCE0D0B}" type="presParOf" srcId="{9D42BEC8-5E46-0E4B-BD87-FF73F4DE0670}" destId="{6E26C98C-9311-5248-8B03-279243999B19}" srcOrd="1" destOrd="0" presId="urn:microsoft.com/office/officeart/2005/8/layout/hProcess9"/>
    <dgm:cxn modelId="{D5B10925-5DAB-D946-BDE1-71812E73C7E8}" type="presParOf" srcId="{6E26C98C-9311-5248-8B03-279243999B19}" destId="{BE6E94F6-3795-F84D-91CB-AB6D85884027}" srcOrd="0" destOrd="0" presId="urn:microsoft.com/office/officeart/2005/8/layout/hProcess9"/>
    <dgm:cxn modelId="{4E20D816-DDC4-D64B-8451-A44D0672D7D4}" type="presParOf" srcId="{6E26C98C-9311-5248-8B03-279243999B19}" destId="{05F121A9-4D1D-D344-B60E-BE28866E8E85}" srcOrd="1" destOrd="0" presId="urn:microsoft.com/office/officeart/2005/8/layout/hProcess9"/>
    <dgm:cxn modelId="{776A36D2-C60C-674E-8311-5C1A452083B3}" type="presParOf" srcId="{6E26C98C-9311-5248-8B03-279243999B19}" destId="{1E91AAAC-8938-FD49-B3AE-0505984517DC}" srcOrd="2" destOrd="0" presId="urn:microsoft.com/office/officeart/2005/8/layout/hProcess9"/>
    <dgm:cxn modelId="{727B3D80-15EA-5C41-8041-06E5AF2EE260}" type="presParOf" srcId="{6E26C98C-9311-5248-8B03-279243999B19}" destId="{E5304124-E774-8143-A2DE-8A681E145CE8}" srcOrd="3" destOrd="0" presId="urn:microsoft.com/office/officeart/2005/8/layout/hProcess9"/>
    <dgm:cxn modelId="{CECE6E6E-808E-DC42-A49E-9A41E0927B39}" type="presParOf" srcId="{6E26C98C-9311-5248-8B03-279243999B19}" destId="{75782BCB-8B28-F544-9D66-153917B6D2DA}" srcOrd="4" destOrd="0" presId="urn:microsoft.com/office/officeart/2005/8/layout/hProcess9"/>
    <dgm:cxn modelId="{B7A4D39C-09C9-4648-ADB2-33F1BCFCA5EA}" type="presParOf" srcId="{6E26C98C-9311-5248-8B03-279243999B19}" destId="{276975FC-80E7-684D-94D0-CF0104CB7BAE}" srcOrd="5" destOrd="0" presId="urn:microsoft.com/office/officeart/2005/8/layout/hProcess9"/>
    <dgm:cxn modelId="{FBD20595-8222-184F-8612-50BFF1ABC166}" type="presParOf" srcId="{6E26C98C-9311-5248-8B03-279243999B19}" destId="{AFCA94DB-8318-5F4C-A2BB-DDBD899E519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011BB-A63F-AF49-A466-EAFA3224CC19}" type="doc">
      <dgm:prSet loTypeId="urn:microsoft.com/office/officeart/2005/8/layout/list1" loCatId="" qsTypeId="urn:microsoft.com/office/officeart/2005/8/quickstyle/simple5" qsCatId="simple" csTypeId="urn:microsoft.com/office/officeart/2005/8/colors/colorful1" csCatId="colorful" phldr="1"/>
      <dgm:spPr/>
    </dgm:pt>
    <dgm:pt modelId="{07C1DC28-A77F-484E-9218-87E861E33072}">
      <dgm:prSet phldrT="[Text]"/>
      <dgm:spPr/>
      <dgm:t>
        <a:bodyPr/>
        <a:lstStyle/>
        <a:p>
          <a:r>
            <a:rPr lang="en-GB" b="1" dirty="0">
              <a:latin typeface="Avenir Next Condensed" panose="020B0506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Who (the team)</a:t>
          </a:r>
        </a:p>
      </dgm:t>
    </dgm:pt>
    <dgm:pt modelId="{A3B09FC2-E4AF-2F48-A85B-39CC63275C30}" type="parTrans" cxnId="{74F43E99-88A7-5047-B19B-18F65E4B2B6F}">
      <dgm:prSet/>
      <dgm:spPr/>
      <dgm:t>
        <a:bodyPr/>
        <a:lstStyle/>
        <a:p>
          <a:endParaRPr lang="en-GB"/>
        </a:p>
      </dgm:t>
    </dgm:pt>
    <dgm:pt modelId="{C68949CF-74FC-7C4A-B0E9-C9569FF9D4F4}" type="sibTrans" cxnId="{74F43E99-88A7-5047-B19B-18F65E4B2B6F}">
      <dgm:prSet/>
      <dgm:spPr/>
      <dgm:t>
        <a:bodyPr/>
        <a:lstStyle/>
        <a:p>
          <a:endParaRPr lang="en-GB"/>
        </a:p>
      </dgm:t>
    </dgm:pt>
    <dgm:pt modelId="{1EF36F62-2145-9A4F-BF36-BA7D502236F2}">
      <dgm:prSet phldrT="[Text]"/>
      <dgm:spPr/>
      <dgm:t>
        <a:bodyPr/>
        <a:lstStyle/>
        <a:p>
          <a:r>
            <a:rPr lang="en-GB" b="1" dirty="0">
              <a:latin typeface="Avenir Next Condensed" panose="020B0506020202020204" pitchFamily="34" charset="0"/>
            </a:rPr>
            <a:t>What (components)</a:t>
          </a:r>
        </a:p>
      </dgm:t>
    </dgm:pt>
    <dgm:pt modelId="{CEADB4BE-E5FE-AD4A-9F82-38C49F341B1D}" type="parTrans" cxnId="{1E7C0E33-36AD-F24A-877A-C2EC91478BCA}">
      <dgm:prSet/>
      <dgm:spPr/>
      <dgm:t>
        <a:bodyPr/>
        <a:lstStyle/>
        <a:p>
          <a:endParaRPr lang="en-GB"/>
        </a:p>
      </dgm:t>
    </dgm:pt>
    <dgm:pt modelId="{C8221043-CB74-9943-8143-53DA350B9F9C}" type="sibTrans" cxnId="{1E7C0E33-36AD-F24A-877A-C2EC91478BCA}">
      <dgm:prSet/>
      <dgm:spPr/>
      <dgm:t>
        <a:bodyPr/>
        <a:lstStyle/>
        <a:p>
          <a:endParaRPr lang="en-GB"/>
        </a:p>
      </dgm:t>
    </dgm:pt>
    <dgm:pt modelId="{CF5AB241-13E6-174C-AB86-E263C2877CB0}">
      <dgm:prSet phldrT="[Text]"/>
      <dgm:spPr/>
      <dgm:t>
        <a:bodyPr/>
        <a:lstStyle/>
        <a:p>
          <a:r>
            <a:rPr lang="en-GB" b="1" dirty="0">
              <a:latin typeface="Avenir Next Condensed" panose="020B0506020202020204" pitchFamily="34" charset="0"/>
            </a:rPr>
            <a:t>Where (location)</a:t>
          </a:r>
        </a:p>
      </dgm:t>
    </dgm:pt>
    <dgm:pt modelId="{C1431370-062B-2140-B9C8-65DCBF2198F3}" type="parTrans" cxnId="{FCF762E0-7FC1-5C4F-A879-B0613E33529D}">
      <dgm:prSet/>
      <dgm:spPr/>
      <dgm:t>
        <a:bodyPr/>
        <a:lstStyle/>
        <a:p>
          <a:endParaRPr lang="en-GB"/>
        </a:p>
      </dgm:t>
    </dgm:pt>
    <dgm:pt modelId="{E5A2066B-E1CB-204D-99F6-A61B6692176A}" type="sibTrans" cxnId="{FCF762E0-7FC1-5C4F-A879-B0613E33529D}">
      <dgm:prSet/>
      <dgm:spPr/>
      <dgm:t>
        <a:bodyPr/>
        <a:lstStyle/>
        <a:p>
          <a:endParaRPr lang="en-GB"/>
        </a:p>
      </dgm:t>
    </dgm:pt>
    <dgm:pt modelId="{93D4AC1B-FB9F-F14E-8599-A85CE3E19B33}">
      <dgm:prSet phldrT="[Text]"/>
      <dgm:spPr/>
      <dgm:t>
        <a:bodyPr/>
        <a:lstStyle/>
        <a:p>
          <a:pPr marL="185738" indent="-185738">
            <a:buFont typeface="Arial" panose="020B0604020202020204" pitchFamily="34" charset="0"/>
            <a:buChar char="•"/>
            <a:tabLst/>
          </a:pPr>
          <a:r>
            <a:rPr lang="en-GB" b="0">
              <a:latin typeface="Avenir Next Condensed" panose="020B0506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WHO secretariat</a:t>
          </a:r>
        </a:p>
      </dgm:t>
    </dgm:pt>
    <dgm:pt modelId="{C796843C-266E-3F41-AC95-8E054342D905}" type="parTrans" cxnId="{D0F76515-B6DE-5149-91C0-86F7CBB2196E}">
      <dgm:prSet/>
      <dgm:spPr/>
      <dgm:t>
        <a:bodyPr/>
        <a:lstStyle/>
        <a:p>
          <a:endParaRPr lang="en-GB"/>
        </a:p>
      </dgm:t>
    </dgm:pt>
    <dgm:pt modelId="{25E4B0D3-6B92-FA42-84C1-F5B91D3C316C}" type="sibTrans" cxnId="{D0F76515-B6DE-5149-91C0-86F7CBB2196E}">
      <dgm:prSet/>
      <dgm:spPr/>
      <dgm:t>
        <a:bodyPr/>
        <a:lstStyle/>
        <a:p>
          <a:endParaRPr lang="en-GB"/>
        </a:p>
      </dgm:t>
    </dgm:pt>
    <dgm:pt modelId="{96DA3F32-5E9D-A640-ABFB-CF6063D63589}">
      <dgm:prSet phldrT="[Text]"/>
      <dgm:spPr/>
      <dgm:t>
        <a:bodyPr/>
        <a:lstStyle/>
        <a:p>
          <a:pPr marL="185738" indent="-174625">
            <a:buFont typeface="Arial" panose="020B0604020202020204" pitchFamily="34" charset="0"/>
            <a:buChar char="•"/>
            <a:tabLst/>
          </a:pPr>
          <a:r>
            <a:rPr lang="en-GB" b="0" dirty="0">
              <a:latin typeface="Avenir Next Condensed" panose="020B0506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Member States</a:t>
          </a:r>
        </a:p>
      </dgm:t>
    </dgm:pt>
    <dgm:pt modelId="{42F40676-6F06-F84B-B830-6F875D7B9780}" type="parTrans" cxnId="{CFBF5993-E1AA-0E4D-A0D8-E30E3DE82B2B}">
      <dgm:prSet/>
      <dgm:spPr/>
      <dgm:t>
        <a:bodyPr/>
        <a:lstStyle/>
        <a:p>
          <a:endParaRPr lang="en-GB"/>
        </a:p>
      </dgm:t>
    </dgm:pt>
    <dgm:pt modelId="{8E6C8DF1-A078-BA40-9D64-EC846C446371}" type="sibTrans" cxnId="{CFBF5993-E1AA-0E4D-A0D8-E30E3DE82B2B}">
      <dgm:prSet/>
      <dgm:spPr/>
      <dgm:t>
        <a:bodyPr/>
        <a:lstStyle/>
        <a:p>
          <a:endParaRPr lang="en-GB"/>
        </a:p>
      </dgm:t>
    </dgm:pt>
    <dgm:pt modelId="{A9DD31DD-179E-AD40-971E-6343A7345A07}">
      <dgm:prSet phldrT="[Text]"/>
      <dgm:spPr/>
      <dgm:t>
        <a:bodyPr/>
        <a:lstStyle/>
        <a:p>
          <a:pPr marL="185738" indent="-174625">
            <a:buFont typeface="Arial" panose="020B0604020202020204" pitchFamily="34" charset="0"/>
            <a:buChar char="•"/>
            <a:tabLst/>
          </a:pPr>
          <a:r>
            <a:rPr lang="en-GB" b="0" dirty="0">
              <a:latin typeface="Avenir Next Condensed" panose="020B0506020202020204" pitchFamily="34" charset="0"/>
            </a:rPr>
            <a:t>Country level</a:t>
          </a:r>
        </a:p>
      </dgm:t>
    </dgm:pt>
    <dgm:pt modelId="{6C11B103-D0C1-5945-920C-A818ABCCE4A5}" type="parTrans" cxnId="{E3755442-E4F8-F940-8453-204297AEF59F}">
      <dgm:prSet/>
      <dgm:spPr/>
      <dgm:t>
        <a:bodyPr/>
        <a:lstStyle/>
        <a:p>
          <a:endParaRPr lang="en-GB"/>
        </a:p>
      </dgm:t>
    </dgm:pt>
    <dgm:pt modelId="{27C50BAD-2695-B24D-9234-D45723432DC5}" type="sibTrans" cxnId="{E3755442-E4F8-F940-8453-204297AEF59F}">
      <dgm:prSet/>
      <dgm:spPr/>
      <dgm:t>
        <a:bodyPr/>
        <a:lstStyle/>
        <a:p>
          <a:endParaRPr lang="en-GB"/>
        </a:p>
      </dgm:t>
    </dgm:pt>
    <dgm:pt modelId="{5F81858C-1B97-1F4D-B25B-91EBB51C1788}">
      <dgm:prSet phldrT="[Text]"/>
      <dgm:spPr/>
      <dgm:t>
        <a:bodyPr/>
        <a:lstStyle/>
        <a:p>
          <a:pPr marL="185738" indent="-185738">
            <a:buFont typeface="Arial" panose="020B0604020202020204" pitchFamily="34" charset="0"/>
            <a:buChar char="•"/>
            <a:tabLst/>
          </a:pPr>
          <a:r>
            <a:rPr lang="en-GB" b="0" dirty="0">
              <a:latin typeface="Avenir Next Condensed" panose="020B0506020202020204" pitchFamily="34" charset="0"/>
            </a:rPr>
            <a:t>Tools </a:t>
          </a:r>
        </a:p>
      </dgm:t>
    </dgm:pt>
    <dgm:pt modelId="{CD74B790-4F0F-E844-A968-C9439D066D1D}" type="parTrans" cxnId="{7D467C91-6E62-BA44-83C5-2372D06E3558}">
      <dgm:prSet/>
      <dgm:spPr/>
      <dgm:t>
        <a:bodyPr/>
        <a:lstStyle/>
        <a:p>
          <a:endParaRPr lang="en-GB"/>
        </a:p>
      </dgm:t>
    </dgm:pt>
    <dgm:pt modelId="{F76716A2-F0FD-D042-8937-A974B484B208}" type="sibTrans" cxnId="{7D467C91-6E62-BA44-83C5-2372D06E3558}">
      <dgm:prSet/>
      <dgm:spPr/>
      <dgm:t>
        <a:bodyPr/>
        <a:lstStyle/>
        <a:p>
          <a:endParaRPr lang="en-GB"/>
        </a:p>
      </dgm:t>
    </dgm:pt>
    <dgm:pt modelId="{9F9CC5E0-4A07-BE4D-BE56-7A7FD61511F4}">
      <dgm:prSet phldrT="[Text]"/>
      <dgm:spPr/>
      <dgm:t>
        <a:bodyPr/>
        <a:lstStyle/>
        <a:p>
          <a:pPr marL="185738" indent="-185738">
            <a:buFont typeface="Arial" panose="020B0604020202020204" pitchFamily="34" charset="0"/>
            <a:buChar char="•"/>
            <a:tabLst/>
          </a:pPr>
          <a:r>
            <a:rPr lang="en-GB" b="0" dirty="0">
              <a:latin typeface="Avenir Next Condensed" panose="020B0506020202020204" pitchFamily="34" charset="0"/>
            </a:rPr>
            <a:t>When (timeline)</a:t>
          </a:r>
        </a:p>
      </dgm:t>
    </dgm:pt>
    <dgm:pt modelId="{4923932B-245D-0C40-934B-8F193C438DEA}" type="parTrans" cxnId="{79F26818-72A0-3245-BF08-92C2AAACC044}">
      <dgm:prSet/>
      <dgm:spPr/>
      <dgm:t>
        <a:bodyPr/>
        <a:lstStyle/>
        <a:p>
          <a:endParaRPr lang="en-GB"/>
        </a:p>
      </dgm:t>
    </dgm:pt>
    <dgm:pt modelId="{0A7E4621-9AA4-394C-A357-49BF73535DC5}" type="sibTrans" cxnId="{79F26818-72A0-3245-BF08-92C2AAACC044}">
      <dgm:prSet/>
      <dgm:spPr/>
      <dgm:t>
        <a:bodyPr/>
        <a:lstStyle/>
        <a:p>
          <a:endParaRPr lang="en-GB"/>
        </a:p>
      </dgm:t>
    </dgm:pt>
    <dgm:pt modelId="{533FDD28-71B7-194B-9CE5-2FFDF228E9E2}">
      <dgm:prSet phldrT="[Text]"/>
      <dgm:spPr/>
      <dgm:t>
        <a:bodyPr/>
        <a:lstStyle/>
        <a:p>
          <a:pPr marL="185738" indent="-185738">
            <a:buFont typeface="Arial" panose="020B0604020202020204" pitchFamily="34" charset="0"/>
            <a:buChar char="•"/>
            <a:tabLst/>
          </a:pPr>
          <a:r>
            <a:rPr lang="en-GB" b="0" dirty="0">
              <a:latin typeface="Avenir Next Condensed" panose="020B0506020202020204" pitchFamily="34" charset="0"/>
            </a:rPr>
            <a:t>Short term (1-2 years)</a:t>
          </a:r>
        </a:p>
      </dgm:t>
    </dgm:pt>
    <dgm:pt modelId="{E4CB345D-FD8D-0A42-8A21-C4FA92335519}" type="parTrans" cxnId="{C5E557FD-2A29-7C4C-8B36-A813AA07F65D}">
      <dgm:prSet/>
      <dgm:spPr/>
      <dgm:t>
        <a:bodyPr/>
        <a:lstStyle/>
        <a:p>
          <a:endParaRPr lang="en-GB"/>
        </a:p>
      </dgm:t>
    </dgm:pt>
    <dgm:pt modelId="{C4AE243D-B324-BA4C-A831-4EBE6C2FB9EB}" type="sibTrans" cxnId="{C5E557FD-2A29-7C4C-8B36-A813AA07F65D}">
      <dgm:prSet/>
      <dgm:spPr/>
      <dgm:t>
        <a:bodyPr/>
        <a:lstStyle/>
        <a:p>
          <a:endParaRPr lang="en-GB"/>
        </a:p>
      </dgm:t>
    </dgm:pt>
    <dgm:pt modelId="{E9D9F5E0-F8A2-1F41-A121-99B13C072FEF}">
      <dgm:prSet phldrT="[Text]"/>
      <dgm:spPr/>
      <dgm:t>
        <a:bodyPr/>
        <a:lstStyle/>
        <a:p>
          <a:pPr marL="185738" indent="-185738">
            <a:buFont typeface="Arial" panose="020B0604020202020204" pitchFamily="34" charset="0"/>
            <a:buChar char="•"/>
            <a:tabLst/>
          </a:pPr>
          <a:r>
            <a:rPr lang="en-GB" b="0" dirty="0">
              <a:latin typeface="Avenir Next Condensed" panose="020B0506020202020204" pitchFamily="34" charset="0"/>
            </a:rPr>
            <a:t>Complete before end of 2021</a:t>
          </a:r>
        </a:p>
      </dgm:t>
    </dgm:pt>
    <dgm:pt modelId="{1A5F654E-3D25-1044-AA39-F327FB7585B6}" type="parTrans" cxnId="{73314946-6475-3E43-89BE-159A7F64BF8D}">
      <dgm:prSet/>
      <dgm:spPr/>
      <dgm:t>
        <a:bodyPr/>
        <a:lstStyle/>
        <a:p>
          <a:endParaRPr lang="en-GB"/>
        </a:p>
      </dgm:t>
    </dgm:pt>
    <dgm:pt modelId="{3DE29529-301F-B045-ACF8-BAFD60608512}" type="sibTrans" cxnId="{73314946-6475-3E43-89BE-159A7F64BF8D}">
      <dgm:prSet/>
      <dgm:spPr/>
      <dgm:t>
        <a:bodyPr/>
        <a:lstStyle/>
        <a:p>
          <a:endParaRPr lang="en-GB"/>
        </a:p>
      </dgm:t>
    </dgm:pt>
    <dgm:pt modelId="{5D374C4A-33C6-014B-B073-39F91655C82F}" type="pres">
      <dgm:prSet presAssocID="{90A011BB-A63F-AF49-A466-EAFA3224CC19}" presName="linear" presStyleCnt="0">
        <dgm:presLayoutVars>
          <dgm:dir/>
          <dgm:animLvl val="lvl"/>
          <dgm:resizeHandles val="exact"/>
        </dgm:presLayoutVars>
      </dgm:prSet>
      <dgm:spPr/>
    </dgm:pt>
    <dgm:pt modelId="{74722ABB-102F-2E43-83AC-547F8DF1BE4A}" type="pres">
      <dgm:prSet presAssocID="{07C1DC28-A77F-484E-9218-87E861E33072}" presName="parentLin" presStyleCnt="0"/>
      <dgm:spPr/>
    </dgm:pt>
    <dgm:pt modelId="{3FD5B24F-62A3-8E4C-B58E-F9AD7B9C862E}" type="pres">
      <dgm:prSet presAssocID="{07C1DC28-A77F-484E-9218-87E861E33072}" presName="parentLeftMargin" presStyleLbl="node1" presStyleIdx="0" presStyleCnt="4"/>
      <dgm:spPr/>
    </dgm:pt>
    <dgm:pt modelId="{69C6107E-1CAC-6D44-B327-67CB5A8367F1}" type="pres">
      <dgm:prSet presAssocID="{07C1DC28-A77F-484E-9218-87E861E330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4FEA12-5553-FF4A-97E5-A4088CA8994E}" type="pres">
      <dgm:prSet presAssocID="{07C1DC28-A77F-484E-9218-87E861E33072}" presName="negativeSpace" presStyleCnt="0"/>
      <dgm:spPr/>
    </dgm:pt>
    <dgm:pt modelId="{580619AC-A745-EC46-8164-0CF422D02612}" type="pres">
      <dgm:prSet presAssocID="{07C1DC28-A77F-484E-9218-87E861E33072}" presName="childText" presStyleLbl="conFgAcc1" presStyleIdx="0" presStyleCnt="4">
        <dgm:presLayoutVars>
          <dgm:bulletEnabled val="1"/>
        </dgm:presLayoutVars>
      </dgm:prSet>
      <dgm:spPr/>
    </dgm:pt>
    <dgm:pt modelId="{3CBA43EC-0DC6-4C46-B379-9AD30015A324}" type="pres">
      <dgm:prSet presAssocID="{C68949CF-74FC-7C4A-B0E9-C9569FF9D4F4}" presName="spaceBetweenRectangles" presStyleCnt="0"/>
      <dgm:spPr/>
    </dgm:pt>
    <dgm:pt modelId="{18F66461-6307-5449-98E0-C0BB9E7E7C32}" type="pres">
      <dgm:prSet presAssocID="{CF5AB241-13E6-174C-AB86-E263C2877CB0}" presName="parentLin" presStyleCnt="0"/>
      <dgm:spPr/>
    </dgm:pt>
    <dgm:pt modelId="{72D52517-7587-B841-9C13-91C2B45B1EBF}" type="pres">
      <dgm:prSet presAssocID="{CF5AB241-13E6-174C-AB86-E263C2877CB0}" presName="parentLeftMargin" presStyleLbl="node1" presStyleIdx="0" presStyleCnt="4"/>
      <dgm:spPr/>
    </dgm:pt>
    <dgm:pt modelId="{CA0835D1-617E-D343-B4C2-20EA30F3C370}" type="pres">
      <dgm:prSet presAssocID="{CF5AB241-13E6-174C-AB86-E263C2877C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84CCEA-FAC0-FD46-BB3A-D114AE1416D5}" type="pres">
      <dgm:prSet presAssocID="{CF5AB241-13E6-174C-AB86-E263C2877CB0}" presName="negativeSpace" presStyleCnt="0"/>
      <dgm:spPr/>
    </dgm:pt>
    <dgm:pt modelId="{806D3281-1936-CC42-A4A8-F6FBB159DE16}" type="pres">
      <dgm:prSet presAssocID="{CF5AB241-13E6-174C-AB86-E263C2877CB0}" presName="childText" presStyleLbl="conFgAcc1" presStyleIdx="1" presStyleCnt="4">
        <dgm:presLayoutVars>
          <dgm:bulletEnabled val="1"/>
        </dgm:presLayoutVars>
      </dgm:prSet>
      <dgm:spPr/>
    </dgm:pt>
    <dgm:pt modelId="{0A0D5D3C-C536-9745-8307-65A8792F2362}" type="pres">
      <dgm:prSet presAssocID="{E5A2066B-E1CB-204D-99F6-A61B6692176A}" presName="spaceBetweenRectangles" presStyleCnt="0"/>
      <dgm:spPr/>
    </dgm:pt>
    <dgm:pt modelId="{E237C81A-51F2-F544-A723-33D9686D6DBD}" type="pres">
      <dgm:prSet presAssocID="{1EF36F62-2145-9A4F-BF36-BA7D502236F2}" presName="parentLin" presStyleCnt="0"/>
      <dgm:spPr/>
    </dgm:pt>
    <dgm:pt modelId="{2BF4738A-0F69-1B4B-8ED2-4BA7E4C2D893}" type="pres">
      <dgm:prSet presAssocID="{1EF36F62-2145-9A4F-BF36-BA7D502236F2}" presName="parentLeftMargin" presStyleLbl="node1" presStyleIdx="1" presStyleCnt="4"/>
      <dgm:spPr/>
    </dgm:pt>
    <dgm:pt modelId="{085E8642-6B16-054A-8DCD-9C48A15A135C}" type="pres">
      <dgm:prSet presAssocID="{1EF36F62-2145-9A4F-BF36-BA7D502236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4A21C9-02E6-9C42-BA22-72392275C61D}" type="pres">
      <dgm:prSet presAssocID="{1EF36F62-2145-9A4F-BF36-BA7D502236F2}" presName="negativeSpace" presStyleCnt="0"/>
      <dgm:spPr/>
    </dgm:pt>
    <dgm:pt modelId="{BC3E21BC-9292-5643-A239-AA3007AF0848}" type="pres">
      <dgm:prSet presAssocID="{1EF36F62-2145-9A4F-BF36-BA7D502236F2}" presName="childText" presStyleLbl="conFgAcc1" presStyleIdx="2" presStyleCnt="4">
        <dgm:presLayoutVars>
          <dgm:bulletEnabled val="1"/>
        </dgm:presLayoutVars>
      </dgm:prSet>
      <dgm:spPr/>
    </dgm:pt>
    <dgm:pt modelId="{A6BEF26B-6C35-D64D-AF66-83AEC594E249}" type="pres">
      <dgm:prSet presAssocID="{C8221043-CB74-9943-8143-53DA350B9F9C}" presName="spaceBetweenRectangles" presStyleCnt="0"/>
      <dgm:spPr/>
    </dgm:pt>
    <dgm:pt modelId="{9CDD7F6D-978A-CC46-80F0-495571741359}" type="pres">
      <dgm:prSet presAssocID="{9F9CC5E0-4A07-BE4D-BE56-7A7FD61511F4}" presName="parentLin" presStyleCnt="0"/>
      <dgm:spPr/>
    </dgm:pt>
    <dgm:pt modelId="{5DDF7D4A-6166-5249-B8F0-3D6EC2E0A2FC}" type="pres">
      <dgm:prSet presAssocID="{9F9CC5E0-4A07-BE4D-BE56-7A7FD61511F4}" presName="parentLeftMargin" presStyleLbl="node1" presStyleIdx="2" presStyleCnt="4"/>
      <dgm:spPr/>
    </dgm:pt>
    <dgm:pt modelId="{11933B2F-7020-7C44-9804-D7805F07C6BC}" type="pres">
      <dgm:prSet presAssocID="{9F9CC5E0-4A07-BE4D-BE56-7A7FD61511F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238466E-321A-3F44-B0C5-6FDDFC88DDC8}" type="pres">
      <dgm:prSet presAssocID="{9F9CC5E0-4A07-BE4D-BE56-7A7FD61511F4}" presName="negativeSpace" presStyleCnt="0"/>
      <dgm:spPr/>
    </dgm:pt>
    <dgm:pt modelId="{EA03D6C0-2639-834A-9749-45E6A09F6450}" type="pres">
      <dgm:prSet presAssocID="{9F9CC5E0-4A07-BE4D-BE56-7A7FD61511F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B176A02-1B6C-0E41-B673-7E7A3696F162}" type="presOf" srcId="{CF5AB241-13E6-174C-AB86-E263C2877CB0}" destId="{CA0835D1-617E-D343-B4C2-20EA30F3C370}" srcOrd="1" destOrd="0" presId="urn:microsoft.com/office/officeart/2005/8/layout/list1"/>
    <dgm:cxn modelId="{4F43DF12-9CCC-6748-9B39-2E21CFEF2ADC}" type="presOf" srcId="{9F9CC5E0-4A07-BE4D-BE56-7A7FD61511F4}" destId="{11933B2F-7020-7C44-9804-D7805F07C6BC}" srcOrd="1" destOrd="0" presId="urn:microsoft.com/office/officeart/2005/8/layout/list1"/>
    <dgm:cxn modelId="{D0F76515-B6DE-5149-91C0-86F7CBB2196E}" srcId="{07C1DC28-A77F-484E-9218-87E861E33072}" destId="{93D4AC1B-FB9F-F14E-8599-A85CE3E19B33}" srcOrd="0" destOrd="0" parTransId="{C796843C-266E-3F41-AC95-8E054342D905}" sibTransId="{25E4B0D3-6B92-FA42-84C1-F5B91D3C316C}"/>
    <dgm:cxn modelId="{79F26818-72A0-3245-BF08-92C2AAACC044}" srcId="{90A011BB-A63F-AF49-A466-EAFA3224CC19}" destId="{9F9CC5E0-4A07-BE4D-BE56-7A7FD61511F4}" srcOrd="3" destOrd="0" parTransId="{4923932B-245D-0C40-934B-8F193C438DEA}" sibTransId="{0A7E4621-9AA4-394C-A357-49BF73535DC5}"/>
    <dgm:cxn modelId="{FA892119-BC16-AE42-BB65-E76AF9890295}" type="presOf" srcId="{96DA3F32-5E9D-A640-ABFB-CF6063D63589}" destId="{580619AC-A745-EC46-8164-0CF422D02612}" srcOrd="0" destOrd="1" presId="urn:microsoft.com/office/officeart/2005/8/layout/list1"/>
    <dgm:cxn modelId="{EB464C1D-91F7-3142-905E-81F6F72B2B7C}" type="presOf" srcId="{07C1DC28-A77F-484E-9218-87E861E33072}" destId="{3FD5B24F-62A3-8E4C-B58E-F9AD7B9C862E}" srcOrd="0" destOrd="0" presId="urn:microsoft.com/office/officeart/2005/8/layout/list1"/>
    <dgm:cxn modelId="{5F07AF28-E354-6E47-A57E-3B3B989354D5}" type="presOf" srcId="{1EF36F62-2145-9A4F-BF36-BA7D502236F2}" destId="{2BF4738A-0F69-1B4B-8ED2-4BA7E4C2D893}" srcOrd="0" destOrd="0" presId="urn:microsoft.com/office/officeart/2005/8/layout/list1"/>
    <dgm:cxn modelId="{1E7C0E33-36AD-F24A-877A-C2EC91478BCA}" srcId="{90A011BB-A63F-AF49-A466-EAFA3224CC19}" destId="{1EF36F62-2145-9A4F-BF36-BA7D502236F2}" srcOrd="2" destOrd="0" parTransId="{CEADB4BE-E5FE-AD4A-9F82-38C49F341B1D}" sibTransId="{C8221043-CB74-9943-8143-53DA350B9F9C}"/>
    <dgm:cxn modelId="{E3755442-E4F8-F940-8453-204297AEF59F}" srcId="{CF5AB241-13E6-174C-AB86-E263C2877CB0}" destId="{A9DD31DD-179E-AD40-971E-6343A7345A07}" srcOrd="0" destOrd="0" parTransId="{6C11B103-D0C1-5945-920C-A818ABCCE4A5}" sibTransId="{27C50BAD-2695-B24D-9234-D45723432DC5}"/>
    <dgm:cxn modelId="{73314946-6475-3E43-89BE-159A7F64BF8D}" srcId="{9F9CC5E0-4A07-BE4D-BE56-7A7FD61511F4}" destId="{E9D9F5E0-F8A2-1F41-A121-99B13C072FEF}" srcOrd="1" destOrd="0" parTransId="{1A5F654E-3D25-1044-AA39-F327FB7585B6}" sibTransId="{3DE29529-301F-B045-ACF8-BAFD60608512}"/>
    <dgm:cxn modelId="{92DCD774-3033-334E-8410-97BDDD6068C0}" type="presOf" srcId="{93D4AC1B-FB9F-F14E-8599-A85CE3E19B33}" destId="{580619AC-A745-EC46-8164-0CF422D02612}" srcOrd="0" destOrd="0" presId="urn:microsoft.com/office/officeart/2005/8/layout/list1"/>
    <dgm:cxn modelId="{8E0B3A8E-1ABE-934A-867F-F74758299FA8}" type="presOf" srcId="{CF5AB241-13E6-174C-AB86-E263C2877CB0}" destId="{72D52517-7587-B841-9C13-91C2B45B1EBF}" srcOrd="0" destOrd="0" presId="urn:microsoft.com/office/officeart/2005/8/layout/list1"/>
    <dgm:cxn modelId="{7D467C91-6E62-BA44-83C5-2372D06E3558}" srcId="{1EF36F62-2145-9A4F-BF36-BA7D502236F2}" destId="{5F81858C-1B97-1F4D-B25B-91EBB51C1788}" srcOrd="0" destOrd="0" parTransId="{CD74B790-4F0F-E844-A968-C9439D066D1D}" sibTransId="{F76716A2-F0FD-D042-8937-A974B484B208}"/>
    <dgm:cxn modelId="{CFBF5993-E1AA-0E4D-A0D8-E30E3DE82B2B}" srcId="{07C1DC28-A77F-484E-9218-87E861E33072}" destId="{96DA3F32-5E9D-A640-ABFB-CF6063D63589}" srcOrd="1" destOrd="0" parTransId="{42F40676-6F06-F84B-B830-6F875D7B9780}" sibTransId="{8E6C8DF1-A078-BA40-9D64-EC846C446371}"/>
    <dgm:cxn modelId="{DD34D496-2DD3-D44E-8298-2E880F4D8B85}" type="presOf" srcId="{E9D9F5E0-F8A2-1F41-A121-99B13C072FEF}" destId="{EA03D6C0-2639-834A-9749-45E6A09F6450}" srcOrd="0" destOrd="1" presId="urn:microsoft.com/office/officeart/2005/8/layout/list1"/>
    <dgm:cxn modelId="{74F43E99-88A7-5047-B19B-18F65E4B2B6F}" srcId="{90A011BB-A63F-AF49-A466-EAFA3224CC19}" destId="{07C1DC28-A77F-484E-9218-87E861E33072}" srcOrd="0" destOrd="0" parTransId="{A3B09FC2-E4AF-2F48-A85B-39CC63275C30}" sibTransId="{C68949CF-74FC-7C4A-B0E9-C9569FF9D4F4}"/>
    <dgm:cxn modelId="{26A5F6A6-6CE0-664A-9403-3BF1FE7C83A7}" type="presOf" srcId="{90A011BB-A63F-AF49-A466-EAFA3224CC19}" destId="{5D374C4A-33C6-014B-B073-39F91655C82F}" srcOrd="0" destOrd="0" presId="urn:microsoft.com/office/officeart/2005/8/layout/list1"/>
    <dgm:cxn modelId="{79394BB7-3204-4440-A648-0C89AC17128F}" type="presOf" srcId="{1EF36F62-2145-9A4F-BF36-BA7D502236F2}" destId="{085E8642-6B16-054A-8DCD-9C48A15A135C}" srcOrd="1" destOrd="0" presId="urn:microsoft.com/office/officeart/2005/8/layout/list1"/>
    <dgm:cxn modelId="{11F9FDD7-39E5-B243-8FD0-0E8B56DE6E0C}" type="presOf" srcId="{5F81858C-1B97-1F4D-B25B-91EBB51C1788}" destId="{BC3E21BC-9292-5643-A239-AA3007AF0848}" srcOrd="0" destOrd="0" presId="urn:microsoft.com/office/officeart/2005/8/layout/list1"/>
    <dgm:cxn modelId="{D322ECDB-060E-1C4A-B0F0-51DE321DF93E}" type="presOf" srcId="{533FDD28-71B7-194B-9CE5-2FFDF228E9E2}" destId="{EA03D6C0-2639-834A-9749-45E6A09F6450}" srcOrd="0" destOrd="0" presId="urn:microsoft.com/office/officeart/2005/8/layout/list1"/>
    <dgm:cxn modelId="{FCF762E0-7FC1-5C4F-A879-B0613E33529D}" srcId="{90A011BB-A63F-AF49-A466-EAFA3224CC19}" destId="{CF5AB241-13E6-174C-AB86-E263C2877CB0}" srcOrd="1" destOrd="0" parTransId="{C1431370-062B-2140-B9C8-65DCBF2198F3}" sibTransId="{E5A2066B-E1CB-204D-99F6-A61B6692176A}"/>
    <dgm:cxn modelId="{B4C424E8-ADDC-084E-8F60-0F503A11F33A}" type="presOf" srcId="{07C1DC28-A77F-484E-9218-87E861E33072}" destId="{69C6107E-1CAC-6D44-B327-67CB5A8367F1}" srcOrd="1" destOrd="0" presId="urn:microsoft.com/office/officeart/2005/8/layout/list1"/>
    <dgm:cxn modelId="{EB1861EC-DC12-014B-998F-738A9F6889CA}" type="presOf" srcId="{A9DD31DD-179E-AD40-971E-6343A7345A07}" destId="{806D3281-1936-CC42-A4A8-F6FBB159DE16}" srcOrd="0" destOrd="0" presId="urn:microsoft.com/office/officeart/2005/8/layout/list1"/>
    <dgm:cxn modelId="{793147FC-4071-E843-A711-C00208E973EC}" type="presOf" srcId="{9F9CC5E0-4A07-BE4D-BE56-7A7FD61511F4}" destId="{5DDF7D4A-6166-5249-B8F0-3D6EC2E0A2FC}" srcOrd="0" destOrd="0" presId="urn:microsoft.com/office/officeart/2005/8/layout/list1"/>
    <dgm:cxn modelId="{C5E557FD-2A29-7C4C-8B36-A813AA07F65D}" srcId="{9F9CC5E0-4A07-BE4D-BE56-7A7FD61511F4}" destId="{533FDD28-71B7-194B-9CE5-2FFDF228E9E2}" srcOrd="0" destOrd="0" parTransId="{E4CB345D-FD8D-0A42-8A21-C4FA92335519}" sibTransId="{C4AE243D-B324-BA4C-A831-4EBE6C2FB9EB}"/>
    <dgm:cxn modelId="{BDD8D7FB-C3BE-3A42-949E-C71FAE7EABB7}" type="presParOf" srcId="{5D374C4A-33C6-014B-B073-39F91655C82F}" destId="{74722ABB-102F-2E43-83AC-547F8DF1BE4A}" srcOrd="0" destOrd="0" presId="urn:microsoft.com/office/officeart/2005/8/layout/list1"/>
    <dgm:cxn modelId="{979A248D-68AE-4B47-BEEA-BCB9A442ACCA}" type="presParOf" srcId="{74722ABB-102F-2E43-83AC-547F8DF1BE4A}" destId="{3FD5B24F-62A3-8E4C-B58E-F9AD7B9C862E}" srcOrd="0" destOrd="0" presId="urn:microsoft.com/office/officeart/2005/8/layout/list1"/>
    <dgm:cxn modelId="{E04B0989-8E44-634C-8C3D-4D71DBDEC29A}" type="presParOf" srcId="{74722ABB-102F-2E43-83AC-547F8DF1BE4A}" destId="{69C6107E-1CAC-6D44-B327-67CB5A8367F1}" srcOrd="1" destOrd="0" presId="urn:microsoft.com/office/officeart/2005/8/layout/list1"/>
    <dgm:cxn modelId="{9B084396-9EF6-7E48-B659-4188C46D9ADB}" type="presParOf" srcId="{5D374C4A-33C6-014B-B073-39F91655C82F}" destId="{654FEA12-5553-FF4A-97E5-A4088CA8994E}" srcOrd="1" destOrd="0" presId="urn:microsoft.com/office/officeart/2005/8/layout/list1"/>
    <dgm:cxn modelId="{A847507E-ED3C-7947-B701-449830B3D6D0}" type="presParOf" srcId="{5D374C4A-33C6-014B-B073-39F91655C82F}" destId="{580619AC-A745-EC46-8164-0CF422D02612}" srcOrd="2" destOrd="0" presId="urn:microsoft.com/office/officeart/2005/8/layout/list1"/>
    <dgm:cxn modelId="{72E816B2-9D79-484B-A6E0-C88515F76CAD}" type="presParOf" srcId="{5D374C4A-33C6-014B-B073-39F91655C82F}" destId="{3CBA43EC-0DC6-4C46-B379-9AD30015A324}" srcOrd="3" destOrd="0" presId="urn:microsoft.com/office/officeart/2005/8/layout/list1"/>
    <dgm:cxn modelId="{3C110154-A637-1142-AAE6-D7CEFDAA3E18}" type="presParOf" srcId="{5D374C4A-33C6-014B-B073-39F91655C82F}" destId="{18F66461-6307-5449-98E0-C0BB9E7E7C32}" srcOrd="4" destOrd="0" presId="urn:microsoft.com/office/officeart/2005/8/layout/list1"/>
    <dgm:cxn modelId="{F07B7271-FBA6-F841-BA82-CCB88D4B040E}" type="presParOf" srcId="{18F66461-6307-5449-98E0-C0BB9E7E7C32}" destId="{72D52517-7587-B841-9C13-91C2B45B1EBF}" srcOrd="0" destOrd="0" presId="urn:microsoft.com/office/officeart/2005/8/layout/list1"/>
    <dgm:cxn modelId="{F3251E44-9B38-544D-8650-E57F286CB240}" type="presParOf" srcId="{18F66461-6307-5449-98E0-C0BB9E7E7C32}" destId="{CA0835D1-617E-D343-B4C2-20EA30F3C370}" srcOrd="1" destOrd="0" presId="urn:microsoft.com/office/officeart/2005/8/layout/list1"/>
    <dgm:cxn modelId="{9ED621D3-418F-D542-9DAA-4DC34D8D2D22}" type="presParOf" srcId="{5D374C4A-33C6-014B-B073-39F91655C82F}" destId="{3C84CCEA-FAC0-FD46-BB3A-D114AE1416D5}" srcOrd="5" destOrd="0" presId="urn:microsoft.com/office/officeart/2005/8/layout/list1"/>
    <dgm:cxn modelId="{F792CE9C-2B36-7440-87AF-02F997FE0760}" type="presParOf" srcId="{5D374C4A-33C6-014B-B073-39F91655C82F}" destId="{806D3281-1936-CC42-A4A8-F6FBB159DE16}" srcOrd="6" destOrd="0" presId="urn:microsoft.com/office/officeart/2005/8/layout/list1"/>
    <dgm:cxn modelId="{62D3F74F-FBD4-D14C-8A53-313930C6AF08}" type="presParOf" srcId="{5D374C4A-33C6-014B-B073-39F91655C82F}" destId="{0A0D5D3C-C536-9745-8307-65A8792F2362}" srcOrd="7" destOrd="0" presId="urn:microsoft.com/office/officeart/2005/8/layout/list1"/>
    <dgm:cxn modelId="{D5FBAB32-590F-9F41-859F-6AD477D98246}" type="presParOf" srcId="{5D374C4A-33C6-014B-B073-39F91655C82F}" destId="{E237C81A-51F2-F544-A723-33D9686D6DBD}" srcOrd="8" destOrd="0" presId="urn:microsoft.com/office/officeart/2005/8/layout/list1"/>
    <dgm:cxn modelId="{4761B2B7-6071-724B-B662-1B02CD179A56}" type="presParOf" srcId="{E237C81A-51F2-F544-A723-33D9686D6DBD}" destId="{2BF4738A-0F69-1B4B-8ED2-4BA7E4C2D893}" srcOrd="0" destOrd="0" presId="urn:microsoft.com/office/officeart/2005/8/layout/list1"/>
    <dgm:cxn modelId="{933719D8-5A26-2645-8F82-FFDB2283EAD0}" type="presParOf" srcId="{E237C81A-51F2-F544-A723-33D9686D6DBD}" destId="{085E8642-6B16-054A-8DCD-9C48A15A135C}" srcOrd="1" destOrd="0" presId="urn:microsoft.com/office/officeart/2005/8/layout/list1"/>
    <dgm:cxn modelId="{B94EBA9F-BEAD-D04E-BABA-B14E28CCE6E9}" type="presParOf" srcId="{5D374C4A-33C6-014B-B073-39F91655C82F}" destId="{1B4A21C9-02E6-9C42-BA22-72392275C61D}" srcOrd="9" destOrd="0" presId="urn:microsoft.com/office/officeart/2005/8/layout/list1"/>
    <dgm:cxn modelId="{28345C97-88E3-B44E-8F02-BF2DCF147C50}" type="presParOf" srcId="{5D374C4A-33C6-014B-B073-39F91655C82F}" destId="{BC3E21BC-9292-5643-A239-AA3007AF0848}" srcOrd="10" destOrd="0" presId="urn:microsoft.com/office/officeart/2005/8/layout/list1"/>
    <dgm:cxn modelId="{51A5EA70-09E1-BB4E-8450-5E96B84BA259}" type="presParOf" srcId="{5D374C4A-33C6-014B-B073-39F91655C82F}" destId="{A6BEF26B-6C35-D64D-AF66-83AEC594E249}" srcOrd="11" destOrd="0" presId="urn:microsoft.com/office/officeart/2005/8/layout/list1"/>
    <dgm:cxn modelId="{1C1FE266-6498-FB43-8A6B-4A0AF03D5CBC}" type="presParOf" srcId="{5D374C4A-33C6-014B-B073-39F91655C82F}" destId="{9CDD7F6D-978A-CC46-80F0-495571741359}" srcOrd="12" destOrd="0" presId="urn:microsoft.com/office/officeart/2005/8/layout/list1"/>
    <dgm:cxn modelId="{5AF0965D-90A4-F04F-9BE4-11E074EADAAF}" type="presParOf" srcId="{9CDD7F6D-978A-CC46-80F0-495571741359}" destId="{5DDF7D4A-6166-5249-B8F0-3D6EC2E0A2FC}" srcOrd="0" destOrd="0" presId="urn:microsoft.com/office/officeart/2005/8/layout/list1"/>
    <dgm:cxn modelId="{EB04DA29-40D1-4D45-B025-4FE41AA94F8A}" type="presParOf" srcId="{9CDD7F6D-978A-CC46-80F0-495571741359}" destId="{11933B2F-7020-7C44-9804-D7805F07C6BC}" srcOrd="1" destOrd="0" presId="urn:microsoft.com/office/officeart/2005/8/layout/list1"/>
    <dgm:cxn modelId="{B8E1B5E9-7DA2-7E45-8246-BE995F1F60C5}" type="presParOf" srcId="{5D374C4A-33C6-014B-B073-39F91655C82F}" destId="{D238466E-321A-3F44-B0C5-6FDDFC88DDC8}" srcOrd="13" destOrd="0" presId="urn:microsoft.com/office/officeart/2005/8/layout/list1"/>
    <dgm:cxn modelId="{15D56FA2-536A-E943-958A-C8A9F3C2B6AD}" type="presParOf" srcId="{5D374C4A-33C6-014B-B073-39F91655C82F}" destId="{EA03D6C0-2639-834A-9749-45E6A09F645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011BB-A63F-AF49-A466-EAFA3224CC19}" type="doc">
      <dgm:prSet loTypeId="urn:microsoft.com/office/officeart/2005/8/layout/list1" loCatId="" qsTypeId="urn:microsoft.com/office/officeart/2005/8/quickstyle/simple5" qsCatId="simple" csTypeId="urn:microsoft.com/office/officeart/2005/8/colors/accent6_2" csCatId="accent6" phldr="1"/>
      <dgm:spPr/>
    </dgm:pt>
    <dgm:pt modelId="{EBEBA246-E1E5-0245-A305-B06844D1FEB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>
              <a:latin typeface="Avenir Next Condensed" panose="020B0506020202020204" pitchFamily="34" charset="0"/>
            </a:rPr>
            <a:t>Required capability</a:t>
          </a:r>
        </a:p>
      </dgm:t>
    </dgm:pt>
    <dgm:pt modelId="{CA22AC7C-701A-7B45-9927-64F59F8F4F2F}" type="parTrans" cxnId="{CFBED16D-2E84-8E48-B311-F1DADCD7F45C}">
      <dgm:prSet/>
      <dgm:spPr/>
      <dgm:t>
        <a:bodyPr/>
        <a:lstStyle/>
        <a:p>
          <a:endParaRPr lang="en-GB"/>
        </a:p>
      </dgm:t>
    </dgm:pt>
    <dgm:pt modelId="{C7D34D9C-1831-9F40-A3E6-681FAC83D5FB}" type="sibTrans" cxnId="{CFBED16D-2E84-8E48-B311-F1DADCD7F45C}">
      <dgm:prSet/>
      <dgm:spPr/>
      <dgm:t>
        <a:bodyPr/>
        <a:lstStyle/>
        <a:p>
          <a:endParaRPr lang="en-GB"/>
        </a:p>
      </dgm:t>
    </dgm:pt>
    <dgm:pt modelId="{C2943EE2-8557-C542-8449-13EA18AF0204}">
      <dgm:prSet phldrT="[Text]"/>
      <dgm:spPr/>
      <dgm:t>
        <a:bodyPr/>
        <a:lstStyle/>
        <a:p>
          <a:r>
            <a:rPr lang="en-GB" b="1">
              <a:latin typeface="Avenir Next Condensed" panose="020B0506020202020204" pitchFamily="34" charset="0"/>
            </a:rPr>
            <a:t>How</a:t>
          </a:r>
        </a:p>
      </dgm:t>
    </dgm:pt>
    <dgm:pt modelId="{26BE7C8F-9E4E-3840-8D78-2F40A019517E}" type="sibTrans" cxnId="{AFE61A38-12DD-0C4F-B0C8-5B08D24D0C97}">
      <dgm:prSet/>
      <dgm:spPr/>
      <dgm:t>
        <a:bodyPr/>
        <a:lstStyle/>
        <a:p>
          <a:endParaRPr lang="en-GB"/>
        </a:p>
      </dgm:t>
    </dgm:pt>
    <dgm:pt modelId="{FA27AF52-E136-B24F-9CE7-9DAADBAB9FCC}" type="parTrans" cxnId="{AFE61A38-12DD-0C4F-B0C8-5B08D24D0C97}">
      <dgm:prSet/>
      <dgm:spPr/>
      <dgm:t>
        <a:bodyPr/>
        <a:lstStyle/>
        <a:p>
          <a:endParaRPr lang="en-GB"/>
        </a:p>
      </dgm:t>
    </dgm:pt>
    <dgm:pt modelId="{5D374C4A-33C6-014B-B073-39F91655C82F}" type="pres">
      <dgm:prSet presAssocID="{90A011BB-A63F-AF49-A466-EAFA3224CC19}" presName="linear" presStyleCnt="0">
        <dgm:presLayoutVars>
          <dgm:dir/>
          <dgm:animLvl val="lvl"/>
          <dgm:resizeHandles val="exact"/>
        </dgm:presLayoutVars>
      </dgm:prSet>
      <dgm:spPr/>
    </dgm:pt>
    <dgm:pt modelId="{5F12E6D7-69D6-2D4D-9324-0656A4C23F81}" type="pres">
      <dgm:prSet presAssocID="{C2943EE2-8557-C542-8449-13EA18AF0204}" presName="parentLin" presStyleCnt="0"/>
      <dgm:spPr/>
    </dgm:pt>
    <dgm:pt modelId="{61368F69-2E07-7E43-80EE-06AEC3E7396E}" type="pres">
      <dgm:prSet presAssocID="{C2943EE2-8557-C542-8449-13EA18AF0204}" presName="parentLeftMargin" presStyleLbl="node1" presStyleIdx="0" presStyleCnt="1"/>
      <dgm:spPr/>
    </dgm:pt>
    <dgm:pt modelId="{E0436BE1-7481-D14C-8F4A-CD1A2B2EFEFC}" type="pres">
      <dgm:prSet presAssocID="{C2943EE2-8557-C542-8449-13EA18AF020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16D0847-8BEF-9647-AE43-746943C2F187}" type="pres">
      <dgm:prSet presAssocID="{C2943EE2-8557-C542-8449-13EA18AF0204}" presName="negativeSpace" presStyleCnt="0"/>
      <dgm:spPr/>
    </dgm:pt>
    <dgm:pt modelId="{B1E657B7-D8C9-914F-9511-95D4735D5C72}" type="pres">
      <dgm:prSet presAssocID="{C2943EE2-8557-C542-8449-13EA18AF020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FE61A38-12DD-0C4F-B0C8-5B08D24D0C97}" srcId="{90A011BB-A63F-AF49-A466-EAFA3224CC19}" destId="{C2943EE2-8557-C542-8449-13EA18AF0204}" srcOrd="0" destOrd="0" parTransId="{FA27AF52-E136-B24F-9CE7-9DAADBAB9FCC}" sibTransId="{26BE7C8F-9E4E-3840-8D78-2F40A019517E}"/>
    <dgm:cxn modelId="{CFBED16D-2E84-8E48-B311-F1DADCD7F45C}" srcId="{C2943EE2-8557-C542-8449-13EA18AF0204}" destId="{EBEBA246-E1E5-0245-A305-B06844D1FEBA}" srcOrd="0" destOrd="0" parTransId="{CA22AC7C-701A-7B45-9927-64F59F8F4F2F}" sibTransId="{C7D34D9C-1831-9F40-A3E6-681FAC83D5FB}"/>
    <dgm:cxn modelId="{5AF9AA7E-A74F-9445-8A59-49E3662BA98C}" type="presOf" srcId="{C2943EE2-8557-C542-8449-13EA18AF0204}" destId="{E0436BE1-7481-D14C-8F4A-CD1A2B2EFEFC}" srcOrd="1" destOrd="0" presId="urn:microsoft.com/office/officeart/2005/8/layout/list1"/>
    <dgm:cxn modelId="{26A5F6A6-6CE0-664A-9403-3BF1FE7C83A7}" type="presOf" srcId="{90A011BB-A63F-AF49-A466-EAFA3224CC19}" destId="{5D374C4A-33C6-014B-B073-39F91655C82F}" srcOrd="0" destOrd="0" presId="urn:microsoft.com/office/officeart/2005/8/layout/list1"/>
    <dgm:cxn modelId="{75100EAB-FE05-194C-93AA-3398879B6339}" type="presOf" srcId="{EBEBA246-E1E5-0245-A305-B06844D1FEBA}" destId="{B1E657B7-D8C9-914F-9511-95D4735D5C72}" srcOrd="0" destOrd="0" presId="urn:microsoft.com/office/officeart/2005/8/layout/list1"/>
    <dgm:cxn modelId="{18B180FD-1FA2-7546-A52D-27E10AA7222F}" type="presOf" srcId="{C2943EE2-8557-C542-8449-13EA18AF0204}" destId="{61368F69-2E07-7E43-80EE-06AEC3E7396E}" srcOrd="0" destOrd="0" presId="urn:microsoft.com/office/officeart/2005/8/layout/list1"/>
    <dgm:cxn modelId="{3E408A20-0065-4144-A1FC-B0E0FB9AA93C}" type="presParOf" srcId="{5D374C4A-33C6-014B-B073-39F91655C82F}" destId="{5F12E6D7-69D6-2D4D-9324-0656A4C23F81}" srcOrd="0" destOrd="0" presId="urn:microsoft.com/office/officeart/2005/8/layout/list1"/>
    <dgm:cxn modelId="{37154BA2-30E4-8C4C-B0BF-686CAEBA2E67}" type="presParOf" srcId="{5F12E6D7-69D6-2D4D-9324-0656A4C23F81}" destId="{61368F69-2E07-7E43-80EE-06AEC3E7396E}" srcOrd="0" destOrd="0" presId="urn:microsoft.com/office/officeart/2005/8/layout/list1"/>
    <dgm:cxn modelId="{F9AA2018-E4AE-3647-98C9-469BFDC75EB4}" type="presParOf" srcId="{5F12E6D7-69D6-2D4D-9324-0656A4C23F81}" destId="{E0436BE1-7481-D14C-8F4A-CD1A2B2EFEFC}" srcOrd="1" destOrd="0" presId="urn:microsoft.com/office/officeart/2005/8/layout/list1"/>
    <dgm:cxn modelId="{8D70E097-171E-584C-A238-A60CC05F3A7F}" type="presParOf" srcId="{5D374C4A-33C6-014B-B073-39F91655C82F}" destId="{416D0847-8BEF-9647-AE43-746943C2F187}" srcOrd="1" destOrd="0" presId="urn:microsoft.com/office/officeart/2005/8/layout/list1"/>
    <dgm:cxn modelId="{CD1A195D-2CD3-E945-A0F4-A0BFF9F3F069}" type="presParOf" srcId="{5D374C4A-33C6-014B-B073-39F91655C82F}" destId="{B1E657B7-D8C9-914F-9511-95D4735D5C7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9342E-E238-6A4E-B61E-D0B883B93333}">
      <dsp:nvSpPr>
        <dsp:cNvPr id="0" name=""/>
        <dsp:cNvSpPr/>
      </dsp:nvSpPr>
      <dsp:spPr>
        <a:xfrm>
          <a:off x="188133" y="0"/>
          <a:ext cx="8966509" cy="634554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E94F6-3795-F84D-91CB-AB6D85884027}">
      <dsp:nvSpPr>
        <dsp:cNvPr id="0" name=""/>
        <dsp:cNvSpPr/>
      </dsp:nvSpPr>
      <dsp:spPr>
        <a:xfrm>
          <a:off x="3193" y="1903662"/>
          <a:ext cx="2074753" cy="25382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venir Next Condensed" panose="020B0506020202020204" pitchFamily="34" charset="0"/>
            </a:rPr>
            <a:t>Step 01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latin typeface="Avenir Next Condensed" panose="020B0506020202020204" pitchFamily="34" charset="0"/>
            </a:rPr>
            <a:t>Mapping existing initiatives</a:t>
          </a:r>
          <a:endParaRPr lang="en-GB" sz="1600" b="0" kern="1200" dirty="0">
            <a:latin typeface="Avenir Next Condensed" panose="020B0506020202020204" pitchFamily="34" charset="0"/>
            <a:ea typeface="Segoe UI Historic" panose="020B0502040204020203" pitchFamily="34" charset="0"/>
            <a:cs typeface="Segoe UI Historic" panose="020B0502040204020203" pitchFamily="34" charset="0"/>
          </a:endParaRPr>
        </a:p>
      </dsp:txBody>
      <dsp:txXfrm>
        <a:off x="104474" y="2004943"/>
        <a:ext cx="1872191" cy="2335655"/>
      </dsp:txXfrm>
    </dsp:sp>
    <dsp:sp modelId="{1E91AAAC-8938-FD49-B3AE-0505984517DC}">
      <dsp:nvSpPr>
        <dsp:cNvPr id="0" name=""/>
        <dsp:cNvSpPr/>
      </dsp:nvSpPr>
      <dsp:spPr>
        <a:xfrm>
          <a:off x="2423738" y="1903662"/>
          <a:ext cx="2074753" cy="25382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venir Next Condensed" panose="020B0506020202020204" pitchFamily="34" charset="0"/>
              <a:ea typeface="+mn-ea"/>
              <a:cs typeface="+mn-cs"/>
            </a:rPr>
            <a:t>Step 02</a:t>
          </a:r>
          <a:endParaRPr lang="en-GB" sz="1800" b="1" kern="1200" dirty="0">
            <a:latin typeface="Avenir Next Condensed" panose="020B0506020202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latin typeface="Avenir Next Condensed" panose="020B0506020202020204" pitchFamily="34" charset="0"/>
              <a:ea typeface="+mn-ea"/>
              <a:cs typeface="+mn-cs"/>
            </a:rPr>
            <a:t>Prioritize and identify challenges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latin typeface="Avenir Next Condensed" panose="020B0506020202020204" pitchFamily="34" charset="0"/>
            </a:rPr>
            <a:t>Assess each initiative across criteria and stakeholder</a:t>
          </a:r>
        </a:p>
      </dsp:txBody>
      <dsp:txXfrm>
        <a:off x="2525019" y="2004943"/>
        <a:ext cx="1872191" cy="2335655"/>
      </dsp:txXfrm>
    </dsp:sp>
    <dsp:sp modelId="{75782BCB-8B28-F544-9D66-153917B6D2DA}">
      <dsp:nvSpPr>
        <dsp:cNvPr id="0" name=""/>
        <dsp:cNvSpPr/>
      </dsp:nvSpPr>
      <dsp:spPr>
        <a:xfrm>
          <a:off x="4844284" y="1903662"/>
          <a:ext cx="2074753" cy="25382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venir Next Condensed" panose="020B0506020202020204" pitchFamily="34" charset="0"/>
              <a:ea typeface="+mn-ea"/>
              <a:cs typeface="+mn-cs"/>
            </a:rPr>
            <a:t>Step 03</a:t>
          </a:r>
          <a:endParaRPr lang="en-GB" sz="1200" b="1" kern="1200" dirty="0">
            <a:latin typeface="Avenir Next Condensed" panose="020B0506020202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latin typeface="Avenir Next Condensed" panose="020B0506020202020204" pitchFamily="34" charset="0"/>
              <a:ea typeface="+mn-ea"/>
              <a:cs typeface="+mn-cs"/>
            </a:rPr>
            <a:t>Plan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latin typeface="Avenir Next Condensed" panose="020B0506020202020204" pitchFamily="34" charset="0"/>
            </a:rPr>
            <a:t>Create Action plan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latin typeface="Avenir Next Condensed" panose="020B0506020202020204" pitchFamily="34" charset="0"/>
            </a:rPr>
            <a:t>(Who, What, When Why and How)</a:t>
          </a:r>
        </a:p>
      </dsp:txBody>
      <dsp:txXfrm>
        <a:off x="4945565" y="2004943"/>
        <a:ext cx="1872191" cy="2335655"/>
      </dsp:txXfrm>
    </dsp:sp>
    <dsp:sp modelId="{AFCA94DB-8318-5F4C-A2BB-DDBD899E519B}">
      <dsp:nvSpPr>
        <dsp:cNvPr id="0" name=""/>
        <dsp:cNvSpPr/>
      </dsp:nvSpPr>
      <dsp:spPr>
        <a:xfrm>
          <a:off x="7264829" y="1903662"/>
          <a:ext cx="2074753" cy="25382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venir Next Condensed" panose="020B0506020202020204" pitchFamily="34" charset="0"/>
              <a:ea typeface="+mn-ea"/>
              <a:cs typeface="+mn-cs"/>
            </a:rPr>
            <a:t>Step 04 </a:t>
          </a:r>
          <a:r>
            <a:rPr lang="en-GB" sz="1400" b="0" kern="1200" dirty="0">
              <a:latin typeface="Avenir Next Condensed" panose="020B0506020202020204" pitchFamily="34" charset="0"/>
            </a:rPr>
            <a:t>Implementation cycle</a:t>
          </a:r>
          <a:endParaRPr lang="en-GB" sz="1800" b="0" kern="1200" dirty="0">
            <a:latin typeface="Avenir Next Condensed" panose="020B0506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latin typeface="Avenir Next Condensed" panose="020B0506020202020204" pitchFamily="34" charset="0"/>
            </a:rPr>
            <a:t>Implement &amp; Evaluate, Innovate, Iterate</a:t>
          </a:r>
          <a:endParaRPr lang="en-GB" sz="1200" kern="1200" dirty="0"/>
        </a:p>
      </dsp:txBody>
      <dsp:txXfrm>
        <a:off x="7366110" y="2004943"/>
        <a:ext cx="1872191" cy="2335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619AC-A745-EC46-8164-0CF422D02612}">
      <dsp:nvSpPr>
        <dsp:cNvPr id="0" name=""/>
        <dsp:cNvSpPr/>
      </dsp:nvSpPr>
      <dsp:spPr>
        <a:xfrm>
          <a:off x="0" y="272459"/>
          <a:ext cx="6823243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9559" tIns="333248" rIns="529559" bIns="113792" numCol="1" spcCol="1270" anchor="t" anchorCtr="0">
          <a:noAutofit/>
        </a:bodyPr>
        <a:lstStyle/>
        <a:p>
          <a:pPr marL="185738" lvl="1" indent="-18573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/>
          </a:pPr>
          <a:r>
            <a:rPr lang="en-GB" sz="1600" b="0" kern="1200">
              <a:latin typeface="Avenir Next Condensed" panose="020B0506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WHO secretariat</a:t>
          </a:r>
        </a:p>
        <a:p>
          <a:pPr marL="185738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/>
          </a:pPr>
          <a:r>
            <a:rPr lang="en-GB" sz="1600" b="0" kern="1200" dirty="0">
              <a:latin typeface="Avenir Next Condensed" panose="020B0506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Member States</a:t>
          </a:r>
        </a:p>
      </dsp:txBody>
      <dsp:txXfrm>
        <a:off x="0" y="272459"/>
        <a:ext cx="6823243" cy="932400"/>
      </dsp:txXfrm>
    </dsp:sp>
    <dsp:sp modelId="{69C6107E-1CAC-6D44-B327-67CB5A8367F1}">
      <dsp:nvSpPr>
        <dsp:cNvPr id="0" name=""/>
        <dsp:cNvSpPr/>
      </dsp:nvSpPr>
      <dsp:spPr>
        <a:xfrm>
          <a:off x="341162" y="36299"/>
          <a:ext cx="477627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32" tIns="0" rIns="1805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venir Next Condensed" panose="020B0506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Who (the team)</a:t>
          </a:r>
        </a:p>
      </dsp:txBody>
      <dsp:txXfrm>
        <a:off x="364219" y="59356"/>
        <a:ext cx="4730156" cy="426206"/>
      </dsp:txXfrm>
    </dsp:sp>
    <dsp:sp modelId="{806D3281-1936-CC42-A4A8-F6FBB159DE16}">
      <dsp:nvSpPr>
        <dsp:cNvPr id="0" name=""/>
        <dsp:cNvSpPr/>
      </dsp:nvSpPr>
      <dsp:spPr>
        <a:xfrm>
          <a:off x="0" y="1527419"/>
          <a:ext cx="682324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9559" tIns="333248" rIns="529559" bIns="113792" numCol="1" spcCol="1270" anchor="t" anchorCtr="0">
          <a:noAutofit/>
        </a:bodyPr>
        <a:lstStyle/>
        <a:p>
          <a:pPr marL="185738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/>
          </a:pPr>
          <a:r>
            <a:rPr lang="en-GB" sz="1600" b="0" kern="1200" dirty="0">
              <a:latin typeface="Avenir Next Condensed" panose="020B0506020202020204" pitchFamily="34" charset="0"/>
            </a:rPr>
            <a:t>Country level</a:t>
          </a:r>
        </a:p>
      </dsp:txBody>
      <dsp:txXfrm>
        <a:off x="0" y="1527419"/>
        <a:ext cx="6823243" cy="680400"/>
      </dsp:txXfrm>
    </dsp:sp>
    <dsp:sp modelId="{CA0835D1-617E-D343-B4C2-20EA30F3C370}">
      <dsp:nvSpPr>
        <dsp:cNvPr id="0" name=""/>
        <dsp:cNvSpPr/>
      </dsp:nvSpPr>
      <dsp:spPr>
        <a:xfrm>
          <a:off x="341162" y="1291259"/>
          <a:ext cx="477627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32" tIns="0" rIns="1805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venir Next Condensed" panose="020B0506020202020204" pitchFamily="34" charset="0"/>
            </a:rPr>
            <a:t>Where (location)</a:t>
          </a:r>
        </a:p>
      </dsp:txBody>
      <dsp:txXfrm>
        <a:off x="364219" y="1314316"/>
        <a:ext cx="4730156" cy="426206"/>
      </dsp:txXfrm>
    </dsp:sp>
    <dsp:sp modelId="{BC3E21BC-9292-5643-A239-AA3007AF0848}">
      <dsp:nvSpPr>
        <dsp:cNvPr id="0" name=""/>
        <dsp:cNvSpPr/>
      </dsp:nvSpPr>
      <dsp:spPr>
        <a:xfrm>
          <a:off x="0" y="2530379"/>
          <a:ext cx="682324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9559" tIns="333248" rIns="529559" bIns="113792" numCol="1" spcCol="1270" anchor="t" anchorCtr="0">
          <a:noAutofit/>
        </a:bodyPr>
        <a:lstStyle/>
        <a:p>
          <a:pPr marL="185738" lvl="1" indent="-18573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/>
          </a:pPr>
          <a:r>
            <a:rPr lang="en-GB" sz="1600" b="0" kern="1200" dirty="0">
              <a:latin typeface="Avenir Next Condensed" panose="020B0506020202020204" pitchFamily="34" charset="0"/>
            </a:rPr>
            <a:t>Tools </a:t>
          </a:r>
        </a:p>
      </dsp:txBody>
      <dsp:txXfrm>
        <a:off x="0" y="2530379"/>
        <a:ext cx="6823243" cy="680400"/>
      </dsp:txXfrm>
    </dsp:sp>
    <dsp:sp modelId="{085E8642-6B16-054A-8DCD-9C48A15A135C}">
      <dsp:nvSpPr>
        <dsp:cNvPr id="0" name=""/>
        <dsp:cNvSpPr/>
      </dsp:nvSpPr>
      <dsp:spPr>
        <a:xfrm>
          <a:off x="341162" y="2294219"/>
          <a:ext cx="477627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32" tIns="0" rIns="1805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venir Next Condensed" panose="020B0506020202020204" pitchFamily="34" charset="0"/>
            </a:rPr>
            <a:t>What (components)</a:t>
          </a:r>
        </a:p>
      </dsp:txBody>
      <dsp:txXfrm>
        <a:off x="364219" y="2317276"/>
        <a:ext cx="4730156" cy="426206"/>
      </dsp:txXfrm>
    </dsp:sp>
    <dsp:sp modelId="{EA03D6C0-2639-834A-9749-45E6A09F6450}">
      <dsp:nvSpPr>
        <dsp:cNvPr id="0" name=""/>
        <dsp:cNvSpPr/>
      </dsp:nvSpPr>
      <dsp:spPr>
        <a:xfrm>
          <a:off x="0" y="3533339"/>
          <a:ext cx="6823243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9559" tIns="333248" rIns="529559" bIns="113792" numCol="1" spcCol="1270" anchor="t" anchorCtr="0">
          <a:noAutofit/>
        </a:bodyPr>
        <a:lstStyle/>
        <a:p>
          <a:pPr marL="185738" lvl="1" indent="-18573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/>
          </a:pPr>
          <a:r>
            <a:rPr lang="en-GB" sz="1600" b="0" kern="1200" dirty="0">
              <a:latin typeface="Avenir Next Condensed" panose="020B0506020202020204" pitchFamily="34" charset="0"/>
            </a:rPr>
            <a:t>Short term (1-2 years)</a:t>
          </a:r>
        </a:p>
        <a:p>
          <a:pPr marL="185738" lvl="1" indent="-18573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  <a:tabLst/>
          </a:pPr>
          <a:r>
            <a:rPr lang="en-GB" sz="1600" b="0" kern="1200" dirty="0">
              <a:latin typeface="Avenir Next Condensed" panose="020B0506020202020204" pitchFamily="34" charset="0"/>
            </a:rPr>
            <a:t>Complete before end of 2021</a:t>
          </a:r>
        </a:p>
      </dsp:txBody>
      <dsp:txXfrm>
        <a:off x="0" y="3533339"/>
        <a:ext cx="6823243" cy="932400"/>
      </dsp:txXfrm>
    </dsp:sp>
    <dsp:sp modelId="{11933B2F-7020-7C44-9804-D7805F07C6BC}">
      <dsp:nvSpPr>
        <dsp:cNvPr id="0" name=""/>
        <dsp:cNvSpPr/>
      </dsp:nvSpPr>
      <dsp:spPr>
        <a:xfrm>
          <a:off x="341162" y="3297179"/>
          <a:ext cx="4776270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32" tIns="0" rIns="180532" bIns="0" numCol="1" spcCol="1270" anchor="ctr" anchorCtr="0">
          <a:noAutofit/>
        </a:bodyPr>
        <a:lstStyle/>
        <a:p>
          <a:pPr marL="185738" lvl="0" indent="-185738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/>
          </a:pPr>
          <a:r>
            <a:rPr lang="en-GB" sz="1600" b="0" kern="1200" dirty="0">
              <a:latin typeface="Avenir Next Condensed" panose="020B0506020202020204" pitchFamily="34" charset="0"/>
            </a:rPr>
            <a:t>When (timeline)</a:t>
          </a:r>
        </a:p>
      </dsp:txBody>
      <dsp:txXfrm>
        <a:off x="364219" y="3320236"/>
        <a:ext cx="473015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657B7-D8C9-914F-9511-95D4735D5C72}">
      <dsp:nvSpPr>
        <dsp:cNvPr id="0" name=""/>
        <dsp:cNvSpPr/>
      </dsp:nvSpPr>
      <dsp:spPr>
        <a:xfrm>
          <a:off x="0" y="233636"/>
          <a:ext cx="2032003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7706" tIns="291592" rIns="15770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b="0" kern="1200">
              <a:latin typeface="Avenir Next Condensed" panose="020B0506020202020204" pitchFamily="34" charset="0"/>
            </a:rPr>
            <a:t>Required capability</a:t>
          </a:r>
        </a:p>
      </dsp:txBody>
      <dsp:txXfrm>
        <a:off x="0" y="233636"/>
        <a:ext cx="2032003" cy="595350"/>
      </dsp:txXfrm>
    </dsp:sp>
    <dsp:sp modelId="{E0436BE1-7481-D14C-8F4A-CD1A2B2EFEFC}">
      <dsp:nvSpPr>
        <dsp:cNvPr id="0" name=""/>
        <dsp:cNvSpPr/>
      </dsp:nvSpPr>
      <dsp:spPr>
        <a:xfrm>
          <a:off x="101600" y="26996"/>
          <a:ext cx="1422402" cy="413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63" tIns="0" rIns="5376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venir Next Condensed" panose="020B0506020202020204" pitchFamily="34" charset="0"/>
            </a:rPr>
            <a:t>How</a:t>
          </a:r>
        </a:p>
      </dsp:txBody>
      <dsp:txXfrm>
        <a:off x="121775" y="47171"/>
        <a:ext cx="138205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8CEFD-6088-463A-800E-91D6F39541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84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00BCA-B2CB-4161-9740-8E921DC85C1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00BCA-B2CB-4161-9740-8E921DC85C1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7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8CEFD-6088-463A-800E-91D6F3954134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108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i="1" dirty="0">
                <a:solidFill>
                  <a:schemeClr val="bg1"/>
                </a:solidFill>
                <a:latin typeface="Century Gothic"/>
              </a:rPr>
              <a:t>The roadmap is structured so together we can ensure that the Digital Health is safe, sustainable and leaves no one behind.  We look forward to supporting you all.</a:t>
            </a:r>
          </a:p>
          <a:p>
            <a:pPr defTabSz="966612">
              <a:defRPr/>
            </a:pPr>
            <a:endParaRPr lang="en-US" sz="1300" i="1" dirty="0">
              <a:solidFill>
                <a:schemeClr val="bg1"/>
              </a:solidFill>
              <a:latin typeface="Century Gothic"/>
            </a:endParaRPr>
          </a:p>
          <a:p>
            <a:pPr defTabSz="966612">
              <a:defRPr/>
            </a:pPr>
            <a:endParaRPr lang="en-US" sz="1300" i="1" dirty="0">
              <a:solidFill>
                <a:schemeClr val="bg1"/>
              </a:solidFill>
              <a:latin typeface="Century Gothic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8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41545-1AFA-4036-B9E9-5845BB5E81A3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83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67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32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9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37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304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B4C0853-A99C-4946-8896-B8AE43BC1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29000" size="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6" t="-125"/>
          <a:stretch/>
        </p:blipFill>
        <p:spPr>
          <a:xfrm>
            <a:off x="0" y="0"/>
            <a:ext cx="12188824" cy="6849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  <a:solidFill>
            <a:schemeClr val="bg1">
              <a:alpha val="83000"/>
            </a:schemeClr>
          </a:solidFill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solidFill>
            <a:schemeClr val="bg1">
              <a:alpha val="87000"/>
            </a:schemeClr>
          </a:solidFill>
          <a:ln>
            <a:noFill/>
          </a:ln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38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218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36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8102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9100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688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241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534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806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416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5522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72257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792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55707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0896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6228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9985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_SLIDE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59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885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0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lowchart: Off-page Connector 2"/>
          <p:cNvSpPr/>
          <p:nvPr userDrawn="1"/>
        </p:nvSpPr>
        <p:spPr>
          <a:xfrm>
            <a:off x="11579922" y="6400719"/>
            <a:ext cx="380407" cy="380407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628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7517-FF7D-46F7-98B5-3D735865180F}" type="datetime1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0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11579922" y="6400719"/>
            <a:ext cx="380407" cy="380407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6610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9834-A4C7-4469-8AEC-6310F53199EB}" type="datetime1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0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11579922" y="6400719"/>
            <a:ext cx="380407" cy="380407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031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77E-FF32-404E-9EA4-46A1627E1C12}" type="datetime1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B488-F93E-4A51-8B21-C522DD50A349}" type="datetime1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94" y="-3"/>
            <a:ext cx="8516815" cy="971307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0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lowchart: Off-page Connector 11"/>
          <p:cNvSpPr/>
          <p:nvPr userDrawn="1"/>
        </p:nvSpPr>
        <p:spPr>
          <a:xfrm>
            <a:off x="11579922" y="6400719"/>
            <a:ext cx="380407" cy="380407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303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0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lowchart: Off-page Connector 15"/>
          <p:cNvSpPr/>
          <p:nvPr userDrawn="1"/>
        </p:nvSpPr>
        <p:spPr>
          <a:xfrm>
            <a:off x="11579922" y="6400719"/>
            <a:ext cx="380407" cy="380407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7234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FEE-4AB3-4FB8-ABF0-6A817279A3B8}" type="datetime1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8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109-E882-4A0B-B28E-A5E9B463A935}" type="datetime1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33E4-FB75-4D6E-80DC-3CAC02B17787}" type="datetime1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9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096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BDEC-4CF6-4B33-8401-8DBCEC102F6C}" type="datetime1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5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2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5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51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62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94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0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34CB-ADBD-4865-ABCA-00FDCC1DFBBD}" type="datetime1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9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package" Target="../embeddings/Microsoft_Excel_Worksheet.xlsx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5" Type="http://schemas.openxmlformats.org/officeDocument/2006/relationships/package" Target="../embeddings/Microsoft_Excel_Worksheet1.xlsx"/><Relationship Id="rId10" Type="http://schemas.openxmlformats.org/officeDocument/2006/relationships/image" Target="../media/image7.png"/><Relationship Id="rId4" Type="http://schemas.openxmlformats.org/officeDocument/2006/relationships/image" Target="../media/image3.emf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7141030" y="844428"/>
            <a:ext cx="250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FGAI4H-K-052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407231" y="1209419"/>
            <a:ext cx="4234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E-meeting, 27-29 January 2021</a:t>
            </a:r>
            <a:endParaRPr lang="en-GB" dirty="0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7EB9C60-79E2-4E8D-B95B-4EFA5ED6B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70463"/>
              </p:ext>
            </p:extLst>
          </p:nvPr>
        </p:nvGraphicFramePr>
        <p:xfrm>
          <a:off x="2301398" y="3042541"/>
          <a:ext cx="7112397" cy="2583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DEL08: AI4H scale-up and adoption - Implementation Roadmap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Sameer Pujari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WHO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pujaris@who.int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summarizes the content of DEL08 for presentation and discussion during the meeting.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9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F2D0DA0-7F46-F14B-89A8-F93C6514AB8F}"/>
              </a:ext>
            </a:extLst>
          </p:cNvPr>
          <p:cNvSpPr txBox="1"/>
          <p:nvPr/>
        </p:nvSpPr>
        <p:spPr>
          <a:xfrm>
            <a:off x="7198191" y="2908220"/>
            <a:ext cx="6564488" cy="598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8266" b="1" dirty="0">
                <a:solidFill>
                  <a:srgbClr val="EDEEF1">
                    <a:alpha val="67000"/>
                  </a:srgbClr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04</a:t>
            </a:r>
            <a:endParaRPr lang="en-GB" sz="38266" b="1" dirty="0">
              <a:solidFill>
                <a:srgbClr val="EDEEF1">
                  <a:alpha val="67000"/>
                </a:srgbClr>
              </a:solidFill>
              <a:latin typeface="Avenir Next Condensed" panose="020B0506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914377">
              <a:defRPr/>
            </a:pPr>
            <a:fld id="{70C262CF-5CC9-4929-99CD-9F101191856B}" type="slidenum">
              <a:rPr lang="en-GB" sz="1600">
                <a:solidFill>
                  <a:srgbClr val="3F3F3F">
                    <a:lumMod val="60000"/>
                    <a:lumOff val="40000"/>
                  </a:srgbClr>
                </a:solidFill>
                <a:latin typeface="Calibri"/>
              </a:rPr>
              <a:pPr algn="ctr" defTabSz="914377">
                <a:defRPr/>
              </a:pPr>
              <a:t>10</a:t>
            </a:fld>
            <a:endParaRPr lang="en-GB" sz="1600">
              <a:solidFill>
                <a:srgbClr val="3F3F3F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29775" y="1380221"/>
            <a:ext cx="4800939" cy="4800939"/>
            <a:chOff x="3695530" y="1028530"/>
            <a:chExt cx="4800938" cy="4800938"/>
          </a:xfrm>
        </p:grpSpPr>
        <p:sp>
          <p:nvSpPr>
            <p:cNvPr id="10" name="Freeform 9"/>
            <p:cNvSpPr/>
            <p:nvPr/>
          </p:nvSpPr>
          <p:spPr>
            <a:xfrm>
              <a:off x="3695530" y="1028530"/>
              <a:ext cx="2346282" cy="234628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2346282"/>
                  </a:moveTo>
                  <a:cubicBezTo>
                    <a:pt x="0" y="1050466"/>
                    <a:pt x="1050466" y="0"/>
                    <a:pt x="2346282" y="0"/>
                  </a:cubicBezTo>
                  <a:lnTo>
                    <a:pt x="2346282" y="2346282"/>
                  </a:lnTo>
                  <a:lnTo>
                    <a:pt x="0" y="234628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7467" tIns="957467" rIns="270256" bIns="270256" numCol="1" spcCol="1270" anchor="ctr" anchorCtr="0">
              <a:noAutofit/>
            </a:bodyPr>
            <a:lstStyle/>
            <a:p>
              <a:pPr defTabSz="609585"/>
              <a:r>
                <a:rPr lang="en-GB" sz="2000" b="1" dirty="0">
                  <a:solidFill>
                    <a:prstClr val="white"/>
                  </a:solidFill>
                  <a:latin typeface="Avenir Next Condensed" panose="020B0506020202020204" pitchFamily="34" charset="0"/>
                  <a:ea typeface="Songti TC" panose="02010600040101010101" pitchFamily="2" charset="-120"/>
                  <a:cs typeface="Calibri" panose="020F0502020204030204" pitchFamily="34" charset="0"/>
                </a:rPr>
                <a:t>1. Commit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50186" y="1028530"/>
              <a:ext cx="2346282" cy="234628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0"/>
                  </a:moveTo>
                  <a:cubicBezTo>
                    <a:pt x="1295816" y="0"/>
                    <a:pt x="2346282" y="1050466"/>
                    <a:pt x="2346282" y="2346282"/>
                  </a:cubicBezTo>
                  <a:lnTo>
                    <a:pt x="0" y="2346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256" tIns="957467" rIns="957467" bIns="270256" numCol="1" spcCol="1270" anchor="ctr" anchorCtr="0">
              <a:noAutofit/>
            </a:bodyPr>
            <a:lstStyle/>
            <a:p>
              <a:pPr defTabSz="609585"/>
              <a:r>
                <a:rPr lang="en-US" sz="2000" b="1" dirty="0">
                  <a:solidFill>
                    <a:prstClr val="white"/>
                  </a:solidFill>
                  <a:latin typeface="Avenir Next Condensed" panose="020B0506020202020204" pitchFamily="34" charset="0"/>
                  <a:ea typeface="Songti TC" panose="02010600040101010101" pitchFamily="2" charset="-120"/>
                  <a:cs typeface="Calibri" panose="020F0502020204030204" pitchFamily="34" charset="0"/>
                </a:rPr>
                <a:t>2. </a:t>
              </a:r>
              <a:r>
                <a:rPr lang="en-GB" sz="2000" b="1" dirty="0">
                  <a:solidFill>
                    <a:prstClr val="white"/>
                  </a:solidFill>
                  <a:latin typeface="Avenir Next Condensed" panose="020B0506020202020204" pitchFamily="34" charset="0"/>
                  <a:ea typeface="Songti TC" panose="02010600040101010101" pitchFamily="2" charset="-120"/>
                  <a:cs typeface="Calibri" panose="020F0502020204030204" pitchFamily="34" charset="0"/>
                </a:rPr>
                <a:t>Catalyse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21600000">
              <a:off x="6150186" y="3483185"/>
              <a:ext cx="2346282" cy="2346283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0"/>
                  </a:moveTo>
                  <a:cubicBezTo>
                    <a:pt x="2346282" y="1295816"/>
                    <a:pt x="1295816" y="2346282"/>
                    <a:pt x="0" y="2346282"/>
                  </a:cubicBezTo>
                  <a:lnTo>
                    <a:pt x="0" y="0"/>
                  </a:lnTo>
                  <a:lnTo>
                    <a:pt x="2346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0256" tIns="270257" rIns="957467" bIns="957467" numCol="1" spcCol="1270" anchor="ctr" anchorCtr="0">
              <a:noAutofit/>
            </a:bodyPr>
            <a:lstStyle/>
            <a:p>
              <a:pPr defTabSz="609585"/>
              <a:r>
                <a:rPr lang="en-US" sz="2000" b="1" dirty="0">
                  <a:solidFill>
                    <a:prstClr val="white"/>
                  </a:solidFill>
                  <a:latin typeface="Avenir Next Condensed" panose="020B0506020202020204" pitchFamily="34" charset="0"/>
                  <a:ea typeface="Songti TC" panose="02010600040101010101" pitchFamily="2" charset="-120"/>
                  <a:cs typeface="Calibri" panose="020F0502020204030204" pitchFamily="34" charset="0"/>
                </a:rPr>
                <a:t>3.</a:t>
              </a:r>
              <a:r>
                <a:rPr lang="en-GB" sz="2000" b="1" dirty="0">
                  <a:solidFill>
                    <a:prstClr val="white"/>
                  </a:solidFill>
                  <a:latin typeface="Avenir Next Condensed" panose="020B0506020202020204" pitchFamily="34" charset="0"/>
                  <a:ea typeface="Songti TC" panose="02010600040101010101" pitchFamily="2" charset="-120"/>
                  <a:cs typeface="Calibri" panose="020F0502020204030204" pitchFamily="34" charset="0"/>
                </a:rPr>
                <a:t> Measure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21600000">
              <a:off x="3695530" y="3483186"/>
              <a:ext cx="2346282" cy="234628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2346282"/>
                  </a:moveTo>
                  <a:cubicBezTo>
                    <a:pt x="1050466" y="2346282"/>
                    <a:pt x="0" y="1295816"/>
                    <a:pt x="0" y="0"/>
                  </a:cubicBezTo>
                  <a:lnTo>
                    <a:pt x="2346282" y="0"/>
                  </a:lnTo>
                  <a:lnTo>
                    <a:pt x="2346282" y="23462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7467" tIns="270256" rIns="270256" bIns="957467" numCol="1" spcCol="1270" anchor="ctr" anchorCtr="0">
              <a:noAutofit/>
            </a:bodyPr>
            <a:lstStyle/>
            <a:p>
              <a:pPr defTabSz="609585"/>
              <a:r>
                <a:rPr lang="en-GB" sz="2000" b="1" dirty="0">
                  <a:solidFill>
                    <a:prstClr val="white"/>
                  </a:solidFill>
                  <a:latin typeface="Avenir Next Condensed" panose="020B0506020202020204" pitchFamily="34" charset="0"/>
                  <a:ea typeface="Songti TC" panose="02010600040101010101" pitchFamily="2" charset="-120"/>
                  <a:cs typeface="Calibri" panose="020F0502020204030204" pitchFamily="34" charset="0"/>
                </a:rPr>
                <a:t>4. Enhance &amp; Iterate</a:t>
              </a:r>
            </a:p>
          </p:txBody>
        </p:sp>
        <p:sp>
          <p:nvSpPr>
            <p:cNvPr id="14" name="Circular Arrow 13"/>
            <p:cNvSpPr/>
            <p:nvPr/>
          </p:nvSpPr>
          <p:spPr>
            <a:xfrm>
              <a:off x="5690954" y="2941319"/>
              <a:ext cx="810090" cy="704426"/>
            </a:xfrm>
            <a:prstGeom prst="circular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ircular Arrow 14"/>
            <p:cNvSpPr/>
            <p:nvPr/>
          </p:nvSpPr>
          <p:spPr>
            <a:xfrm rot="10800000">
              <a:off x="5690954" y="3212252"/>
              <a:ext cx="810090" cy="704426"/>
            </a:xfrm>
            <a:prstGeom prst="circular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ADEE0C-E40B-704C-9D3E-F7E0DDBB5787}"/>
              </a:ext>
            </a:extLst>
          </p:cNvPr>
          <p:cNvGrpSpPr/>
          <p:nvPr/>
        </p:nvGrpSpPr>
        <p:grpSpPr>
          <a:xfrm>
            <a:off x="118879" y="1770451"/>
            <a:ext cx="2880723" cy="1707260"/>
            <a:chOff x="814805" y="1812786"/>
            <a:chExt cx="2880722" cy="1707260"/>
          </a:xfrm>
        </p:grpSpPr>
        <p:grpSp>
          <p:nvGrpSpPr>
            <p:cNvPr id="59" name="Group 58"/>
            <p:cNvGrpSpPr/>
            <p:nvPr/>
          </p:nvGrpSpPr>
          <p:grpSpPr>
            <a:xfrm>
              <a:off x="814805" y="1812786"/>
              <a:ext cx="2880722" cy="1707260"/>
              <a:chOff x="613979" y="2177718"/>
              <a:chExt cx="2280165" cy="1707260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714167" y="2177718"/>
                <a:ext cx="8122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Avenir Next Condensed" panose="020B0506020202020204" pitchFamily="34" charset="0"/>
                  </a:rPr>
                  <a:t>Commit</a:t>
                </a:r>
                <a:endParaRPr lang="en-GB" sz="2000" b="1" dirty="0">
                  <a:solidFill>
                    <a:prstClr val="black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13979" y="2561539"/>
                <a:ext cx="228016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609585"/>
                <a:r>
                  <a:rPr lang="en-GB" sz="1600" dirty="0">
                    <a:solidFill>
                      <a:prstClr val="black"/>
                    </a:solidFill>
                    <a:latin typeface="Avenir Next Condensed" panose="020B0506020202020204" pitchFamily="34" charset="0"/>
                    <a:ea typeface="Songti TC" panose="02010600040101010101" pitchFamily="2" charset="-120"/>
                    <a:cs typeface="Calibri" panose="020F0502020204030204" pitchFamily="34" charset="0"/>
                  </a:rPr>
                  <a:t>Encourage Member States, partners and other stakeholders to commit to global, regional, and national strategies on digital health</a:t>
                </a:r>
              </a:p>
            </p:txBody>
          </p:sp>
        </p:grp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F6628D80-E5CE-3745-A5E6-D96A867377A8}"/>
                </a:ext>
              </a:extLst>
            </p:cNvPr>
            <p:cNvSpPr/>
            <p:nvPr/>
          </p:nvSpPr>
          <p:spPr>
            <a:xfrm>
              <a:off x="3264638" y="1829322"/>
              <a:ext cx="314103" cy="3344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 sz="2400" b="1" dirty="0">
                <a:solidFill>
                  <a:srgbClr val="DFE3E5"/>
                </a:solidFill>
                <a:latin typeface="Avenir Next Condensed" panose="020B0506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09705E4-D6A9-2B41-BFA7-33941DB81660}"/>
              </a:ext>
            </a:extLst>
          </p:cNvPr>
          <p:cNvGrpSpPr/>
          <p:nvPr/>
        </p:nvGrpSpPr>
        <p:grpSpPr>
          <a:xfrm>
            <a:off x="118879" y="3990076"/>
            <a:ext cx="2880723" cy="1449399"/>
            <a:chOff x="814805" y="1824427"/>
            <a:chExt cx="2880722" cy="144939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59758FA-2983-BF44-983F-02105A54F7F1}"/>
                </a:ext>
              </a:extLst>
            </p:cNvPr>
            <p:cNvGrpSpPr/>
            <p:nvPr/>
          </p:nvGrpSpPr>
          <p:grpSpPr>
            <a:xfrm>
              <a:off x="814805" y="1824427"/>
              <a:ext cx="2880722" cy="1449398"/>
              <a:chOff x="613979" y="2189359"/>
              <a:chExt cx="2280165" cy="1449398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4A92D59-3DF3-9B42-A9D1-7201485A45AA}"/>
                  </a:ext>
                </a:extLst>
              </p:cNvPr>
              <p:cNvSpPr txBox="1"/>
              <p:nvPr/>
            </p:nvSpPr>
            <p:spPr>
              <a:xfrm>
                <a:off x="1818883" y="2189359"/>
                <a:ext cx="707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Avenir Next Condensed" panose="020B0506020202020204" pitchFamily="34" charset="0"/>
                  </a:rPr>
                  <a:t>Iterate</a:t>
                </a:r>
                <a:endParaRPr lang="en-GB" sz="2000" b="1" dirty="0">
                  <a:solidFill>
                    <a:prstClr val="black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87A4E6D-B672-9A49-BF72-E8DAB39B04DE}"/>
                  </a:ext>
                </a:extLst>
              </p:cNvPr>
              <p:cNvSpPr/>
              <p:nvPr/>
            </p:nvSpPr>
            <p:spPr>
              <a:xfrm>
                <a:off x="613979" y="2561540"/>
                <a:ext cx="2280165" cy="1077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609585"/>
                <a:r>
                  <a:rPr lang="en-GB" sz="1600" dirty="0">
                    <a:solidFill>
                      <a:prstClr val="black"/>
                    </a:solidFill>
                    <a:latin typeface="Avenir Next Condensed" panose="020B0506020202020204" pitchFamily="34" charset="0"/>
                    <a:ea typeface="Songti TC" panose="02010600040101010101" pitchFamily="2" charset="-120"/>
                    <a:cs typeface="Calibri" panose="020F0502020204030204" pitchFamily="34" charset="0"/>
                  </a:rPr>
                  <a:t>Take a new cycle of actions based on what has been experienced, measured and learned</a:t>
                </a:r>
              </a:p>
            </p:txBody>
          </p:sp>
        </p:grp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BE64D3D9-CBD3-4647-A64F-96CBE17B1B09}"/>
                </a:ext>
              </a:extLst>
            </p:cNvPr>
            <p:cNvSpPr/>
            <p:nvPr/>
          </p:nvSpPr>
          <p:spPr>
            <a:xfrm>
              <a:off x="3264638" y="1829322"/>
              <a:ext cx="314103" cy="33446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 sz="2400" b="1" dirty="0">
                <a:solidFill>
                  <a:srgbClr val="DFE3E5"/>
                </a:solidFill>
                <a:latin typeface="Avenir Next Condensed" panose="020B050602020202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51D408F-82FF-FB41-BAE1-B42AA113F15F}"/>
              </a:ext>
            </a:extLst>
          </p:cNvPr>
          <p:cNvGrpSpPr/>
          <p:nvPr/>
        </p:nvGrpSpPr>
        <p:grpSpPr>
          <a:xfrm>
            <a:off x="8265984" y="3994974"/>
            <a:ext cx="2880723" cy="1204060"/>
            <a:chOff x="814805" y="1823545"/>
            <a:chExt cx="2880722" cy="120405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8FEB846-AF06-C946-B4C8-89645B1560E2}"/>
                </a:ext>
              </a:extLst>
            </p:cNvPr>
            <p:cNvGrpSpPr/>
            <p:nvPr/>
          </p:nvGrpSpPr>
          <p:grpSpPr>
            <a:xfrm>
              <a:off x="814805" y="1823545"/>
              <a:ext cx="2880722" cy="1204059"/>
              <a:chOff x="613979" y="2188477"/>
              <a:chExt cx="2280165" cy="120405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D8AB1D4-078C-5D43-8BA7-DAF4EFEA399C}"/>
                  </a:ext>
                </a:extLst>
              </p:cNvPr>
              <p:cNvSpPr txBox="1"/>
              <p:nvPr/>
            </p:nvSpPr>
            <p:spPr>
              <a:xfrm>
                <a:off x="975203" y="2188477"/>
                <a:ext cx="8899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Avenir Next Condensed" panose="020B0506020202020204" pitchFamily="34" charset="0"/>
                  </a:rPr>
                  <a:t>Measure</a:t>
                </a:r>
                <a:endParaRPr lang="en-GB" sz="2000" b="1" dirty="0">
                  <a:solidFill>
                    <a:prstClr val="black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2DAE089-700D-0C49-AB1B-50FFF7C070E0}"/>
                  </a:ext>
                </a:extLst>
              </p:cNvPr>
              <p:cNvSpPr/>
              <p:nvPr/>
            </p:nvSpPr>
            <p:spPr>
              <a:xfrm>
                <a:off x="613979" y="2561539"/>
                <a:ext cx="22801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:r>
                  <a:rPr lang="en-GB" sz="1600" dirty="0">
                    <a:solidFill>
                      <a:prstClr val="black"/>
                    </a:solidFill>
                    <a:latin typeface="Avenir Next Condensed" panose="020B0506020202020204" pitchFamily="34" charset="0"/>
                    <a:ea typeface="Songti TC" panose="02010600040101010101" pitchFamily="2" charset="-120"/>
                    <a:cs typeface="Calibri" panose="020F0502020204030204" pitchFamily="34" charset="0"/>
                  </a:rPr>
                  <a:t>Create and adopt processes for monitoring and evaluating the Strategy´s effectiveness </a:t>
                </a:r>
              </a:p>
            </p:txBody>
          </p:sp>
        </p:grp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40F4F984-973F-4D41-85CD-EA9463EE7ACF}"/>
                </a:ext>
              </a:extLst>
            </p:cNvPr>
            <p:cNvSpPr/>
            <p:nvPr/>
          </p:nvSpPr>
          <p:spPr>
            <a:xfrm>
              <a:off x="923435" y="1845610"/>
              <a:ext cx="314103" cy="33446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/>
              <a:endParaRPr lang="en-GB" sz="2400" b="1" dirty="0">
                <a:solidFill>
                  <a:srgbClr val="DFE3E5"/>
                </a:solidFill>
                <a:latin typeface="Avenir Next Condensed" panose="020B0506020202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F4501D-15DC-E34E-A8AB-720A9CA15A49}"/>
              </a:ext>
            </a:extLst>
          </p:cNvPr>
          <p:cNvGrpSpPr/>
          <p:nvPr/>
        </p:nvGrpSpPr>
        <p:grpSpPr>
          <a:xfrm>
            <a:off x="8265984" y="1781207"/>
            <a:ext cx="2880723" cy="1696501"/>
            <a:chOff x="814805" y="1823545"/>
            <a:chExt cx="2880722" cy="169650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1D7D530-588A-C942-8C9D-CCD333D63FEE}"/>
                </a:ext>
              </a:extLst>
            </p:cNvPr>
            <p:cNvGrpSpPr/>
            <p:nvPr/>
          </p:nvGrpSpPr>
          <p:grpSpPr>
            <a:xfrm>
              <a:off x="814805" y="1823545"/>
              <a:ext cx="2880722" cy="1696500"/>
              <a:chOff x="613979" y="2188477"/>
              <a:chExt cx="2280165" cy="1696500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64F174-8A59-3E4A-A326-846C2660C1A6}"/>
                  </a:ext>
                </a:extLst>
              </p:cNvPr>
              <p:cNvSpPr txBox="1"/>
              <p:nvPr/>
            </p:nvSpPr>
            <p:spPr>
              <a:xfrm>
                <a:off x="975203" y="2188477"/>
                <a:ext cx="8490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sz="2000" b="1" dirty="0" err="1">
                    <a:solidFill>
                      <a:prstClr val="black"/>
                    </a:solidFill>
                    <a:latin typeface="Avenir Next Condensed" panose="020B0506020202020204" pitchFamily="34" charset="0"/>
                  </a:rPr>
                  <a:t>Catalyse</a:t>
                </a:r>
                <a:endParaRPr lang="en-GB" sz="2000" b="1" dirty="0">
                  <a:solidFill>
                    <a:prstClr val="black"/>
                  </a:solidFill>
                  <a:latin typeface="Avenir Next Condensed" panose="020B050602020202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9343198-E3FF-2C47-AD58-02D800EFF5CD}"/>
                  </a:ext>
                </a:extLst>
              </p:cNvPr>
              <p:cNvSpPr/>
              <p:nvPr/>
            </p:nvSpPr>
            <p:spPr>
              <a:xfrm>
                <a:off x="613979" y="2561539"/>
                <a:ext cx="2280165" cy="1323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/>
                <a:r>
                  <a:rPr lang="en-GB" sz="1600" dirty="0">
                    <a:solidFill>
                      <a:prstClr val="black"/>
                    </a:solidFill>
                    <a:latin typeface="Avenir Next Condensed" panose="020B0506020202020204" pitchFamily="34" charset="0"/>
                    <a:ea typeface="Songti TC" panose="02010600040101010101" pitchFamily="2" charset="-120"/>
                    <a:cs typeface="Calibri" panose="020F0502020204030204" pitchFamily="34" charset="0"/>
                  </a:rPr>
                  <a:t>Create, scale and sustain an environment and processes that will facilitate and induce collaboration towards delivering results. </a:t>
                </a:r>
              </a:p>
            </p:txBody>
          </p: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B4050B51-B11B-6E47-839F-294DC48E6FF1}"/>
                </a:ext>
              </a:extLst>
            </p:cNvPr>
            <p:cNvSpPr/>
            <p:nvPr/>
          </p:nvSpPr>
          <p:spPr>
            <a:xfrm>
              <a:off x="923435" y="1845610"/>
              <a:ext cx="314103" cy="33446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/>
              <a:endParaRPr lang="en-GB" sz="2400" b="1" dirty="0">
                <a:solidFill>
                  <a:srgbClr val="DFE3E5"/>
                </a:solidFill>
                <a:latin typeface="Avenir Next Condensed" panose="020B0506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B75B24B-1762-AA4F-9FEE-8C58902F3F3C}"/>
              </a:ext>
            </a:extLst>
          </p:cNvPr>
          <p:cNvSpPr txBox="1"/>
          <p:nvPr/>
        </p:nvSpPr>
        <p:spPr>
          <a:xfrm>
            <a:off x="534617" y="174630"/>
            <a:ext cx="10116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2400" b="1" dirty="0">
                <a:solidFill>
                  <a:srgbClr val="000000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Step 04 : </a:t>
            </a:r>
            <a:r>
              <a:rPr lang="en-GB" sz="2400" dirty="0">
                <a:solidFill>
                  <a:prstClr val="black"/>
                </a:solidFill>
                <a:latin typeface="Avenir Next Condensed" panose="020B0506020202020204" pitchFamily="34" charset="0"/>
              </a:rPr>
              <a:t>Implementation Cycle (based on country specific digital maturity)</a:t>
            </a:r>
          </a:p>
          <a:p>
            <a:pPr defTabSz="914377">
              <a:defRPr/>
            </a:pPr>
            <a:endParaRPr lang="en-US" sz="2400" b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DC39B4-12CD-DC44-AE2C-762D71105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31" y="-1"/>
            <a:ext cx="12212332" cy="68694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44B7F-0935-4C0A-BC32-A00AA149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17" y="1510146"/>
            <a:ext cx="3415239" cy="4597613"/>
          </a:xfrm>
          <a:solidFill>
            <a:schemeClr val="bg1">
              <a:lumMod val="85000"/>
              <a:alpha val="86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i="1" dirty="0">
              <a:latin typeface="Century Gothic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latin typeface="Century Gothic"/>
              </a:rPr>
              <a:t>The roadmap is structured so we can ensure that the Digital Health is safe, sustainable and leaves no one behind.</a:t>
            </a:r>
            <a:endParaRPr lang="en-US" sz="2400" b="1" dirty="0">
              <a:solidFill>
                <a:schemeClr val="bg1"/>
              </a:solidFill>
              <a:latin typeface="Century Gothic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1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Thank you.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A921BE-C088-4B93-B102-7DB3F73695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15" y="635185"/>
            <a:ext cx="2096087" cy="6415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662DE4-1F11-FE4B-B738-A2A65E3887D9}"/>
              </a:ext>
            </a:extLst>
          </p:cNvPr>
          <p:cNvSpPr/>
          <p:nvPr/>
        </p:nvSpPr>
        <p:spPr>
          <a:xfrm>
            <a:off x="5719156" y="4761627"/>
            <a:ext cx="6452512" cy="1194512"/>
          </a:xfrm>
          <a:prstGeom prst="rect">
            <a:avLst/>
          </a:prstGeom>
          <a:solidFill>
            <a:schemeClr val="bg1">
              <a:lumMod val="85000"/>
              <a:alpha val="81000"/>
            </a:schemeClr>
          </a:solidFill>
        </p:spPr>
        <p:txBody>
          <a:bodyPr wrap="square" tIns="180000" bIns="180000">
            <a:spAutoFit/>
          </a:bodyPr>
          <a:lstStyle/>
          <a:p>
            <a:pPr defTabSz="457211">
              <a:defRPr/>
            </a:pPr>
            <a:r>
              <a:rPr lang="en-GB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Anup, visually impaired pupil listening at Resource centre for children with visual impairments, Jharkhand, India. </a:t>
            </a:r>
          </a:p>
          <a:p>
            <a:pPr defTabSz="457211">
              <a:defRPr/>
            </a:pPr>
            <a:r>
              <a:rPr lang="en-GB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Credit: WHO/NOOR/Arko Datto</a:t>
            </a:r>
            <a:endParaRPr lang="en-CH" dirty="0">
              <a:solidFill>
                <a:srgbClr val="00000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7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4BBF-FF4C-7A42-B394-CE44AB5EA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967" y="1816101"/>
            <a:ext cx="7766936" cy="2234736"/>
          </a:xfrm>
        </p:spPr>
        <p:txBody>
          <a:bodyPr/>
          <a:lstStyle/>
          <a:p>
            <a:pPr algn="ctr"/>
            <a:r>
              <a:rPr lang="en-GB" sz="4267" b="1" dirty="0">
                <a:solidFill>
                  <a:schemeClr val="accent2"/>
                </a:solidFill>
                <a:latin typeface="Avenir Next Condensed Demi Bold" panose="020B0506020202020204" pitchFamily="34" charset="0"/>
              </a:rPr>
              <a:t>Del08 : Scaled Implementation  of AI4Health</a:t>
            </a:r>
            <a:br>
              <a:rPr lang="en-GB" sz="4267" b="1" dirty="0">
                <a:solidFill>
                  <a:schemeClr val="accent2"/>
                </a:solidFill>
                <a:latin typeface="Avenir Next Condensed Demi Bold" panose="020B0506020202020204" pitchFamily="34" charset="0"/>
              </a:rPr>
            </a:br>
            <a:r>
              <a:rPr lang="en-GB" sz="37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Condensed Demi Bold" panose="020B0506020202020204" pitchFamily="34" charset="0"/>
              </a:rPr>
              <a:t>Implementation roadmap </a:t>
            </a:r>
            <a:endParaRPr lang="en-CH" sz="4267" b="1" dirty="0">
              <a:solidFill>
                <a:schemeClr val="tx1">
                  <a:lumMod val="50000"/>
                  <a:lumOff val="50000"/>
                </a:schemeClr>
              </a:solidFill>
              <a:latin typeface="Avenir Next Condensed Demi Bold" panose="020B0506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064C3-65B4-1840-8C5C-07161957B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3967" y="4042367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2133" dirty="0">
                <a:latin typeface="Avenir Next Condensed" panose="020B0506020202020204" pitchFamily="34" charset="0"/>
              </a:rPr>
              <a:t>Sameer Pujari</a:t>
            </a:r>
          </a:p>
          <a:p>
            <a:pPr algn="ctr"/>
            <a:r>
              <a:rPr lang="en-CH" sz="2133" dirty="0">
                <a:latin typeface="Avenir Next Condensed" panose="020B0506020202020204" pitchFamily="34" charset="0"/>
              </a:rPr>
              <a:t>Department of Digital health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326300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66561" y="5573886"/>
            <a:ext cx="320755" cy="286089"/>
          </a:xfrm>
        </p:spPr>
        <p:txBody>
          <a:bodyPr/>
          <a:lstStyle/>
          <a:p>
            <a:pPr defTabSz="914377">
              <a:defRPr/>
            </a:pPr>
            <a:fld id="{70C262CF-5CC9-4929-99CD-9F101191856B}" type="slidenum">
              <a:rPr lang="en-GB">
                <a:solidFill>
                  <a:srgbClr val="3F3F3F">
                    <a:lumMod val="60000"/>
                    <a:lumOff val="40000"/>
                  </a:srgbClr>
                </a:solidFill>
                <a:latin typeface="Calibri"/>
              </a:rPr>
              <a:pPr defTabSz="914377">
                <a:defRPr/>
              </a:pPr>
              <a:t>3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85702" y="896957"/>
            <a:ext cx="9002820" cy="5064087"/>
            <a:chOff x="3475136" y="1118960"/>
            <a:chExt cx="5739040" cy="5739040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3475136" y="4182685"/>
              <a:ext cx="5739039" cy="2675314"/>
            </a:xfrm>
            <a:custGeom>
              <a:avLst/>
              <a:gdLst>
                <a:gd name="T0" fmla="*/ 0 w 3162"/>
                <a:gd name="T1" fmla="*/ 1474 h 1474"/>
                <a:gd name="T2" fmla="*/ 0 w 3162"/>
                <a:gd name="T3" fmla="*/ 683 h 1474"/>
                <a:gd name="T4" fmla="*/ 3162 w 3162"/>
                <a:gd name="T5" fmla="*/ 0 h 1474"/>
                <a:gd name="T6" fmla="*/ 3162 w 3162"/>
                <a:gd name="T7" fmla="*/ 1474 h 1474"/>
                <a:gd name="T8" fmla="*/ 0 w 3162"/>
                <a:gd name="T9" fmla="*/ 1474 h 1474"/>
                <a:gd name="T10" fmla="*/ 0 w 3162"/>
                <a:gd name="T11" fmla="*/ 1474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2" h="1474">
                  <a:moveTo>
                    <a:pt x="0" y="1474"/>
                  </a:moveTo>
                  <a:lnTo>
                    <a:pt x="0" y="683"/>
                  </a:lnTo>
                  <a:lnTo>
                    <a:pt x="3162" y="0"/>
                  </a:lnTo>
                  <a:lnTo>
                    <a:pt x="3162" y="1474"/>
                  </a:lnTo>
                  <a:lnTo>
                    <a:pt x="0" y="1474"/>
                  </a:lnTo>
                  <a:lnTo>
                    <a:pt x="0" y="1474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549751" y="1118960"/>
              <a:ext cx="2664424" cy="5739039"/>
            </a:xfrm>
            <a:custGeom>
              <a:avLst/>
              <a:gdLst>
                <a:gd name="T0" fmla="*/ 1468 w 1468"/>
                <a:gd name="T1" fmla="*/ 3162 h 3162"/>
                <a:gd name="T2" fmla="*/ 678 w 1468"/>
                <a:gd name="T3" fmla="*/ 3162 h 3162"/>
                <a:gd name="T4" fmla="*/ 0 w 1468"/>
                <a:gd name="T5" fmla="*/ 0 h 3162"/>
                <a:gd name="T6" fmla="*/ 1468 w 1468"/>
                <a:gd name="T7" fmla="*/ 0 h 3162"/>
                <a:gd name="T8" fmla="*/ 1468 w 1468"/>
                <a:gd name="T9" fmla="*/ 3162 h 3162"/>
                <a:gd name="T10" fmla="*/ 1468 w 1468"/>
                <a:gd name="T11" fmla="*/ 3162 h 3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8" h="3162">
                  <a:moveTo>
                    <a:pt x="1468" y="3162"/>
                  </a:moveTo>
                  <a:lnTo>
                    <a:pt x="678" y="3162"/>
                  </a:lnTo>
                  <a:lnTo>
                    <a:pt x="0" y="0"/>
                  </a:lnTo>
                  <a:lnTo>
                    <a:pt x="1468" y="0"/>
                  </a:lnTo>
                  <a:lnTo>
                    <a:pt x="1468" y="3162"/>
                  </a:lnTo>
                  <a:lnTo>
                    <a:pt x="1468" y="3162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475136" y="1118960"/>
              <a:ext cx="5739039" cy="2664424"/>
            </a:xfrm>
            <a:custGeom>
              <a:avLst/>
              <a:gdLst>
                <a:gd name="T0" fmla="*/ 3162 w 3162"/>
                <a:gd name="T1" fmla="*/ 0 h 1468"/>
                <a:gd name="T2" fmla="*/ 3162 w 3162"/>
                <a:gd name="T3" fmla="*/ 790 h 1468"/>
                <a:gd name="T4" fmla="*/ 0 w 3162"/>
                <a:gd name="T5" fmla="*/ 1468 h 1468"/>
                <a:gd name="T6" fmla="*/ 0 w 3162"/>
                <a:gd name="T7" fmla="*/ 0 h 1468"/>
                <a:gd name="T8" fmla="*/ 3162 w 3162"/>
                <a:gd name="T9" fmla="*/ 0 h 1468"/>
                <a:gd name="T10" fmla="*/ 3162 w 3162"/>
                <a:gd name="T11" fmla="*/ 0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2" h="1468">
                  <a:moveTo>
                    <a:pt x="3162" y="0"/>
                  </a:moveTo>
                  <a:lnTo>
                    <a:pt x="3162" y="790"/>
                  </a:lnTo>
                  <a:lnTo>
                    <a:pt x="0" y="1468"/>
                  </a:lnTo>
                  <a:lnTo>
                    <a:pt x="0" y="0"/>
                  </a:lnTo>
                  <a:lnTo>
                    <a:pt x="3162" y="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475136" y="1118960"/>
              <a:ext cx="2664424" cy="5739039"/>
            </a:xfrm>
            <a:custGeom>
              <a:avLst/>
              <a:gdLst>
                <a:gd name="T0" fmla="*/ 0 w 1468"/>
                <a:gd name="T1" fmla="*/ 0 h 3162"/>
                <a:gd name="T2" fmla="*/ 790 w 1468"/>
                <a:gd name="T3" fmla="*/ 0 h 3162"/>
                <a:gd name="T4" fmla="*/ 1468 w 1468"/>
                <a:gd name="T5" fmla="*/ 3162 h 3162"/>
                <a:gd name="T6" fmla="*/ 0 w 1468"/>
                <a:gd name="T7" fmla="*/ 3162 h 3162"/>
                <a:gd name="T8" fmla="*/ 0 w 1468"/>
                <a:gd name="T9" fmla="*/ 0 h 3162"/>
                <a:gd name="T10" fmla="*/ 0 w 1468"/>
                <a:gd name="T11" fmla="*/ 0 h 3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8" h="3162">
                  <a:moveTo>
                    <a:pt x="0" y="0"/>
                  </a:moveTo>
                  <a:lnTo>
                    <a:pt x="790" y="0"/>
                  </a:lnTo>
                  <a:lnTo>
                    <a:pt x="1468" y="3162"/>
                  </a:lnTo>
                  <a:lnTo>
                    <a:pt x="0" y="3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475136" y="1118960"/>
              <a:ext cx="5739039" cy="2664424"/>
            </a:xfrm>
            <a:custGeom>
              <a:avLst/>
              <a:gdLst>
                <a:gd name="T0" fmla="*/ 3162 w 3162"/>
                <a:gd name="T1" fmla="*/ 0 h 1468"/>
                <a:gd name="T2" fmla="*/ 3162 w 3162"/>
                <a:gd name="T3" fmla="*/ 606 h 1468"/>
                <a:gd name="T4" fmla="*/ 0 w 3162"/>
                <a:gd name="T5" fmla="*/ 1468 h 1468"/>
                <a:gd name="T6" fmla="*/ 0 w 3162"/>
                <a:gd name="T7" fmla="*/ 0 h 1468"/>
                <a:gd name="T8" fmla="*/ 3162 w 3162"/>
                <a:gd name="T9" fmla="*/ 0 h 1468"/>
                <a:gd name="T10" fmla="*/ 3162 w 3162"/>
                <a:gd name="T11" fmla="*/ 0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2" h="1468">
                  <a:moveTo>
                    <a:pt x="3162" y="0"/>
                  </a:moveTo>
                  <a:lnTo>
                    <a:pt x="3162" y="606"/>
                  </a:lnTo>
                  <a:lnTo>
                    <a:pt x="0" y="1468"/>
                  </a:lnTo>
                  <a:lnTo>
                    <a:pt x="0" y="0"/>
                  </a:lnTo>
                  <a:lnTo>
                    <a:pt x="3162" y="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6549751" y="1118960"/>
              <a:ext cx="2664424" cy="1726068"/>
            </a:xfrm>
            <a:custGeom>
              <a:avLst/>
              <a:gdLst>
                <a:gd name="T0" fmla="*/ 1468 w 1468"/>
                <a:gd name="T1" fmla="*/ 0 h 951"/>
                <a:gd name="T2" fmla="*/ 1468 w 1468"/>
                <a:gd name="T3" fmla="*/ 606 h 951"/>
                <a:gd name="T4" fmla="*/ 202 w 1468"/>
                <a:gd name="T5" fmla="*/ 951 h 951"/>
                <a:gd name="T6" fmla="*/ 0 w 1468"/>
                <a:gd name="T7" fmla="*/ 0 h 951"/>
                <a:gd name="T8" fmla="*/ 1468 w 1468"/>
                <a:gd name="T9" fmla="*/ 0 h 951"/>
                <a:gd name="T10" fmla="*/ 1468 w 1468"/>
                <a:gd name="T11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8" h="951">
                  <a:moveTo>
                    <a:pt x="1468" y="0"/>
                  </a:moveTo>
                  <a:lnTo>
                    <a:pt x="1468" y="606"/>
                  </a:lnTo>
                  <a:lnTo>
                    <a:pt x="202" y="951"/>
                  </a:lnTo>
                  <a:lnTo>
                    <a:pt x="0" y="0"/>
                  </a:lnTo>
                  <a:lnTo>
                    <a:pt x="1468" y="0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549751" y="1118960"/>
              <a:ext cx="2664424" cy="5739039"/>
            </a:xfrm>
            <a:custGeom>
              <a:avLst/>
              <a:gdLst>
                <a:gd name="T0" fmla="*/ 1468 w 1468"/>
                <a:gd name="T1" fmla="*/ 3162 h 3162"/>
                <a:gd name="T2" fmla="*/ 862 w 1468"/>
                <a:gd name="T3" fmla="*/ 3162 h 3162"/>
                <a:gd name="T4" fmla="*/ 0 w 1468"/>
                <a:gd name="T5" fmla="*/ 0 h 3162"/>
                <a:gd name="T6" fmla="*/ 1468 w 1468"/>
                <a:gd name="T7" fmla="*/ 0 h 3162"/>
                <a:gd name="T8" fmla="*/ 1468 w 1468"/>
                <a:gd name="T9" fmla="*/ 3162 h 3162"/>
                <a:gd name="T10" fmla="*/ 1468 w 1468"/>
                <a:gd name="T11" fmla="*/ 3162 h 3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8" h="3162">
                  <a:moveTo>
                    <a:pt x="1468" y="3162"/>
                  </a:moveTo>
                  <a:lnTo>
                    <a:pt x="862" y="3162"/>
                  </a:lnTo>
                  <a:lnTo>
                    <a:pt x="0" y="0"/>
                  </a:lnTo>
                  <a:lnTo>
                    <a:pt x="1468" y="0"/>
                  </a:lnTo>
                  <a:lnTo>
                    <a:pt x="1468" y="3162"/>
                  </a:lnTo>
                  <a:lnTo>
                    <a:pt x="1468" y="31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488108" y="4182685"/>
              <a:ext cx="1726068" cy="2675314"/>
            </a:xfrm>
            <a:custGeom>
              <a:avLst/>
              <a:gdLst>
                <a:gd name="T0" fmla="*/ 951 w 951"/>
                <a:gd name="T1" fmla="*/ 1474 h 1474"/>
                <a:gd name="T2" fmla="*/ 345 w 951"/>
                <a:gd name="T3" fmla="*/ 1474 h 1474"/>
                <a:gd name="T4" fmla="*/ 0 w 951"/>
                <a:gd name="T5" fmla="*/ 208 h 1474"/>
                <a:gd name="T6" fmla="*/ 951 w 951"/>
                <a:gd name="T7" fmla="*/ 0 h 1474"/>
                <a:gd name="T8" fmla="*/ 951 w 951"/>
                <a:gd name="T9" fmla="*/ 1474 h 1474"/>
                <a:gd name="T10" fmla="*/ 951 w 951"/>
                <a:gd name="T11" fmla="*/ 1474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1" h="1474">
                  <a:moveTo>
                    <a:pt x="951" y="1474"/>
                  </a:moveTo>
                  <a:lnTo>
                    <a:pt x="345" y="1474"/>
                  </a:lnTo>
                  <a:lnTo>
                    <a:pt x="0" y="208"/>
                  </a:lnTo>
                  <a:lnTo>
                    <a:pt x="951" y="0"/>
                  </a:lnTo>
                  <a:lnTo>
                    <a:pt x="951" y="1474"/>
                  </a:lnTo>
                  <a:lnTo>
                    <a:pt x="951" y="147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475136" y="4182685"/>
              <a:ext cx="5739039" cy="2675314"/>
            </a:xfrm>
            <a:custGeom>
              <a:avLst/>
              <a:gdLst>
                <a:gd name="T0" fmla="*/ 0 w 3162"/>
                <a:gd name="T1" fmla="*/ 1474 h 1474"/>
                <a:gd name="T2" fmla="*/ 0 w 3162"/>
                <a:gd name="T3" fmla="*/ 868 h 1474"/>
                <a:gd name="T4" fmla="*/ 3162 w 3162"/>
                <a:gd name="T5" fmla="*/ 0 h 1474"/>
                <a:gd name="T6" fmla="*/ 3162 w 3162"/>
                <a:gd name="T7" fmla="*/ 1474 h 1474"/>
                <a:gd name="T8" fmla="*/ 0 w 3162"/>
                <a:gd name="T9" fmla="*/ 1474 h 1474"/>
                <a:gd name="T10" fmla="*/ 0 w 3162"/>
                <a:gd name="T11" fmla="*/ 1474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2" h="1474">
                  <a:moveTo>
                    <a:pt x="0" y="1474"/>
                  </a:moveTo>
                  <a:lnTo>
                    <a:pt x="0" y="868"/>
                  </a:lnTo>
                  <a:lnTo>
                    <a:pt x="3162" y="0"/>
                  </a:lnTo>
                  <a:lnTo>
                    <a:pt x="3162" y="1474"/>
                  </a:lnTo>
                  <a:lnTo>
                    <a:pt x="0" y="1474"/>
                  </a:lnTo>
                  <a:lnTo>
                    <a:pt x="0" y="1474"/>
                  </a:lnTo>
                  <a:close/>
                </a:path>
              </a:pathLst>
            </a:custGeom>
            <a:solidFill>
              <a:srgbClr val="E2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 dirty="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475136" y="5121042"/>
              <a:ext cx="2664424" cy="1736958"/>
            </a:xfrm>
            <a:custGeom>
              <a:avLst/>
              <a:gdLst>
                <a:gd name="T0" fmla="*/ 0 w 1468"/>
                <a:gd name="T1" fmla="*/ 446 h 957"/>
                <a:gd name="T2" fmla="*/ 0 w 1468"/>
                <a:gd name="T3" fmla="*/ 351 h 957"/>
                <a:gd name="T4" fmla="*/ 1266 w 1468"/>
                <a:gd name="T5" fmla="*/ 0 h 957"/>
                <a:gd name="T6" fmla="*/ 1468 w 1468"/>
                <a:gd name="T7" fmla="*/ 957 h 957"/>
                <a:gd name="T8" fmla="*/ 0 w 1468"/>
                <a:gd name="T9" fmla="*/ 957 h 957"/>
                <a:gd name="T10" fmla="*/ 0 w 1468"/>
                <a:gd name="T11" fmla="*/ 446 h 957"/>
                <a:gd name="T12" fmla="*/ 0 w 1468"/>
                <a:gd name="T13" fmla="*/ 44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8" h="957">
                  <a:moveTo>
                    <a:pt x="0" y="446"/>
                  </a:moveTo>
                  <a:lnTo>
                    <a:pt x="0" y="351"/>
                  </a:lnTo>
                  <a:lnTo>
                    <a:pt x="1266" y="0"/>
                  </a:lnTo>
                  <a:lnTo>
                    <a:pt x="1468" y="957"/>
                  </a:lnTo>
                  <a:lnTo>
                    <a:pt x="0" y="957"/>
                  </a:lnTo>
                  <a:lnTo>
                    <a:pt x="0" y="446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81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475136" y="1118960"/>
              <a:ext cx="2664424" cy="5739039"/>
            </a:xfrm>
            <a:custGeom>
              <a:avLst/>
              <a:gdLst>
                <a:gd name="T0" fmla="*/ 0 w 1468"/>
                <a:gd name="T1" fmla="*/ 0 h 3162"/>
                <a:gd name="T2" fmla="*/ 606 w 1468"/>
                <a:gd name="T3" fmla="*/ 0 h 3162"/>
                <a:gd name="T4" fmla="*/ 1468 w 1468"/>
                <a:gd name="T5" fmla="*/ 3162 h 3162"/>
                <a:gd name="T6" fmla="*/ 0 w 1468"/>
                <a:gd name="T7" fmla="*/ 3162 h 3162"/>
                <a:gd name="T8" fmla="*/ 0 w 1468"/>
                <a:gd name="T9" fmla="*/ 0 h 3162"/>
                <a:gd name="T10" fmla="*/ 0 w 1468"/>
                <a:gd name="T11" fmla="*/ 0 h 3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8" h="3162">
                  <a:moveTo>
                    <a:pt x="0" y="0"/>
                  </a:moveTo>
                  <a:lnTo>
                    <a:pt x="606" y="0"/>
                  </a:lnTo>
                  <a:lnTo>
                    <a:pt x="1468" y="3162"/>
                  </a:lnTo>
                  <a:lnTo>
                    <a:pt x="0" y="3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A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475136" y="1118960"/>
              <a:ext cx="1726068" cy="2664424"/>
            </a:xfrm>
            <a:custGeom>
              <a:avLst/>
              <a:gdLst>
                <a:gd name="T0" fmla="*/ 511 w 951"/>
                <a:gd name="T1" fmla="*/ 0 h 1468"/>
                <a:gd name="T2" fmla="*/ 606 w 951"/>
                <a:gd name="T3" fmla="*/ 0 h 1468"/>
                <a:gd name="T4" fmla="*/ 951 w 951"/>
                <a:gd name="T5" fmla="*/ 1266 h 1468"/>
                <a:gd name="T6" fmla="*/ 0 w 951"/>
                <a:gd name="T7" fmla="*/ 1468 h 1468"/>
                <a:gd name="T8" fmla="*/ 0 w 951"/>
                <a:gd name="T9" fmla="*/ 0 h 1468"/>
                <a:gd name="T10" fmla="*/ 511 w 951"/>
                <a:gd name="T11" fmla="*/ 0 h 1468"/>
                <a:gd name="T12" fmla="*/ 511 w 951"/>
                <a:gd name="T13" fmla="*/ 0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" h="1468">
                  <a:moveTo>
                    <a:pt x="511" y="0"/>
                  </a:moveTo>
                  <a:lnTo>
                    <a:pt x="606" y="0"/>
                  </a:lnTo>
                  <a:lnTo>
                    <a:pt x="951" y="1266"/>
                  </a:lnTo>
                  <a:lnTo>
                    <a:pt x="0" y="1468"/>
                  </a:lnTo>
                  <a:lnTo>
                    <a:pt x="0" y="0"/>
                  </a:lnTo>
                  <a:lnTo>
                    <a:pt x="511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BA81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srgbClr val="5C5C5C"/>
                </a:solidFill>
                <a:latin typeface="Calibri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475136" y="1118960"/>
              <a:ext cx="2620864" cy="2664424"/>
            </a:xfrm>
            <a:custGeom>
              <a:avLst/>
              <a:gdLst>
                <a:gd name="T0" fmla="*/ 1444 w 1444"/>
                <a:gd name="T1" fmla="*/ 1076 h 1468"/>
                <a:gd name="T2" fmla="*/ 0 w 1444"/>
                <a:gd name="T3" fmla="*/ 1468 h 1468"/>
                <a:gd name="T4" fmla="*/ 0 w 1444"/>
                <a:gd name="T5" fmla="*/ 0 h 1468"/>
                <a:gd name="T6" fmla="*/ 1444 w 1444"/>
                <a:gd name="T7" fmla="*/ 0 h 1468"/>
                <a:gd name="T8" fmla="*/ 1444 w 1444"/>
                <a:gd name="T9" fmla="*/ 1076 h 1468"/>
                <a:gd name="T10" fmla="*/ 1444 w 1444"/>
                <a:gd name="T11" fmla="*/ 107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4" h="1468">
                  <a:moveTo>
                    <a:pt x="1444" y="1076"/>
                  </a:moveTo>
                  <a:lnTo>
                    <a:pt x="0" y="1468"/>
                  </a:lnTo>
                  <a:lnTo>
                    <a:pt x="0" y="0"/>
                  </a:lnTo>
                  <a:lnTo>
                    <a:pt x="1444" y="0"/>
                  </a:lnTo>
                  <a:lnTo>
                    <a:pt x="1444" y="1076"/>
                  </a:lnTo>
                  <a:lnTo>
                    <a:pt x="1444" y="1076"/>
                  </a:lnTo>
                  <a:close/>
                </a:path>
              </a:pathLst>
            </a:custGeom>
            <a:solidFill>
              <a:srgbClr val="14A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 dirty="0">
                <a:solidFill>
                  <a:srgbClr val="5C5C5C"/>
                </a:solidFill>
                <a:latin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3471" y="1323016"/>
            <a:ext cx="4643012" cy="919706"/>
            <a:chOff x="422030" y="-11280"/>
            <a:chExt cx="5760645" cy="852925"/>
          </a:xfrm>
        </p:grpSpPr>
        <p:sp>
          <p:nvSpPr>
            <p:cNvPr id="21" name="TextBox 20"/>
            <p:cNvSpPr txBox="1"/>
            <p:nvPr/>
          </p:nvSpPr>
          <p:spPr>
            <a:xfrm>
              <a:off x="422030" y="-11280"/>
              <a:ext cx="1418460" cy="694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4267" b="1" dirty="0">
                  <a:solidFill>
                    <a:srgbClr val="FCFCFC"/>
                  </a:solidFill>
                  <a:latin typeface="Calibri"/>
                </a:rPr>
                <a:t>S01.</a:t>
              </a:r>
              <a:endParaRPr lang="en-GB" sz="4267" b="1" dirty="0">
                <a:solidFill>
                  <a:srgbClr val="FCFCFC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74793" y="70988"/>
              <a:ext cx="4507882" cy="77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dirty="0">
                  <a:solidFill>
                    <a:srgbClr val="FCFCFC"/>
                  </a:solidFill>
                  <a:latin typeface="Calibri"/>
                </a:rPr>
                <a:t>Promote </a:t>
              </a:r>
              <a:r>
                <a:rPr lang="en-US" sz="1600" b="1" dirty="0">
                  <a:solidFill>
                    <a:srgbClr val="3F3F3F"/>
                  </a:solidFill>
                  <a:latin typeface="Calibri"/>
                </a:rPr>
                <a:t>global collaboration</a:t>
              </a:r>
              <a:r>
                <a:rPr lang="en-US" sz="1600" b="1" dirty="0">
                  <a:solidFill>
                    <a:srgbClr val="FCFCFC"/>
                  </a:solidFill>
                  <a:latin typeface="Calibri"/>
                </a:rPr>
                <a:t> </a:t>
              </a:r>
              <a:r>
                <a:rPr lang="en-US" sz="1600" dirty="0">
                  <a:solidFill>
                    <a:srgbClr val="FCFCFC"/>
                  </a:solidFill>
                  <a:latin typeface="Calibri"/>
                </a:rPr>
                <a:t>and advance the </a:t>
              </a:r>
              <a:r>
                <a:rPr lang="en-US" sz="1600" b="1" dirty="0">
                  <a:solidFill>
                    <a:srgbClr val="FCFCFC"/>
                  </a:solidFill>
                  <a:latin typeface="Calibri"/>
                </a:rPr>
                <a:t>transfer of knowledge </a:t>
              </a:r>
              <a:r>
                <a:rPr lang="en-US" sz="1600" dirty="0">
                  <a:solidFill>
                    <a:srgbClr val="FCFCFC"/>
                  </a:solidFill>
                  <a:latin typeface="Calibri"/>
                </a:rPr>
                <a:t>on digital health</a:t>
              </a:r>
              <a:endParaRPr lang="en-GB" sz="1600" dirty="0">
                <a:solidFill>
                  <a:srgbClr val="FCFCFC"/>
                </a:solidFill>
                <a:latin typeface="Calibri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FFCA8B-4E8A-3348-8B6B-7ED17E0C98C4}"/>
              </a:ext>
            </a:extLst>
          </p:cNvPr>
          <p:cNvGrpSpPr/>
          <p:nvPr/>
        </p:nvGrpSpPr>
        <p:grpSpPr>
          <a:xfrm>
            <a:off x="9313320" y="1236275"/>
            <a:ext cx="3100803" cy="1867960"/>
            <a:chOff x="422030" y="302228"/>
            <a:chExt cx="5227801" cy="252967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3BE5DCD-0990-C14D-8D05-AE226B3662DA}"/>
                </a:ext>
              </a:extLst>
            </p:cNvPr>
            <p:cNvSpPr txBox="1"/>
            <p:nvPr/>
          </p:nvSpPr>
          <p:spPr>
            <a:xfrm>
              <a:off x="422030" y="302228"/>
              <a:ext cx="2119366" cy="1125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4800" b="1" dirty="0">
                  <a:solidFill>
                    <a:srgbClr val="FFFF00"/>
                  </a:solidFill>
                  <a:latin typeface="Calibri"/>
                </a:rPr>
                <a:t>S02</a:t>
              </a:r>
              <a:r>
                <a:rPr lang="en-US" sz="4800" dirty="0">
                  <a:solidFill>
                    <a:srgbClr val="FCFCFC"/>
                  </a:solidFill>
                  <a:latin typeface="Calibri"/>
                </a:rPr>
                <a:t>.</a:t>
              </a:r>
              <a:endParaRPr lang="en-GB" sz="4800" dirty="0">
                <a:solidFill>
                  <a:srgbClr val="FCFCFC"/>
                </a:solidFill>
                <a:latin typeface="Calibri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3908CF9-60B9-2647-922D-AD3B2ADC946B}"/>
                </a:ext>
              </a:extLst>
            </p:cNvPr>
            <p:cNvSpPr txBox="1"/>
            <p:nvPr/>
          </p:nvSpPr>
          <p:spPr>
            <a:xfrm>
              <a:off x="1682727" y="1373085"/>
              <a:ext cx="3967104" cy="145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dirty="0">
                  <a:solidFill>
                    <a:srgbClr val="FCFCFC"/>
                  </a:solidFill>
                  <a:latin typeface="Calibri"/>
                </a:rPr>
                <a:t>Advance the </a:t>
              </a:r>
              <a:r>
                <a:rPr lang="en-US" sz="1600" b="1" dirty="0">
                  <a:solidFill>
                    <a:srgbClr val="3F3F3F"/>
                  </a:solidFill>
                  <a:latin typeface="Calibri"/>
                </a:rPr>
                <a:t>implementation</a:t>
              </a:r>
              <a:r>
                <a:rPr lang="en-US" sz="1600" dirty="0">
                  <a:solidFill>
                    <a:srgbClr val="FCFCFC"/>
                  </a:solidFill>
                  <a:latin typeface="Calibri"/>
                </a:rPr>
                <a:t> of national digital health strategies</a:t>
              </a:r>
              <a:endParaRPr lang="en-GB" sz="1600" dirty="0">
                <a:solidFill>
                  <a:srgbClr val="FCFCFC"/>
                </a:solidFill>
                <a:latin typeface="Calibri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5DE6C98-4E5C-3B4D-B278-059567F7479B}"/>
              </a:ext>
            </a:extLst>
          </p:cNvPr>
          <p:cNvGrpSpPr/>
          <p:nvPr/>
        </p:nvGrpSpPr>
        <p:grpSpPr>
          <a:xfrm>
            <a:off x="8083671" y="4521442"/>
            <a:ext cx="4309421" cy="1452171"/>
            <a:chOff x="287786" y="302228"/>
            <a:chExt cx="5291755" cy="196659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10864F-DA36-0441-9F2A-B304DBB7F1CB}"/>
                </a:ext>
              </a:extLst>
            </p:cNvPr>
            <p:cNvSpPr txBox="1"/>
            <p:nvPr/>
          </p:nvSpPr>
          <p:spPr>
            <a:xfrm>
              <a:off x="287786" y="302228"/>
              <a:ext cx="1555436" cy="112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4800" b="1" dirty="0">
                  <a:solidFill>
                    <a:srgbClr val="FCFCFC"/>
                  </a:solidFill>
                  <a:latin typeface="Calibri"/>
                </a:rPr>
                <a:t>S04.</a:t>
              </a:r>
              <a:endParaRPr lang="en-GB" sz="4800" b="1" dirty="0">
                <a:solidFill>
                  <a:srgbClr val="FCFCFC"/>
                </a:solidFill>
                <a:latin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19858A-02D0-B44B-8FC9-47833EC94364}"/>
                </a:ext>
              </a:extLst>
            </p:cNvPr>
            <p:cNvSpPr txBox="1"/>
            <p:nvPr/>
          </p:nvSpPr>
          <p:spPr>
            <a:xfrm>
              <a:off x="1797734" y="476562"/>
              <a:ext cx="3781807" cy="179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srgbClr val="FCFCFC"/>
                  </a:solidFill>
                  <a:latin typeface="Calibri"/>
                </a:rPr>
                <a:t>Advocate </a:t>
              </a:r>
              <a:r>
                <a:rPr lang="en-US" sz="1600" b="1" dirty="0">
                  <a:solidFill>
                    <a:srgbClr val="3F3F3F"/>
                  </a:solidFill>
                  <a:latin typeface="Calibri"/>
                </a:rPr>
                <a:t>people-</a:t>
              </a:r>
              <a:r>
                <a:rPr lang="en-US" sz="1600" b="1" dirty="0" err="1">
                  <a:solidFill>
                    <a:srgbClr val="3F3F3F"/>
                  </a:solidFill>
                  <a:latin typeface="Calibri"/>
                </a:rPr>
                <a:t>centred</a:t>
              </a:r>
              <a:r>
                <a:rPr lang="en-US" sz="1600" b="1" dirty="0">
                  <a:solidFill>
                    <a:srgbClr val="3F3F3F"/>
                  </a:solidFill>
                  <a:latin typeface="Calibri"/>
                </a:rPr>
                <a:t> health system</a:t>
              </a:r>
              <a:r>
                <a:rPr lang="en-US" sz="1600" dirty="0">
                  <a:solidFill>
                    <a:srgbClr val="3F3F3F"/>
                  </a:solidFill>
                  <a:latin typeface="Calibri"/>
                </a:rPr>
                <a:t>s </a:t>
              </a:r>
              <a:r>
                <a:rPr lang="en-US" sz="1600" dirty="0">
                  <a:solidFill>
                    <a:srgbClr val="FCFCFC"/>
                  </a:solidFill>
                  <a:latin typeface="Calibri"/>
                </a:rPr>
                <a:t>that are enabled by digital health</a:t>
              </a:r>
              <a:endParaRPr lang="en-GB" sz="1600" dirty="0">
                <a:solidFill>
                  <a:srgbClr val="FCFCFC"/>
                </a:solidFill>
                <a:latin typeface="Calibri"/>
              </a:endParaRPr>
            </a:p>
            <a:p>
              <a:pPr defTabSz="914377"/>
              <a:endParaRPr lang="en-GB" sz="1600" dirty="0">
                <a:solidFill>
                  <a:srgbClr val="FCFCFC"/>
                </a:solidFill>
                <a:latin typeface="Calibri"/>
              </a:endParaRPr>
            </a:p>
            <a:p>
              <a:pPr defTabSz="914377">
                <a:defRPr/>
              </a:pPr>
              <a:endParaRPr lang="en-GB" sz="1600" dirty="0">
                <a:solidFill>
                  <a:srgbClr val="FCFCFC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02A4C9-3CEB-454F-9CAD-821B6E557574}"/>
              </a:ext>
            </a:extLst>
          </p:cNvPr>
          <p:cNvGrpSpPr/>
          <p:nvPr/>
        </p:nvGrpSpPr>
        <p:grpSpPr>
          <a:xfrm>
            <a:off x="3694229" y="3790625"/>
            <a:ext cx="3274480" cy="1430541"/>
            <a:chOff x="160980" y="249974"/>
            <a:chExt cx="6996095" cy="193729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D9A01D-234B-DC41-B48D-A6739F3B3D2E}"/>
                </a:ext>
              </a:extLst>
            </p:cNvPr>
            <p:cNvSpPr txBox="1"/>
            <p:nvPr/>
          </p:nvSpPr>
          <p:spPr>
            <a:xfrm>
              <a:off x="160980" y="249974"/>
              <a:ext cx="2706355" cy="112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4800" b="1" dirty="0">
                  <a:solidFill>
                    <a:srgbClr val="FCFCFC"/>
                  </a:solidFill>
                  <a:latin typeface="Calibri"/>
                </a:rPr>
                <a:t>S03.</a:t>
              </a:r>
              <a:endParaRPr lang="en-GB" sz="4800" b="1" dirty="0">
                <a:solidFill>
                  <a:srgbClr val="FCFCFC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55FBE2-6C25-1941-8343-906BE6F5C3D0}"/>
                </a:ext>
              </a:extLst>
            </p:cNvPr>
            <p:cNvSpPr txBox="1"/>
            <p:nvPr/>
          </p:nvSpPr>
          <p:spPr>
            <a:xfrm>
              <a:off x="2678259" y="395017"/>
              <a:ext cx="4478816" cy="1792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srgbClr val="FCFCFC"/>
                  </a:solidFill>
                  <a:latin typeface="Calibri"/>
                </a:rPr>
                <a:t>Strengthen </a:t>
              </a:r>
              <a:r>
                <a:rPr lang="en-US" sz="1600" b="1" dirty="0">
                  <a:solidFill>
                    <a:srgbClr val="3F3F3F"/>
                  </a:solidFill>
                  <a:latin typeface="Calibri"/>
                </a:rPr>
                <a:t>governance</a:t>
              </a:r>
              <a:r>
                <a:rPr lang="en-US" sz="1600" dirty="0">
                  <a:solidFill>
                    <a:srgbClr val="3F3F3F"/>
                  </a:solidFill>
                  <a:latin typeface="Calibri"/>
                </a:rPr>
                <a:t> </a:t>
              </a:r>
              <a:r>
                <a:rPr lang="en-US" sz="1600" dirty="0">
                  <a:solidFill>
                    <a:srgbClr val="FCFCFC"/>
                  </a:solidFill>
                  <a:latin typeface="Calibri"/>
                </a:rPr>
                <a:t>for digital health at global, regional and national levels</a:t>
              </a:r>
              <a:endParaRPr lang="en-GB" sz="1600" dirty="0">
                <a:solidFill>
                  <a:srgbClr val="FCFCFC"/>
                </a:solidFill>
                <a:latin typeface="Calibri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AE7866E-8FB9-2B4D-861C-3EC695195EB1}"/>
              </a:ext>
            </a:extLst>
          </p:cNvPr>
          <p:cNvSpPr txBox="1"/>
          <p:nvPr/>
        </p:nvSpPr>
        <p:spPr>
          <a:xfrm>
            <a:off x="6420136" y="2915836"/>
            <a:ext cx="2946289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133" b="1" dirty="0">
                <a:solidFill>
                  <a:srgbClr val="5C5C5C"/>
                </a:solidFill>
                <a:latin typeface="Calibri"/>
                <a:ea typeface="Segoe UI Historic" panose="020B0502040204020203" pitchFamily="34" charset="0"/>
                <a:cs typeface="Segoe UI Historic" panose="020B0502040204020203" pitchFamily="34" charset="0"/>
              </a:rPr>
              <a:t>Global strategy on digital health</a:t>
            </a:r>
          </a:p>
          <a:p>
            <a:pPr algn="ctr" defTabSz="914377">
              <a:defRPr/>
            </a:pPr>
            <a:r>
              <a:rPr lang="en-US" sz="2133" b="1" dirty="0">
                <a:solidFill>
                  <a:srgbClr val="5C5C5C"/>
                </a:solidFill>
                <a:latin typeface="Calibri"/>
                <a:ea typeface="Segoe UI Historic" panose="020B0502040204020203" pitchFamily="34" charset="0"/>
                <a:cs typeface="Segoe UI Historic" panose="020B0502040204020203" pitchFamily="34" charset="0"/>
              </a:rPr>
              <a:t>2020-2025</a:t>
            </a:r>
            <a:endParaRPr lang="en-GB" sz="2133" b="1" dirty="0">
              <a:solidFill>
                <a:srgbClr val="5C5C5C"/>
              </a:solidFill>
              <a:latin typeface="Calibri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084030C-4AD3-054A-9874-38B0CF0ED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0" y="0"/>
            <a:ext cx="3732067" cy="273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4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853EB75-58D7-2D40-9DC1-EF9BCB3209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037" y="4139611"/>
          <a:ext cx="3267856" cy="2096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4394200" imgH="2819400" progId="Excel.Sheet.12">
                  <p:embed/>
                </p:oleObj>
              </mc:Choice>
              <mc:Fallback>
                <p:oleObj name="Worksheet" r:id="rId3" imgW="4394200" imgH="281940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853EB75-58D7-2D40-9DC1-EF9BCB320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037" y="4139611"/>
                        <a:ext cx="3267856" cy="2096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D98CF93-2602-A84F-8EE8-5C0F265E78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5110" y="3888710"/>
          <a:ext cx="1828593" cy="695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5" imgW="2895600" imgH="11696700" progId="Excel.Sheet.12">
                  <p:embed/>
                </p:oleObj>
              </mc:Choice>
              <mc:Fallback>
                <p:oleObj name="Worksheet" r:id="rId5" imgW="2895600" imgH="1169670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D98CF93-2602-A84F-8EE8-5C0F265E78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15110" y="3888710"/>
                        <a:ext cx="1828593" cy="69509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A05E9E-8A8D-484A-A2B7-3B8209B9B019}"/>
              </a:ext>
            </a:extLst>
          </p:cNvPr>
          <p:cNvSpPr txBox="1"/>
          <p:nvPr/>
        </p:nvSpPr>
        <p:spPr>
          <a:xfrm>
            <a:off x="452761" y="65092"/>
            <a:ext cx="1072767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CH" sz="2133" b="1" dirty="0">
                <a:solidFill>
                  <a:prstClr val="black"/>
                </a:solidFill>
                <a:latin typeface="Avenir Next Condensed"/>
                <a:ea typeface="Segoe UI Historic"/>
                <a:cs typeface="Segoe UI Historic"/>
              </a:rPr>
              <a:t>Overview</a:t>
            </a:r>
          </a:p>
          <a:p>
            <a:pPr defTabSz="609585"/>
            <a:r>
              <a:rPr lang="en-GB" sz="2133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roadmap activities agreed by Member States under the Global Strategy on Digital health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6544F4A-7650-F04C-8CD9-14AF5038BCF9}"/>
              </a:ext>
            </a:extLst>
          </p:cNvPr>
          <p:cNvGraphicFramePr>
            <a:graphicFrameLocks/>
          </p:cNvGraphicFramePr>
          <p:nvPr/>
        </p:nvGraphicFramePr>
        <p:xfrm>
          <a:off x="1360472" y="851843"/>
          <a:ext cx="8953499" cy="288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Arrow: Notched Right 1">
            <a:extLst>
              <a:ext uri="{FF2B5EF4-FFF2-40B4-BE49-F238E27FC236}">
                <a16:creationId xmlns:a16="http://schemas.microsoft.com/office/drawing/2014/main" id="{D268D7B2-B2BB-244F-AD47-C12A539F3800}"/>
              </a:ext>
            </a:extLst>
          </p:cNvPr>
          <p:cNvSpPr/>
          <p:nvPr/>
        </p:nvSpPr>
        <p:spPr bwMode="auto">
          <a:xfrm>
            <a:off x="3672143" y="4995207"/>
            <a:ext cx="551445" cy="298684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667" dirty="0">
              <a:solidFill>
                <a:srgbClr val="5C5C5C"/>
              </a:solidFill>
              <a:latin typeface="Calibri"/>
            </a:endParaRP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7927464D-1B17-4446-A0E3-893366B5B07A}"/>
              </a:ext>
            </a:extLst>
          </p:cNvPr>
          <p:cNvSpPr/>
          <p:nvPr/>
        </p:nvSpPr>
        <p:spPr>
          <a:xfrm>
            <a:off x="4354681" y="3924767"/>
            <a:ext cx="3111500" cy="391885"/>
          </a:xfrm>
          <a:prstGeom prst="roundRect">
            <a:avLst>
              <a:gd name="adj" fmla="val 12000"/>
            </a:avLst>
          </a:prstGeom>
          <a:solidFill>
            <a:srgbClr val="15A1C8">
              <a:lumMod val="20000"/>
              <a:lumOff val="80000"/>
            </a:srgb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40" name="Object 35">
            <a:extLst>
              <a:ext uri="{FF2B5EF4-FFF2-40B4-BE49-F238E27FC236}">
                <a16:creationId xmlns:a16="http://schemas.microsoft.com/office/drawing/2014/main" id="{902C7C2F-E29C-A941-B490-B94DAF70646C}"/>
              </a:ext>
            </a:extLst>
          </p:cNvPr>
          <p:cNvSpPr/>
          <p:nvPr/>
        </p:nvSpPr>
        <p:spPr>
          <a:xfrm>
            <a:off x="4449929" y="3937467"/>
            <a:ext cx="3016251" cy="3429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1219170"/>
            <a:r>
              <a:rPr lang="en-US" sz="800" dirty="0">
                <a:solidFill>
                  <a:srgbClr val="000000"/>
                </a:solidFill>
                <a:latin typeface="Calibri"/>
              </a:rPr>
              <a:t>SO1-ST01-Analyse digital health network landscape</a:t>
            </a:r>
            <a:endParaRPr lang="en-US" sz="2400" dirty="0">
              <a:solidFill>
                <a:srgbClr val="5C5C5C"/>
              </a:solidFill>
              <a:latin typeface="Calibri"/>
            </a:endParaRPr>
          </a:p>
        </p:txBody>
      </p:sp>
      <p:pic>
        <p:nvPicPr>
          <p:cNvPr id="41" name="Object 36" descr="preencoded.png">
            <a:extLst>
              <a:ext uri="{FF2B5EF4-FFF2-40B4-BE49-F238E27FC236}">
                <a16:creationId xmlns:a16="http://schemas.microsoft.com/office/drawing/2014/main" id="{9D92F0B2-3DD3-1A44-989D-B8DA4D430A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430" y="3956517"/>
            <a:ext cx="158751" cy="122465"/>
          </a:xfrm>
          <a:prstGeom prst="rect">
            <a:avLst/>
          </a:prstGeom>
        </p:spPr>
      </p:pic>
      <p:sp>
        <p:nvSpPr>
          <p:cNvPr id="42" name="Object 25">
            <a:extLst>
              <a:ext uri="{FF2B5EF4-FFF2-40B4-BE49-F238E27FC236}">
                <a16:creationId xmlns:a16="http://schemas.microsoft.com/office/drawing/2014/main" id="{82B7D9E3-25B9-4D4C-B37E-16A822DF0381}"/>
              </a:ext>
            </a:extLst>
          </p:cNvPr>
          <p:cNvSpPr/>
          <p:nvPr/>
        </p:nvSpPr>
        <p:spPr>
          <a:xfrm>
            <a:off x="4354681" y="4373548"/>
            <a:ext cx="3111500" cy="391885"/>
          </a:xfrm>
          <a:prstGeom prst="roundRect">
            <a:avLst>
              <a:gd name="adj" fmla="val 12000"/>
            </a:avLst>
          </a:prstGeom>
          <a:solidFill>
            <a:srgbClr val="15A1C8">
              <a:lumMod val="20000"/>
              <a:lumOff val="80000"/>
            </a:srgb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id="{EC555FED-B28D-FA4A-AB57-2C00EED34D8B}"/>
              </a:ext>
            </a:extLst>
          </p:cNvPr>
          <p:cNvSpPr/>
          <p:nvPr/>
        </p:nvSpPr>
        <p:spPr>
          <a:xfrm>
            <a:off x="4449929" y="4386249"/>
            <a:ext cx="3016251" cy="3429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1219170"/>
            <a:r>
              <a:rPr lang="en-US" sz="800" dirty="0">
                <a:solidFill>
                  <a:srgbClr val="000000"/>
                </a:solidFill>
                <a:latin typeface="Calibri"/>
              </a:rPr>
              <a:t>SO1-ST02-Provide policy dialogue for digital prioritization at national level</a:t>
            </a:r>
            <a:endParaRPr lang="en-US" sz="2400" dirty="0">
              <a:solidFill>
                <a:srgbClr val="5C5C5C"/>
              </a:solidFill>
              <a:latin typeface="Calibri"/>
            </a:endParaRPr>
          </a:p>
        </p:txBody>
      </p:sp>
      <p:pic>
        <p:nvPicPr>
          <p:cNvPr id="44" name="Object 27" descr="preencoded.png">
            <a:extLst>
              <a:ext uri="{FF2B5EF4-FFF2-40B4-BE49-F238E27FC236}">
                <a16:creationId xmlns:a16="http://schemas.microsoft.com/office/drawing/2014/main" id="{0A6955A6-52B1-2946-AF96-F115225121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430" y="4405298"/>
            <a:ext cx="158751" cy="122465"/>
          </a:xfrm>
          <a:prstGeom prst="rect">
            <a:avLst/>
          </a:prstGeom>
        </p:spPr>
      </p:pic>
      <p:sp>
        <p:nvSpPr>
          <p:cNvPr id="45" name="Object 43">
            <a:extLst>
              <a:ext uri="{FF2B5EF4-FFF2-40B4-BE49-F238E27FC236}">
                <a16:creationId xmlns:a16="http://schemas.microsoft.com/office/drawing/2014/main" id="{4D8CB816-77D0-9648-BF9B-39620AA15E97}"/>
              </a:ext>
            </a:extLst>
          </p:cNvPr>
          <p:cNvSpPr/>
          <p:nvPr/>
        </p:nvSpPr>
        <p:spPr>
          <a:xfrm>
            <a:off x="4340107" y="5283428"/>
            <a:ext cx="3111500" cy="391885"/>
          </a:xfrm>
          <a:prstGeom prst="roundRect">
            <a:avLst>
              <a:gd name="adj" fmla="val 12000"/>
            </a:avLst>
          </a:prstGeom>
          <a:solidFill>
            <a:srgbClr val="7DBC2D">
              <a:lumMod val="60000"/>
              <a:lumOff val="40000"/>
            </a:srgb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46" name="Object 44">
            <a:extLst>
              <a:ext uri="{FF2B5EF4-FFF2-40B4-BE49-F238E27FC236}">
                <a16:creationId xmlns:a16="http://schemas.microsoft.com/office/drawing/2014/main" id="{29787DC9-7082-664E-A230-6DBEC7E451B4}"/>
              </a:ext>
            </a:extLst>
          </p:cNvPr>
          <p:cNvSpPr/>
          <p:nvPr/>
        </p:nvSpPr>
        <p:spPr>
          <a:xfrm>
            <a:off x="4435356" y="5296129"/>
            <a:ext cx="3016251" cy="3429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1219170"/>
            <a:r>
              <a:rPr lang="en-US" sz="800" dirty="0">
                <a:solidFill>
                  <a:srgbClr val="000000"/>
                </a:solidFill>
                <a:latin typeface="Calibri"/>
              </a:rPr>
              <a:t>SO2-ST05-Digital health maturity model</a:t>
            </a:r>
            <a:endParaRPr lang="en-US" sz="2400" dirty="0">
              <a:solidFill>
                <a:srgbClr val="5C5C5C"/>
              </a:solidFill>
              <a:latin typeface="Calibri"/>
            </a:endParaRPr>
          </a:p>
        </p:txBody>
      </p:sp>
      <p:pic>
        <p:nvPicPr>
          <p:cNvPr id="47" name="Object 45" descr="preencoded.png">
            <a:extLst>
              <a:ext uri="{FF2B5EF4-FFF2-40B4-BE49-F238E27FC236}">
                <a16:creationId xmlns:a16="http://schemas.microsoft.com/office/drawing/2014/main" id="{70230039-E337-8F46-8975-66518A3A84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857" y="5315178"/>
            <a:ext cx="158751" cy="122465"/>
          </a:xfrm>
          <a:prstGeom prst="rect">
            <a:avLst/>
          </a:prstGeom>
        </p:spPr>
      </p:pic>
      <p:sp>
        <p:nvSpPr>
          <p:cNvPr id="48" name="Object 4">
            <a:extLst>
              <a:ext uri="{FF2B5EF4-FFF2-40B4-BE49-F238E27FC236}">
                <a16:creationId xmlns:a16="http://schemas.microsoft.com/office/drawing/2014/main" id="{ADFEA688-EB55-E843-88D2-375123BE0F47}"/>
              </a:ext>
            </a:extLst>
          </p:cNvPr>
          <p:cNvSpPr/>
          <p:nvPr/>
        </p:nvSpPr>
        <p:spPr>
          <a:xfrm>
            <a:off x="4354681" y="4826436"/>
            <a:ext cx="3111500" cy="391885"/>
          </a:xfrm>
          <a:prstGeom prst="roundRect">
            <a:avLst>
              <a:gd name="adj" fmla="val 12000"/>
            </a:avLst>
          </a:prstGeom>
          <a:solidFill>
            <a:srgbClr val="7DBC2D">
              <a:lumMod val="60000"/>
              <a:lumOff val="40000"/>
            </a:srgb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49" name="Object 5">
            <a:extLst>
              <a:ext uri="{FF2B5EF4-FFF2-40B4-BE49-F238E27FC236}">
                <a16:creationId xmlns:a16="http://schemas.microsoft.com/office/drawing/2014/main" id="{8565E32A-0792-054F-9820-E5B9D72F5CBF}"/>
              </a:ext>
            </a:extLst>
          </p:cNvPr>
          <p:cNvSpPr/>
          <p:nvPr/>
        </p:nvSpPr>
        <p:spPr>
          <a:xfrm>
            <a:off x="4449929" y="4839137"/>
            <a:ext cx="3016251" cy="3429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1219170"/>
            <a:r>
              <a:rPr lang="en-US" sz="800" dirty="0">
                <a:solidFill>
                  <a:srgbClr val="000000"/>
                </a:solidFill>
                <a:latin typeface="Calibri"/>
              </a:rPr>
              <a:t>SO2-ST04-Capacity building for strategy implementation and investment</a:t>
            </a:r>
            <a:endParaRPr lang="en-US" sz="2400" dirty="0">
              <a:solidFill>
                <a:srgbClr val="5C5C5C"/>
              </a:solidFill>
              <a:latin typeface="Calibri"/>
            </a:endParaRPr>
          </a:p>
        </p:txBody>
      </p:sp>
      <p:pic>
        <p:nvPicPr>
          <p:cNvPr id="50" name="Object 6" descr="preencoded.png">
            <a:extLst>
              <a:ext uri="{FF2B5EF4-FFF2-40B4-BE49-F238E27FC236}">
                <a16:creationId xmlns:a16="http://schemas.microsoft.com/office/drawing/2014/main" id="{FF6200AF-B061-F247-8E2C-7031B3DD6D4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430" y="4858186"/>
            <a:ext cx="158751" cy="122465"/>
          </a:xfrm>
          <a:prstGeom prst="rect">
            <a:avLst/>
          </a:prstGeom>
        </p:spPr>
      </p:pic>
      <p:sp>
        <p:nvSpPr>
          <p:cNvPr id="51" name="Object 31">
            <a:extLst>
              <a:ext uri="{FF2B5EF4-FFF2-40B4-BE49-F238E27FC236}">
                <a16:creationId xmlns:a16="http://schemas.microsoft.com/office/drawing/2014/main" id="{8AC8EB5D-D6BD-F54C-8BFA-ACF176C7CA8D}"/>
              </a:ext>
            </a:extLst>
          </p:cNvPr>
          <p:cNvSpPr/>
          <p:nvPr/>
        </p:nvSpPr>
        <p:spPr>
          <a:xfrm>
            <a:off x="4325534" y="5760791"/>
            <a:ext cx="3111500" cy="391885"/>
          </a:xfrm>
          <a:prstGeom prst="roundRect">
            <a:avLst>
              <a:gd name="adj" fmla="val 12000"/>
            </a:avLst>
          </a:prstGeom>
          <a:solidFill>
            <a:srgbClr val="FCD489"/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52" name="Object 32">
            <a:extLst>
              <a:ext uri="{FF2B5EF4-FFF2-40B4-BE49-F238E27FC236}">
                <a16:creationId xmlns:a16="http://schemas.microsoft.com/office/drawing/2014/main" id="{EB565ED1-E5A2-8E43-BA78-4A3A09E41C22}"/>
              </a:ext>
            </a:extLst>
          </p:cNvPr>
          <p:cNvSpPr/>
          <p:nvPr/>
        </p:nvSpPr>
        <p:spPr>
          <a:xfrm>
            <a:off x="4420783" y="5773491"/>
            <a:ext cx="3016251" cy="3429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1219170"/>
            <a:r>
              <a:rPr lang="en-US" sz="800" dirty="0">
                <a:solidFill>
                  <a:srgbClr val="000000"/>
                </a:solidFill>
                <a:latin typeface="Calibri"/>
              </a:rPr>
              <a:t>SO3-ST01-Criteria for impact assessment</a:t>
            </a:r>
            <a:endParaRPr lang="en-US" sz="2400" dirty="0">
              <a:solidFill>
                <a:srgbClr val="5C5C5C"/>
              </a:solidFill>
              <a:latin typeface="Calibri"/>
            </a:endParaRPr>
          </a:p>
        </p:txBody>
      </p:sp>
      <p:pic>
        <p:nvPicPr>
          <p:cNvPr id="53" name="Object 33" descr="preencoded.png">
            <a:extLst>
              <a:ext uri="{FF2B5EF4-FFF2-40B4-BE49-F238E27FC236}">
                <a16:creationId xmlns:a16="http://schemas.microsoft.com/office/drawing/2014/main" id="{6BDA5905-10D8-974F-83ED-F4ED61DD1BC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283" y="5792541"/>
            <a:ext cx="158751" cy="122465"/>
          </a:xfrm>
          <a:prstGeom prst="rect">
            <a:avLst/>
          </a:prstGeom>
        </p:spPr>
      </p:pic>
      <p:sp>
        <p:nvSpPr>
          <p:cNvPr id="54" name="Object 22">
            <a:extLst>
              <a:ext uri="{FF2B5EF4-FFF2-40B4-BE49-F238E27FC236}">
                <a16:creationId xmlns:a16="http://schemas.microsoft.com/office/drawing/2014/main" id="{FC7BB0EE-14E1-9645-881F-038B0776A716}"/>
              </a:ext>
            </a:extLst>
          </p:cNvPr>
          <p:cNvSpPr/>
          <p:nvPr/>
        </p:nvSpPr>
        <p:spPr>
          <a:xfrm>
            <a:off x="4340107" y="6230869"/>
            <a:ext cx="3111500" cy="497700"/>
          </a:xfrm>
          <a:prstGeom prst="roundRect">
            <a:avLst>
              <a:gd name="adj" fmla="val 12000"/>
            </a:avLst>
          </a:prstGeom>
          <a:solidFill>
            <a:srgbClr val="F2CBE3"/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55" name="Object 23">
            <a:extLst>
              <a:ext uri="{FF2B5EF4-FFF2-40B4-BE49-F238E27FC236}">
                <a16:creationId xmlns:a16="http://schemas.microsoft.com/office/drawing/2014/main" id="{3B40847B-2A97-BF43-AB4E-72CE431363EA}"/>
              </a:ext>
            </a:extLst>
          </p:cNvPr>
          <p:cNvSpPr/>
          <p:nvPr/>
        </p:nvSpPr>
        <p:spPr>
          <a:xfrm>
            <a:off x="4435356" y="6243570"/>
            <a:ext cx="3016251" cy="3429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1219170"/>
            <a:r>
              <a:rPr lang="en-US" sz="800" dirty="0">
                <a:solidFill>
                  <a:srgbClr val="000000"/>
                </a:solidFill>
                <a:latin typeface="Calibri"/>
              </a:rPr>
              <a:t>SO4-ST06-Develop an ethics framework for technologies for health</a:t>
            </a:r>
            <a:endParaRPr lang="en-US" sz="2400" dirty="0">
              <a:solidFill>
                <a:srgbClr val="5C5C5C"/>
              </a:solidFill>
              <a:latin typeface="Calibri"/>
            </a:endParaRPr>
          </a:p>
        </p:txBody>
      </p:sp>
      <p:pic>
        <p:nvPicPr>
          <p:cNvPr id="56" name="Object 24" descr="preencoded.png">
            <a:extLst>
              <a:ext uri="{FF2B5EF4-FFF2-40B4-BE49-F238E27FC236}">
                <a16:creationId xmlns:a16="http://schemas.microsoft.com/office/drawing/2014/main" id="{AAF914CC-4995-9B47-B0E0-71C6A7341C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857" y="6262620"/>
            <a:ext cx="158751" cy="1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7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57597-3574-A642-8390-ACFF2C6D0747}"/>
              </a:ext>
            </a:extLst>
          </p:cNvPr>
          <p:cNvSpPr txBox="1"/>
          <p:nvPr/>
        </p:nvSpPr>
        <p:spPr>
          <a:xfrm>
            <a:off x="499121" y="238130"/>
            <a:ext cx="792097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CH" sz="2667" b="1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to align and document activities in the Roadmap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F1DB06-1EF5-CA4C-AA30-F3AB085EE24B}"/>
              </a:ext>
            </a:extLst>
          </p:cNvPr>
          <p:cNvGraphicFramePr/>
          <p:nvPr/>
        </p:nvGraphicFramePr>
        <p:xfrm>
          <a:off x="944224" y="657546"/>
          <a:ext cx="9342776" cy="634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37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>
            <a:extLst>
              <a:ext uri="{FF2B5EF4-FFF2-40B4-BE49-F238E27FC236}">
                <a16:creationId xmlns:a16="http://schemas.microsoft.com/office/drawing/2014/main" id="{FB73C940-4A89-AE42-B301-CD1D550691DC}"/>
              </a:ext>
            </a:extLst>
          </p:cNvPr>
          <p:cNvSpPr txBox="1"/>
          <p:nvPr/>
        </p:nvSpPr>
        <p:spPr>
          <a:xfrm>
            <a:off x="7198191" y="2908220"/>
            <a:ext cx="6564488" cy="598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8266" b="1" dirty="0">
                <a:solidFill>
                  <a:srgbClr val="EDEEF1">
                    <a:alpha val="67000"/>
                  </a:srgbClr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01</a:t>
            </a:r>
            <a:endParaRPr lang="en-GB" sz="38266" b="1" dirty="0">
              <a:solidFill>
                <a:srgbClr val="EDEEF1">
                  <a:alpha val="67000"/>
                </a:srgbClr>
              </a:solidFill>
              <a:latin typeface="Avenir Next Condensed" panose="020B0506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8">
            <a:extLst>
              <a:ext uri="{FF2B5EF4-FFF2-40B4-BE49-F238E27FC236}">
                <a16:creationId xmlns:a16="http://schemas.microsoft.com/office/drawing/2014/main" id="{D0B5A8EF-1B36-6E4D-B553-01EED6B77053}"/>
              </a:ext>
            </a:extLst>
          </p:cNvPr>
          <p:cNvSpPr/>
          <p:nvPr/>
        </p:nvSpPr>
        <p:spPr>
          <a:xfrm>
            <a:off x="1005243" y="932120"/>
            <a:ext cx="2857500" cy="880973"/>
          </a:xfrm>
          <a:prstGeom prst="roundRect">
            <a:avLst>
              <a:gd name="adj" fmla="val 8907"/>
            </a:avLst>
          </a:prstGeom>
          <a:solidFill>
            <a:srgbClr val="E0E0E0"/>
          </a:solidFill>
        </p:spPr>
      </p:sp>
      <p:sp>
        <p:nvSpPr>
          <p:cNvPr id="3" name="Object 29">
            <a:extLst>
              <a:ext uri="{FF2B5EF4-FFF2-40B4-BE49-F238E27FC236}">
                <a16:creationId xmlns:a16="http://schemas.microsoft.com/office/drawing/2014/main" id="{33D1AE73-CEE4-0749-8FC1-3EA5224633AA}"/>
              </a:ext>
            </a:extLst>
          </p:cNvPr>
          <p:cNvSpPr/>
          <p:nvPr/>
        </p:nvSpPr>
        <p:spPr>
          <a:xfrm>
            <a:off x="1195743" y="963871"/>
            <a:ext cx="2730500" cy="14763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srgbClr val="000000"/>
                </a:solidFill>
                <a:latin typeface="Trebuchet MS" panose="020B0603020202020204"/>
              </a:rPr>
              <a:t>Open data collaborative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5" name="Object 28">
            <a:extLst>
              <a:ext uri="{FF2B5EF4-FFF2-40B4-BE49-F238E27FC236}">
                <a16:creationId xmlns:a16="http://schemas.microsoft.com/office/drawing/2014/main" id="{EDF23050-D417-1E4A-AB50-42D9C9B1972E}"/>
              </a:ext>
            </a:extLst>
          </p:cNvPr>
          <p:cNvSpPr/>
          <p:nvPr/>
        </p:nvSpPr>
        <p:spPr>
          <a:xfrm>
            <a:off x="1021119" y="2559981"/>
            <a:ext cx="2857500" cy="900835"/>
          </a:xfrm>
          <a:prstGeom prst="roundRect">
            <a:avLst>
              <a:gd name="adj" fmla="val 8907"/>
            </a:avLst>
          </a:prstGeom>
          <a:solidFill>
            <a:srgbClr val="E0E0E0"/>
          </a:solidFill>
        </p:spPr>
      </p:sp>
      <p:sp>
        <p:nvSpPr>
          <p:cNvPr id="6" name="Object 29">
            <a:extLst>
              <a:ext uri="{FF2B5EF4-FFF2-40B4-BE49-F238E27FC236}">
                <a16:creationId xmlns:a16="http://schemas.microsoft.com/office/drawing/2014/main" id="{F20482C2-3D03-9148-A69E-3683A485F2C9}"/>
              </a:ext>
            </a:extLst>
          </p:cNvPr>
          <p:cNvSpPr/>
          <p:nvPr/>
        </p:nvSpPr>
        <p:spPr>
          <a:xfrm>
            <a:off x="1211619" y="2591731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Scale up implementation of mHealth program BHBM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7" name="Object 30" descr="preencoded.png">
            <a:extLst>
              <a:ext uri="{FF2B5EF4-FFF2-40B4-BE49-F238E27FC236}">
                <a16:creationId xmlns:a16="http://schemas.microsoft.com/office/drawing/2014/main" id="{38EEC437-B1B3-C24A-97A2-F51C43760E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69" y="2623483"/>
            <a:ext cx="158751" cy="158751"/>
          </a:xfrm>
          <a:prstGeom prst="rect">
            <a:avLst/>
          </a:prstGeom>
        </p:spPr>
      </p:pic>
      <p:sp>
        <p:nvSpPr>
          <p:cNvPr id="16" name="Object 1">
            <a:extLst>
              <a:ext uri="{FF2B5EF4-FFF2-40B4-BE49-F238E27FC236}">
                <a16:creationId xmlns:a16="http://schemas.microsoft.com/office/drawing/2014/main" id="{437AD0C8-DBFE-6F4B-84E7-4C8D78063324}"/>
              </a:ext>
            </a:extLst>
          </p:cNvPr>
          <p:cNvSpPr/>
          <p:nvPr/>
        </p:nvSpPr>
        <p:spPr>
          <a:xfrm>
            <a:off x="1001426" y="4166248"/>
            <a:ext cx="2857500" cy="939800"/>
          </a:xfrm>
          <a:prstGeom prst="roundRect">
            <a:avLst>
              <a:gd name="adj" fmla="val 6486"/>
            </a:avLst>
          </a:prstGeom>
          <a:solidFill>
            <a:srgbClr val="E0E0E0"/>
          </a:solidFill>
        </p:spPr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3E90F839-EDD5-3D49-820E-C735048F9EAD}"/>
              </a:ext>
            </a:extLst>
          </p:cNvPr>
          <p:cNvSpPr/>
          <p:nvPr/>
        </p:nvSpPr>
        <p:spPr>
          <a:xfrm>
            <a:off x="1191926" y="4197999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Virtual care implementation guidance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18" name="Object 3" descr="preencoded.png">
            <a:extLst>
              <a:ext uri="{FF2B5EF4-FFF2-40B4-BE49-F238E27FC236}">
                <a16:creationId xmlns:a16="http://schemas.microsoft.com/office/drawing/2014/main" id="{CBD8B538-131A-2844-8636-80B47D9CB7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675" y="4229750"/>
            <a:ext cx="158751" cy="158751"/>
          </a:xfrm>
          <a:prstGeom prst="rect">
            <a:avLst/>
          </a:prstGeom>
        </p:spPr>
      </p:pic>
      <p:sp>
        <p:nvSpPr>
          <p:cNvPr id="19" name="Object 40">
            <a:extLst>
              <a:ext uri="{FF2B5EF4-FFF2-40B4-BE49-F238E27FC236}">
                <a16:creationId xmlns:a16="http://schemas.microsoft.com/office/drawing/2014/main" id="{48413BBE-CD98-9145-8F8A-C214FC08F7DE}"/>
              </a:ext>
            </a:extLst>
          </p:cNvPr>
          <p:cNvSpPr/>
          <p:nvPr/>
        </p:nvSpPr>
        <p:spPr>
          <a:xfrm>
            <a:off x="1001426" y="5727756"/>
            <a:ext cx="2857500" cy="939800"/>
          </a:xfrm>
          <a:prstGeom prst="roundRect">
            <a:avLst>
              <a:gd name="adj" fmla="val 6486"/>
            </a:avLst>
          </a:prstGeom>
          <a:solidFill>
            <a:srgbClr val="E0E0E0"/>
          </a:solidFill>
        </p:spPr>
      </p:sp>
      <p:sp>
        <p:nvSpPr>
          <p:cNvPr id="20" name="Object 41">
            <a:extLst>
              <a:ext uri="{FF2B5EF4-FFF2-40B4-BE49-F238E27FC236}">
                <a16:creationId xmlns:a16="http://schemas.microsoft.com/office/drawing/2014/main" id="{E5EBF393-C963-2B44-923B-D0FA8D015CFB}"/>
              </a:ext>
            </a:extLst>
          </p:cNvPr>
          <p:cNvSpPr/>
          <p:nvPr/>
        </p:nvSpPr>
        <p:spPr>
          <a:xfrm>
            <a:off x="1191926" y="5759507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Dynamic digital health maturity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21" name="Object 42" descr="preencoded.png">
            <a:extLst>
              <a:ext uri="{FF2B5EF4-FFF2-40B4-BE49-F238E27FC236}">
                <a16:creationId xmlns:a16="http://schemas.microsoft.com/office/drawing/2014/main" id="{20CA6C68-39D1-8946-BBB1-9136414912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675" y="5791258"/>
            <a:ext cx="158751" cy="158751"/>
          </a:xfrm>
          <a:prstGeom prst="rect">
            <a:avLst/>
          </a:prstGeom>
        </p:spPr>
      </p:pic>
      <p:sp>
        <p:nvSpPr>
          <p:cNvPr id="22" name="Object 40">
            <a:extLst>
              <a:ext uri="{FF2B5EF4-FFF2-40B4-BE49-F238E27FC236}">
                <a16:creationId xmlns:a16="http://schemas.microsoft.com/office/drawing/2014/main" id="{E480C5E7-82BC-0842-999E-180BF542AE66}"/>
              </a:ext>
            </a:extLst>
          </p:cNvPr>
          <p:cNvSpPr/>
          <p:nvPr/>
        </p:nvSpPr>
        <p:spPr>
          <a:xfrm>
            <a:off x="7717059" y="945933"/>
            <a:ext cx="2857500" cy="871987"/>
          </a:xfrm>
          <a:prstGeom prst="roundRect">
            <a:avLst>
              <a:gd name="adj" fmla="val 6486"/>
            </a:avLst>
          </a:prstGeom>
          <a:solidFill>
            <a:srgbClr val="E0E0E0"/>
          </a:solidFill>
        </p:spPr>
        <p:txBody>
          <a:bodyPr/>
          <a:lstStyle/>
          <a:p>
            <a:pPr defTabSz="609585"/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23" name="Object 41">
            <a:extLst>
              <a:ext uri="{FF2B5EF4-FFF2-40B4-BE49-F238E27FC236}">
                <a16:creationId xmlns:a16="http://schemas.microsoft.com/office/drawing/2014/main" id="{ED0B6D46-D7DF-7044-84FB-446DAB61C830}"/>
              </a:ext>
            </a:extLst>
          </p:cNvPr>
          <p:cNvSpPr/>
          <p:nvPr/>
        </p:nvSpPr>
        <p:spPr>
          <a:xfrm>
            <a:off x="7907559" y="977683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UN digital cooperation roadmap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24" name="Object 42" descr="preencoded.png">
            <a:extLst>
              <a:ext uri="{FF2B5EF4-FFF2-40B4-BE49-F238E27FC236}">
                <a16:creationId xmlns:a16="http://schemas.microsoft.com/office/drawing/2014/main" id="{A767501C-87F2-194F-A7F0-D59C3D7A76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10" y="1009434"/>
            <a:ext cx="158751" cy="158751"/>
          </a:xfrm>
          <a:prstGeom prst="rect">
            <a:avLst/>
          </a:prstGeom>
        </p:spPr>
      </p:pic>
      <p:sp>
        <p:nvSpPr>
          <p:cNvPr id="28" name="Object 4">
            <a:extLst>
              <a:ext uri="{FF2B5EF4-FFF2-40B4-BE49-F238E27FC236}">
                <a16:creationId xmlns:a16="http://schemas.microsoft.com/office/drawing/2014/main" id="{3F1C569F-12EE-D745-A184-00504CAD7648}"/>
              </a:ext>
            </a:extLst>
          </p:cNvPr>
          <p:cNvSpPr/>
          <p:nvPr/>
        </p:nvSpPr>
        <p:spPr>
          <a:xfrm>
            <a:off x="4340691" y="2574281"/>
            <a:ext cx="2857500" cy="900835"/>
          </a:xfrm>
          <a:prstGeom prst="roundRect">
            <a:avLst>
              <a:gd name="adj" fmla="val 6486"/>
            </a:avLst>
          </a:prstGeom>
          <a:solidFill>
            <a:srgbClr val="E0E0E0"/>
          </a:solidFill>
        </p:spPr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A891D274-B170-7F43-9834-1688A85692BB}"/>
              </a:ext>
            </a:extLst>
          </p:cNvPr>
          <p:cNvSpPr/>
          <p:nvPr/>
        </p:nvSpPr>
        <p:spPr>
          <a:xfrm>
            <a:off x="4531191" y="2606032"/>
            <a:ext cx="2730500" cy="30433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30" name="Object 6" descr="preencoded.png">
            <a:extLst>
              <a:ext uri="{FF2B5EF4-FFF2-40B4-BE49-F238E27FC236}">
                <a16:creationId xmlns:a16="http://schemas.microsoft.com/office/drawing/2014/main" id="{A4801FE4-2658-184C-A5AA-1A853A980B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239" y="2639897"/>
            <a:ext cx="158751" cy="152168"/>
          </a:xfrm>
          <a:prstGeom prst="rect">
            <a:avLst/>
          </a:prstGeom>
        </p:spPr>
      </p:pic>
      <p:sp>
        <p:nvSpPr>
          <p:cNvPr id="31" name="Object 19">
            <a:extLst>
              <a:ext uri="{FF2B5EF4-FFF2-40B4-BE49-F238E27FC236}">
                <a16:creationId xmlns:a16="http://schemas.microsoft.com/office/drawing/2014/main" id="{F99ACF6C-A225-974F-8D4E-1D31A06E8ED4}"/>
              </a:ext>
            </a:extLst>
          </p:cNvPr>
          <p:cNvSpPr/>
          <p:nvPr/>
        </p:nvSpPr>
        <p:spPr>
          <a:xfrm>
            <a:off x="4346046" y="4208867"/>
            <a:ext cx="2857500" cy="911484"/>
          </a:xfrm>
          <a:prstGeom prst="roundRect">
            <a:avLst>
              <a:gd name="adj" fmla="val 8459"/>
            </a:avLst>
          </a:prstGeom>
          <a:solidFill>
            <a:srgbClr val="E0E0E0"/>
          </a:solidFill>
        </p:spPr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71499AD8-150F-4242-82B8-94135440E787}"/>
              </a:ext>
            </a:extLst>
          </p:cNvPr>
          <p:cNvSpPr/>
          <p:nvPr/>
        </p:nvSpPr>
        <p:spPr>
          <a:xfrm>
            <a:off x="4536546" y="4240615"/>
            <a:ext cx="2730500" cy="18989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National digital strategy planning and implementation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34" name="Object 6" descr="preencoded.png">
            <a:extLst>
              <a:ext uri="{FF2B5EF4-FFF2-40B4-BE49-F238E27FC236}">
                <a16:creationId xmlns:a16="http://schemas.microsoft.com/office/drawing/2014/main" id="{530FF013-2E42-6E40-94D1-4BFE10F931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295" y="4259104"/>
            <a:ext cx="158751" cy="152168"/>
          </a:xfrm>
          <a:prstGeom prst="rect">
            <a:avLst/>
          </a:prstGeom>
        </p:spPr>
      </p:pic>
      <p:sp>
        <p:nvSpPr>
          <p:cNvPr id="35" name="Object 13">
            <a:extLst>
              <a:ext uri="{FF2B5EF4-FFF2-40B4-BE49-F238E27FC236}">
                <a16:creationId xmlns:a16="http://schemas.microsoft.com/office/drawing/2014/main" id="{744292D8-4AD4-BD4D-B089-8454B26AF069}"/>
              </a:ext>
            </a:extLst>
          </p:cNvPr>
          <p:cNvSpPr/>
          <p:nvPr/>
        </p:nvSpPr>
        <p:spPr>
          <a:xfrm>
            <a:off x="4346046" y="5743763"/>
            <a:ext cx="2857500" cy="939800"/>
          </a:xfrm>
          <a:prstGeom prst="roundRect">
            <a:avLst>
              <a:gd name="adj" fmla="val 6486"/>
            </a:avLst>
          </a:prstGeom>
          <a:solidFill>
            <a:srgbClr val="E0E0E0"/>
          </a:solidFill>
        </p:spPr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67B4D7-88A0-AE4C-AA26-0E83FFF567D6}"/>
              </a:ext>
            </a:extLst>
          </p:cNvPr>
          <p:cNvSpPr/>
          <p:nvPr/>
        </p:nvSpPr>
        <p:spPr>
          <a:xfrm>
            <a:off x="4536546" y="5775514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Ai for health focus group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37" name="Object 15" descr="preencoded.png">
            <a:extLst>
              <a:ext uri="{FF2B5EF4-FFF2-40B4-BE49-F238E27FC236}">
                <a16:creationId xmlns:a16="http://schemas.microsoft.com/office/drawing/2014/main" id="{B4EB68E6-3872-2145-8752-6889BBD362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295" y="5807265"/>
            <a:ext cx="158751" cy="158751"/>
          </a:xfrm>
          <a:prstGeom prst="rect">
            <a:avLst/>
          </a:prstGeom>
        </p:spPr>
      </p:pic>
      <p:sp>
        <p:nvSpPr>
          <p:cNvPr id="38" name="Object 31">
            <a:extLst>
              <a:ext uri="{FF2B5EF4-FFF2-40B4-BE49-F238E27FC236}">
                <a16:creationId xmlns:a16="http://schemas.microsoft.com/office/drawing/2014/main" id="{FEF1C121-8433-F644-A627-99EA4354A53C}"/>
              </a:ext>
            </a:extLst>
          </p:cNvPr>
          <p:cNvSpPr/>
          <p:nvPr/>
        </p:nvSpPr>
        <p:spPr>
          <a:xfrm>
            <a:off x="7690666" y="2559218"/>
            <a:ext cx="2857500" cy="939799"/>
          </a:xfrm>
          <a:prstGeom prst="roundRect">
            <a:avLst>
              <a:gd name="adj" fmla="val 4000"/>
            </a:avLst>
          </a:prstGeom>
          <a:solidFill>
            <a:srgbClr val="E0E0E0"/>
          </a:solidFill>
        </p:spPr>
      </p:sp>
      <p:sp>
        <p:nvSpPr>
          <p:cNvPr id="39" name="Object 32">
            <a:extLst>
              <a:ext uri="{FF2B5EF4-FFF2-40B4-BE49-F238E27FC236}">
                <a16:creationId xmlns:a16="http://schemas.microsoft.com/office/drawing/2014/main" id="{28B8B8B0-39FB-C04F-AB2F-2B4DA25C002A}"/>
              </a:ext>
            </a:extLst>
          </p:cNvPr>
          <p:cNvSpPr/>
          <p:nvPr/>
        </p:nvSpPr>
        <p:spPr>
          <a:xfrm>
            <a:off x="7881166" y="2590968"/>
            <a:ext cx="2730500" cy="1895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Digital health clearing house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3" name="Object 22">
            <a:extLst>
              <a:ext uri="{FF2B5EF4-FFF2-40B4-BE49-F238E27FC236}">
                <a16:creationId xmlns:a16="http://schemas.microsoft.com/office/drawing/2014/main" id="{0A153726-093E-D648-A640-7F31FE32B93F}"/>
              </a:ext>
            </a:extLst>
          </p:cNvPr>
          <p:cNvSpPr/>
          <p:nvPr/>
        </p:nvSpPr>
        <p:spPr>
          <a:xfrm>
            <a:off x="4340691" y="955408"/>
            <a:ext cx="2857500" cy="880973"/>
          </a:xfrm>
          <a:prstGeom prst="roundRect">
            <a:avLst>
              <a:gd name="adj" fmla="val 6486"/>
            </a:avLst>
          </a:prstGeom>
          <a:solidFill>
            <a:srgbClr val="E0E0E0"/>
          </a:solidFill>
        </p:spPr>
      </p:sp>
      <p:sp>
        <p:nvSpPr>
          <p:cNvPr id="54" name="Object 23">
            <a:extLst>
              <a:ext uri="{FF2B5EF4-FFF2-40B4-BE49-F238E27FC236}">
                <a16:creationId xmlns:a16="http://schemas.microsoft.com/office/drawing/2014/main" id="{C8FE5CE7-03FD-774A-8D03-5AABD040A4AA}"/>
              </a:ext>
            </a:extLst>
          </p:cNvPr>
          <p:cNvSpPr/>
          <p:nvPr/>
        </p:nvSpPr>
        <p:spPr>
          <a:xfrm>
            <a:off x="4531191" y="987158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srgbClr val="000000"/>
                </a:solidFill>
                <a:latin typeface="Trebuchet MS" panose="020B0603020202020204"/>
              </a:rPr>
              <a:t>AI Retinopathy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55" name="Object 24" descr="preencoded.png">
            <a:extLst>
              <a:ext uri="{FF2B5EF4-FFF2-40B4-BE49-F238E27FC236}">
                <a16:creationId xmlns:a16="http://schemas.microsoft.com/office/drawing/2014/main" id="{E08A82D0-88BE-3544-8CFF-1C93075DF8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941" y="1018909"/>
            <a:ext cx="158751" cy="158751"/>
          </a:xfrm>
          <a:prstGeom prst="rect">
            <a:avLst/>
          </a:prstGeom>
        </p:spPr>
      </p:pic>
      <p:pic>
        <p:nvPicPr>
          <p:cNvPr id="56" name="Object 30" descr="preencoded.png">
            <a:extLst>
              <a:ext uri="{FF2B5EF4-FFF2-40B4-BE49-F238E27FC236}">
                <a16:creationId xmlns:a16="http://schemas.microsoft.com/office/drawing/2014/main" id="{AB9A5442-7CDE-B24A-92C5-905E35BB7B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441" y="1005962"/>
            <a:ext cx="158751" cy="158751"/>
          </a:xfrm>
          <a:prstGeom prst="rect">
            <a:avLst/>
          </a:prstGeom>
        </p:spPr>
      </p:pic>
      <p:pic>
        <p:nvPicPr>
          <p:cNvPr id="58" name="Object 15" descr="preencoded.png">
            <a:extLst>
              <a:ext uri="{FF2B5EF4-FFF2-40B4-BE49-F238E27FC236}">
                <a16:creationId xmlns:a16="http://schemas.microsoft.com/office/drawing/2014/main" id="{E2F22BE8-5A0F-884B-AB39-3D91C2FE2A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561" y="2631841"/>
            <a:ext cx="158751" cy="158751"/>
          </a:xfrm>
          <a:prstGeom prst="rect">
            <a:avLst/>
          </a:prstGeom>
        </p:spPr>
      </p:pic>
      <p:sp>
        <p:nvSpPr>
          <p:cNvPr id="59" name="Object 34">
            <a:extLst>
              <a:ext uri="{FF2B5EF4-FFF2-40B4-BE49-F238E27FC236}">
                <a16:creationId xmlns:a16="http://schemas.microsoft.com/office/drawing/2014/main" id="{7177A850-464F-9449-9852-845E5CDDFFC7}"/>
              </a:ext>
            </a:extLst>
          </p:cNvPr>
          <p:cNvSpPr/>
          <p:nvPr/>
        </p:nvSpPr>
        <p:spPr>
          <a:xfrm>
            <a:off x="7690666" y="2849355"/>
            <a:ext cx="3111500" cy="508000"/>
          </a:xfrm>
          <a:prstGeom prst="roundRect">
            <a:avLst>
              <a:gd name="adj" fmla="val 12000"/>
            </a:avLst>
          </a:prstGeom>
          <a:solidFill>
            <a:srgbClr val="FCD489"/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60" name="Object 35">
            <a:extLst>
              <a:ext uri="{FF2B5EF4-FFF2-40B4-BE49-F238E27FC236}">
                <a16:creationId xmlns:a16="http://schemas.microsoft.com/office/drawing/2014/main" id="{0175ECFB-0B5D-D745-840E-96A3FD8D8A89}"/>
              </a:ext>
            </a:extLst>
          </p:cNvPr>
          <p:cNvSpPr/>
          <p:nvPr/>
        </p:nvSpPr>
        <p:spPr>
          <a:xfrm>
            <a:off x="7785913" y="2862057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SO3-ST05-Assess and promote innovative solutions 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61" name="Object 36" descr="preencoded.png">
            <a:extLst>
              <a:ext uri="{FF2B5EF4-FFF2-40B4-BE49-F238E27FC236}">
                <a16:creationId xmlns:a16="http://schemas.microsoft.com/office/drawing/2014/main" id="{C78769B0-3CE6-6C44-B4DF-32902F6EC1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415" y="2881106"/>
            <a:ext cx="158751" cy="158751"/>
          </a:xfrm>
          <a:prstGeom prst="rect">
            <a:avLst/>
          </a:prstGeom>
        </p:spPr>
      </p:pic>
      <p:sp>
        <p:nvSpPr>
          <p:cNvPr id="62" name="Object 37">
            <a:extLst>
              <a:ext uri="{FF2B5EF4-FFF2-40B4-BE49-F238E27FC236}">
                <a16:creationId xmlns:a16="http://schemas.microsoft.com/office/drawing/2014/main" id="{329EA953-921B-6942-87C1-3EA5D8591700}"/>
              </a:ext>
            </a:extLst>
          </p:cNvPr>
          <p:cNvSpPr/>
          <p:nvPr/>
        </p:nvSpPr>
        <p:spPr>
          <a:xfrm>
            <a:off x="7685311" y="3423227"/>
            <a:ext cx="3111500" cy="508000"/>
          </a:xfrm>
          <a:prstGeom prst="roundRect">
            <a:avLst>
              <a:gd name="adj" fmla="val 12000"/>
            </a:avLst>
          </a:prstGeom>
          <a:solidFill>
            <a:srgbClr val="F2CBE3"/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D247222C-BFAB-424D-BD3D-47AD217C2578}"/>
              </a:ext>
            </a:extLst>
          </p:cNvPr>
          <p:cNvSpPr/>
          <p:nvPr/>
        </p:nvSpPr>
        <p:spPr>
          <a:xfrm>
            <a:off x="7780560" y="3460833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SO4-ST03-Develop a framework allowing individual feedback to validate DH tools &amp; services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64" name="Object 39" descr="preencoded.png">
            <a:extLst>
              <a:ext uri="{FF2B5EF4-FFF2-40B4-BE49-F238E27FC236}">
                <a16:creationId xmlns:a16="http://schemas.microsoft.com/office/drawing/2014/main" id="{F5A9F1F1-A43D-8446-A0C6-68D1222F71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061" y="3479882"/>
            <a:ext cx="158751" cy="158751"/>
          </a:xfrm>
          <a:prstGeom prst="rect">
            <a:avLst/>
          </a:prstGeom>
        </p:spPr>
      </p:pic>
      <p:sp>
        <p:nvSpPr>
          <p:cNvPr id="65" name="Object 43">
            <a:extLst>
              <a:ext uri="{FF2B5EF4-FFF2-40B4-BE49-F238E27FC236}">
                <a16:creationId xmlns:a16="http://schemas.microsoft.com/office/drawing/2014/main" id="{1485BDC6-DA26-3B4B-919F-BA535B0E8FB5}"/>
              </a:ext>
            </a:extLst>
          </p:cNvPr>
          <p:cNvSpPr/>
          <p:nvPr/>
        </p:nvSpPr>
        <p:spPr>
          <a:xfrm>
            <a:off x="996071" y="6034221"/>
            <a:ext cx="3111500" cy="508000"/>
          </a:xfrm>
          <a:prstGeom prst="roundRect">
            <a:avLst>
              <a:gd name="adj" fmla="val 12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66" name="Object 44">
            <a:extLst>
              <a:ext uri="{FF2B5EF4-FFF2-40B4-BE49-F238E27FC236}">
                <a16:creationId xmlns:a16="http://schemas.microsoft.com/office/drawing/2014/main" id="{A45F6E60-FA6A-584A-8B8D-238D176EC8EB}"/>
              </a:ext>
            </a:extLst>
          </p:cNvPr>
          <p:cNvSpPr/>
          <p:nvPr/>
        </p:nvSpPr>
        <p:spPr>
          <a:xfrm>
            <a:off x="1091320" y="6046923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SO2-ST05-Digital health maturity model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67" name="Object 45" descr="preencoded.png">
            <a:extLst>
              <a:ext uri="{FF2B5EF4-FFF2-40B4-BE49-F238E27FC236}">
                <a16:creationId xmlns:a16="http://schemas.microsoft.com/office/drawing/2014/main" id="{293A2F2A-9A4D-DE48-B026-2515E7FA7B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21" y="6065973"/>
            <a:ext cx="158751" cy="158751"/>
          </a:xfrm>
          <a:prstGeom prst="rect">
            <a:avLst/>
          </a:prstGeom>
        </p:spPr>
      </p:pic>
      <p:sp>
        <p:nvSpPr>
          <p:cNvPr id="68" name="Object 31">
            <a:extLst>
              <a:ext uri="{FF2B5EF4-FFF2-40B4-BE49-F238E27FC236}">
                <a16:creationId xmlns:a16="http://schemas.microsoft.com/office/drawing/2014/main" id="{CB7EC29D-871C-B342-8B49-F0EED666ACF3}"/>
              </a:ext>
            </a:extLst>
          </p:cNvPr>
          <p:cNvSpPr/>
          <p:nvPr/>
        </p:nvSpPr>
        <p:spPr>
          <a:xfrm>
            <a:off x="1001426" y="1315973"/>
            <a:ext cx="3111500" cy="508000"/>
          </a:xfrm>
          <a:prstGeom prst="roundRect">
            <a:avLst>
              <a:gd name="adj" fmla="val 12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F9F9F907-8C6D-A841-8CA0-F259D9A3121A}"/>
              </a:ext>
            </a:extLst>
          </p:cNvPr>
          <p:cNvSpPr/>
          <p:nvPr/>
        </p:nvSpPr>
        <p:spPr>
          <a:xfrm>
            <a:off x="1096673" y="1328675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srgbClr val="000000"/>
                </a:solidFill>
                <a:latin typeface="Trebuchet MS" panose="020B0603020202020204"/>
              </a:rPr>
              <a:t>SO2-ST03-Identify and engage stakeholders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70" name="Object 33" descr="preencoded.png">
            <a:extLst>
              <a:ext uri="{FF2B5EF4-FFF2-40B4-BE49-F238E27FC236}">
                <a16:creationId xmlns:a16="http://schemas.microsoft.com/office/drawing/2014/main" id="{AD77A5E1-BB25-B943-8099-5FFD3DE952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75" y="1347725"/>
            <a:ext cx="158751" cy="158751"/>
          </a:xfrm>
          <a:prstGeom prst="rect">
            <a:avLst/>
          </a:prstGeom>
        </p:spPr>
      </p:pic>
      <p:sp>
        <p:nvSpPr>
          <p:cNvPr id="71" name="Object 34">
            <a:extLst>
              <a:ext uri="{FF2B5EF4-FFF2-40B4-BE49-F238E27FC236}">
                <a16:creationId xmlns:a16="http://schemas.microsoft.com/office/drawing/2014/main" id="{D7DA3CC3-FC03-F047-A85C-B4D6895B0D49}"/>
              </a:ext>
            </a:extLst>
          </p:cNvPr>
          <p:cNvSpPr/>
          <p:nvPr/>
        </p:nvSpPr>
        <p:spPr>
          <a:xfrm>
            <a:off x="1005243" y="1885472"/>
            <a:ext cx="3111500" cy="508000"/>
          </a:xfrm>
          <a:prstGeom prst="roundRect">
            <a:avLst>
              <a:gd name="adj" fmla="val 12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72" name="Object 35">
            <a:extLst>
              <a:ext uri="{FF2B5EF4-FFF2-40B4-BE49-F238E27FC236}">
                <a16:creationId xmlns:a16="http://schemas.microsoft.com/office/drawing/2014/main" id="{A27F133E-B4E9-2D4A-A934-2C216E8E0A14}"/>
              </a:ext>
            </a:extLst>
          </p:cNvPr>
          <p:cNvSpPr/>
          <p:nvPr/>
        </p:nvSpPr>
        <p:spPr>
          <a:xfrm>
            <a:off x="1100493" y="1898174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srgbClr val="000000"/>
                </a:solidFill>
                <a:latin typeface="Trebuchet MS" panose="020B0603020202020204"/>
              </a:rPr>
              <a:t>SO1-ST01-Analyse digital health network landscape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73" name="Object 36" descr="preencoded.png">
            <a:extLst>
              <a:ext uri="{FF2B5EF4-FFF2-40B4-BE49-F238E27FC236}">
                <a16:creationId xmlns:a16="http://schemas.microsoft.com/office/drawing/2014/main" id="{F1014210-E8E0-754C-B2C6-3B6CC85A4D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94" y="1917223"/>
            <a:ext cx="158751" cy="158751"/>
          </a:xfrm>
          <a:prstGeom prst="rect">
            <a:avLst/>
          </a:prstGeom>
        </p:spPr>
      </p:pic>
      <p:sp>
        <p:nvSpPr>
          <p:cNvPr id="74" name="Object 1">
            <a:extLst>
              <a:ext uri="{FF2B5EF4-FFF2-40B4-BE49-F238E27FC236}">
                <a16:creationId xmlns:a16="http://schemas.microsoft.com/office/drawing/2014/main" id="{42161F4D-C3F8-A742-8A45-6F9EC762FF5E}"/>
              </a:ext>
            </a:extLst>
          </p:cNvPr>
          <p:cNvSpPr/>
          <p:nvPr/>
        </p:nvSpPr>
        <p:spPr>
          <a:xfrm>
            <a:off x="7717059" y="5839613"/>
            <a:ext cx="2857500" cy="939800"/>
          </a:xfrm>
          <a:prstGeom prst="roundRect">
            <a:avLst>
              <a:gd name="adj" fmla="val 8240"/>
            </a:avLst>
          </a:prstGeom>
          <a:solidFill>
            <a:srgbClr val="E0E0E0"/>
          </a:solidFill>
        </p:spPr>
      </p:sp>
      <p:sp>
        <p:nvSpPr>
          <p:cNvPr id="75" name="Object 2">
            <a:extLst>
              <a:ext uri="{FF2B5EF4-FFF2-40B4-BE49-F238E27FC236}">
                <a16:creationId xmlns:a16="http://schemas.microsoft.com/office/drawing/2014/main" id="{CA21FADA-B951-1D44-890D-E2D4F07F0EAC}"/>
              </a:ext>
            </a:extLst>
          </p:cNvPr>
          <p:cNvSpPr/>
          <p:nvPr/>
        </p:nvSpPr>
        <p:spPr>
          <a:xfrm>
            <a:off x="7907559" y="5871363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WHO-ITU Handbook on digital health platforms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76" name="Object 3" descr="preencoded.png">
            <a:extLst>
              <a:ext uri="{FF2B5EF4-FFF2-40B4-BE49-F238E27FC236}">
                <a16:creationId xmlns:a16="http://schemas.microsoft.com/office/drawing/2014/main" id="{37817D2E-B2DF-864E-9FDA-CA3C9AD90E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10" y="5903115"/>
            <a:ext cx="158751" cy="158751"/>
          </a:xfrm>
          <a:prstGeom prst="rect">
            <a:avLst/>
          </a:prstGeom>
        </p:spPr>
      </p:pic>
      <p:sp>
        <p:nvSpPr>
          <p:cNvPr id="80" name="Object 10">
            <a:extLst>
              <a:ext uri="{FF2B5EF4-FFF2-40B4-BE49-F238E27FC236}">
                <a16:creationId xmlns:a16="http://schemas.microsoft.com/office/drawing/2014/main" id="{D0BEDD49-8CC1-7A40-B565-A1AD2F68E568}"/>
              </a:ext>
            </a:extLst>
          </p:cNvPr>
          <p:cNvSpPr/>
          <p:nvPr/>
        </p:nvSpPr>
        <p:spPr>
          <a:xfrm>
            <a:off x="7685311" y="4196103"/>
            <a:ext cx="2857500" cy="911484"/>
          </a:xfrm>
          <a:prstGeom prst="roundRect">
            <a:avLst>
              <a:gd name="adj" fmla="val 4000"/>
            </a:avLst>
          </a:prstGeom>
          <a:solidFill>
            <a:srgbClr val="E0E0E0"/>
          </a:solidFill>
        </p:spPr>
      </p:sp>
      <p:sp>
        <p:nvSpPr>
          <p:cNvPr id="81" name="Object 11">
            <a:extLst>
              <a:ext uri="{FF2B5EF4-FFF2-40B4-BE49-F238E27FC236}">
                <a16:creationId xmlns:a16="http://schemas.microsoft.com/office/drawing/2014/main" id="{C7F1E14C-DB70-0542-AFEC-9F2C2664C678}"/>
              </a:ext>
            </a:extLst>
          </p:cNvPr>
          <p:cNvSpPr/>
          <p:nvPr/>
        </p:nvSpPr>
        <p:spPr>
          <a:xfrm>
            <a:off x="7875811" y="4227851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mHealth handbooks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82" name="Object 12" descr="preencoded.png">
            <a:extLst>
              <a:ext uri="{FF2B5EF4-FFF2-40B4-BE49-F238E27FC236}">
                <a16:creationId xmlns:a16="http://schemas.microsoft.com/office/drawing/2014/main" id="{61597C1D-E390-EF4B-BAA5-ACF81C9D4A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561" y="4259603"/>
            <a:ext cx="158751" cy="158751"/>
          </a:xfrm>
          <a:prstGeom prst="rect">
            <a:avLst/>
          </a:prstGeom>
        </p:spPr>
      </p:pic>
      <p:sp>
        <p:nvSpPr>
          <p:cNvPr id="83" name="Object 13">
            <a:extLst>
              <a:ext uri="{FF2B5EF4-FFF2-40B4-BE49-F238E27FC236}">
                <a16:creationId xmlns:a16="http://schemas.microsoft.com/office/drawing/2014/main" id="{EE3BDFAC-A72A-4140-830A-1A233D1E9D1C}"/>
              </a:ext>
            </a:extLst>
          </p:cNvPr>
          <p:cNvSpPr/>
          <p:nvPr/>
        </p:nvSpPr>
        <p:spPr>
          <a:xfrm>
            <a:off x="7748811" y="4551701"/>
            <a:ext cx="3111500" cy="508000"/>
          </a:xfrm>
          <a:prstGeom prst="roundRect">
            <a:avLst>
              <a:gd name="adj" fmla="val 12000"/>
            </a:avLst>
          </a:prstGeom>
          <a:solidFill>
            <a:srgbClr val="FCD489"/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84" name="Object 14">
            <a:extLst>
              <a:ext uri="{FF2B5EF4-FFF2-40B4-BE49-F238E27FC236}">
                <a16:creationId xmlns:a16="http://schemas.microsoft.com/office/drawing/2014/main" id="{BBB074CE-8FDA-9740-9092-71C0365A714E}"/>
              </a:ext>
            </a:extLst>
          </p:cNvPr>
          <p:cNvSpPr/>
          <p:nvPr/>
        </p:nvSpPr>
        <p:spPr>
          <a:xfrm>
            <a:off x="7844060" y="4564403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SO3-ST04-Guidelines+handbooks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85" name="Object 15" descr="preencoded.png">
            <a:extLst>
              <a:ext uri="{FF2B5EF4-FFF2-40B4-BE49-F238E27FC236}">
                <a16:creationId xmlns:a16="http://schemas.microsoft.com/office/drawing/2014/main" id="{3A02DAA1-5557-244C-A13C-613176D79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561" y="4583453"/>
            <a:ext cx="158751" cy="158751"/>
          </a:xfrm>
          <a:prstGeom prst="rect">
            <a:avLst/>
          </a:prstGeom>
        </p:spPr>
      </p:pic>
      <p:sp>
        <p:nvSpPr>
          <p:cNvPr id="86" name="Object 16">
            <a:extLst>
              <a:ext uri="{FF2B5EF4-FFF2-40B4-BE49-F238E27FC236}">
                <a16:creationId xmlns:a16="http://schemas.microsoft.com/office/drawing/2014/main" id="{B16B61BF-4C0B-824F-BCA0-A2C5E611545D}"/>
              </a:ext>
            </a:extLst>
          </p:cNvPr>
          <p:cNvSpPr/>
          <p:nvPr/>
        </p:nvSpPr>
        <p:spPr>
          <a:xfrm>
            <a:off x="7748811" y="5135901"/>
            <a:ext cx="3111500" cy="508000"/>
          </a:xfrm>
          <a:prstGeom prst="roundRect">
            <a:avLst>
              <a:gd name="adj" fmla="val 12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87" name="Object 17">
            <a:extLst>
              <a:ext uri="{FF2B5EF4-FFF2-40B4-BE49-F238E27FC236}">
                <a16:creationId xmlns:a16="http://schemas.microsoft.com/office/drawing/2014/main" id="{1631C903-65EB-6A49-BFBB-5E89E3BF52E7}"/>
              </a:ext>
            </a:extLst>
          </p:cNvPr>
          <p:cNvSpPr/>
          <p:nvPr/>
        </p:nvSpPr>
        <p:spPr>
          <a:xfrm>
            <a:off x="7844060" y="5148603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SO1-ST10-Develop guideline, guidance, framework and toolkits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88" name="Object 18" descr="preencoded.png">
            <a:extLst>
              <a:ext uri="{FF2B5EF4-FFF2-40B4-BE49-F238E27FC236}">
                <a16:creationId xmlns:a16="http://schemas.microsoft.com/office/drawing/2014/main" id="{6441070D-69DD-D34D-8790-825CDC01F8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561" y="5167653"/>
            <a:ext cx="158751" cy="158751"/>
          </a:xfrm>
          <a:prstGeom prst="rect">
            <a:avLst/>
          </a:prstGeom>
        </p:spPr>
      </p:pic>
      <p:sp>
        <p:nvSpPr>
          <p:cNvPr id="89" name="Object 43">
            <a:extLst>
              <a:ext uri="{FF2B5EF4-FFF2-40B4-BE49-F238E27FC236}">
                <a16:creationId xmlns:a16="http://schemas.microsoft.com/office/drawing/2014/main" id="{53D8BED0-7DE9-DE49-BD87-875E5542AC68}"/>
              </a:ext>
            </a:extLst>
          </p:cNvPr>
          <p:cNvSpPr/>
          <p:nvPr/>
        </p:nvSpPr>
        <p:spPr>
          <a:xfrm>
            <a:off x="7717059" y="1307952"/>
            <a:ext cx="3111500" cy="508000"/>
          </a:xfrm>
          <a:prstGeom prst="roundRect">
            <a:avLst>
              <a:gd name="adj" fmla="val 12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90" name="Object 44">
            <a:extLst>
              <a:ext uri="{FF2B5EF4-FFF2-40B4-BE49-F238E27FC236}">
                <a16:creationId xmlns:a16="http://schemas.microsoft.com/office/drawing/2014/main" id="{73343D3C-9FC3-A149-9AA7-057CFC8511E1}"/>
              </a:ext>
            </a:extLst>
          </p:cNvPr>
          <p:cNvSpPr/>
          <p:nvPr/>
        </p:nvSpPr>
        <p:spPr>
          <a:xfrm>
            <a:off x="7812309" y="1320654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SO1-ST04-Participate in the UN multistakeholder digital inclusion coalition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91" name="Object 45" descr="preencoded.png">
            <a:extLst>
              <a:ext uri="{FF2B5EF4-FFF2-40B4-BE49-F238E27FC236}">
                <a16:creationId xmlns:a16="http://schemas.microsoft.com/office/drawing/2014/main" id="{8F2765D9-C87A-2D45-A2C9-632E359797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810" y="1339703"/>
            <a:ext cx="158751" cy="158751"/>
          </a:xfrm>
          <a:prstGeom prst="rect">
            <a:avLst/>
          </a:prstGeom>
        </p:spPr>
      </p:pic>
      <p:sp>
        <p:nvSpPr>
          <p:cNvPr id="92" name="Object 16">
            <a:extLst>
              <a:ext uri="{FF2B5EF4-FFF2-40B4-BE49-F238E27FC236}">
                <a16:creationId xmlns:a16="http://schemas.microsoft.com/office/drawing/2014/main" id="{58BD39CB-57C7-5D47-8DBF-AD9B5A326F00}"/>
              </a:ext>
            </a:extLst>
          </p:cNvPr>
          <p:cNvSpPr/>
          <p:nvPr/>
        </p:nvSpPr>
        <p:spPr>
          <a:xfrm>
            <a:off x="4340691" y="4552093"/>
            <a:ext cx="3111500" cy="508000"/>
          </a:xfrm>
          <a:prstGeom prst="roundRect">
            <a:avLst>
              <a:gd name="adj" fmla="val 12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93" name="Object 17">
            <a:extLst>
              <a:ext uri="{FF2B5EF4-FFF2-40B4-BE49-F238E27FC236}">
                <a16:creationId xmlns:a16="http://schemas.microsoft.com/office/drawing/2014/main" id="{9B39F47C-E102-3440-A0A3-FA6D8180E8F8}"/>
              </a:ext>
            </a:extLst>
          </p:cNvPr>
          <p:cNvSpPr/>
          <p:nvPr/>
        </p:nvSpPr>
        <p:spPr>
          <a:xfrm>
            <a:off x="4435940" y="4564795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SO2-ST01-National DH strategy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94" name="Object 18" descr="preencoded.png">
            <a:extLst>
              <a:ext uri="{FF2B5EF4-FFF2-40B4-BE49-F238E27FC236}">
                <a16:creationId xmlns:a16="http://schemas.microsoft.com/office/drawing/2014/main" id="{92211F95-63C5-474B-96C0-F9CB0370B12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41" y="4583845"/>
            <a:ext cx="158751" cy="158751"/>
          </a:xfrm>
          <a:prstGeom prst="rect">
            <a:avLst/>
          </a:prstGeom>
        </p:spPr>
      </p:pic>
      <p:sp>
        <p:nvSpPr>
          <p:cNvPr id="95" name="Object 19">
            <a:extLst>
              <a:ext uri="{FF2B5EF4-FFF2-40B4-BE49-F238E27FC236}">
                <a16:creationId xmlns:a16="http://schemas.microsoft.com/office/drawing/2014/main" id="{34512A5B-14C0-CF43-8E43-61309F708E17}"/>
              </a:ext>
            </a:extLst>
          </p:cNvPr>
          <p:cNvSpPr/>
          <p:nvPr/>
        </p:nvSpPr>
        <p:spPr>
          <a:xfrm>
            <a:off x="4340691" y="5136293"/>
            <a:ext cx="3111500" cy="508000"/>
          </a:xfrm>
          <a:prstGeom prst="roundRect">
            <a:avLst>
              <a:gd name="adj" fmla="val 12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A9C58F5F-AB98-E540-BA2B-ABD6BB63C511}"/>
              </a:ext>
            </a:extLst>
          </p:cNvPr>
          <p:cNvSpPr/>
          <p:nvPr/>
        </p:nvSpPr>
        <p:spPr>
          <a:xfrm>
            <a:off x="4435940" y="5148995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SO1-ST02-Provide policy dialogue for digital prioritization at national level 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97" name="Object 21" descr="preencoded.png">
            <a:extLst>
              <a:ext uri="{FF2B5EF4-FFF2-40B4-BE49-F238E27FC236}">
                <a16:creationId xmlns:a16="http://schemas.microsoft.com/office/drawing/2014/main" id="{8AC0727B-8C97-7747-BE19-006DD10D93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41" y="5168045"/>
            <a:ext cx="158751" cy="158751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761C5BF-DA85-9241-B414-BCDDC5DB5164}"/>
              </a:ext>
            </a:extLst>
          </p:cNvPr>
          <p:cNvSpPr txBox="1"/>
          <p:nvPr/>
        </p:nvSpPr>
        <p:spPr>
          <a:xfrm>
            <a:off x="499122" y="238130"/>
            <a:ext cx="989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2400" b="1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Step 01 </a:t>
            </a:r>
            <a:r>
              <a:rPr lang="en-GB" sz="2400" dirty="0">
                <a:solidFill>
                  <a:srgbClr val="002060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:</a:t>
            </a:r>
            <a:r>
              <a:rPr lang="en-GB" sz="2400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(Leverage Opportunities) </a:t>
            </a:r>
            <a:r>
              <a:rPr lang="en-GB" sz="2400" dirty="0">
                <a:solidFill>
                  <a:prstClr val="black"/>
                </a:solidFill>
                <a:latin typeface="Avenir Next Condensed" panose="020B0506020202020204" pitchFamily="34" charset="0"/>
              </a:rPr>
              <a:t>Mapping existing initiatives</a:t>
            </a:r>
          </a:p>
        </p:txBody>
      </p:sp>
      <p:sp>
        <p:nvSpPr>
          <p:cNvPr id="79" name="Object 29">
            <a:extLst>
              <a:ext uri="{FF2B5EF4-FFF2-40B4-BE49-F238E27FC236}">
                <a16:creationId xmlns:a16="http://schemas.microsoft.com/office/drawing/2014/main" id="{DA84E837-73C4-4CCD-B251-750C3170517E}"/>
              </a:ext>
            </a:extLst>
          </p:cNvPr>
          <p:cNvSpPr/>
          <p:nvPr/>
        </p:nvSpPr>
        <p:spPr>
          <a:xfrm>
            <a:off x="4554894" y="2601257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Investment case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101" name="Object 37">
            <a:extLst>
              <a:ext uri="{FF2B5EF4-FFF2-40B4-BE49-F238E27FC236}">
                <a16:creationId xmlns:a16="http://schemas.microsoft.com/office/drawing/2014/main" id="{048A99B3-E3F3-4D41-A1AB-3333AB2A675C}"/>
              </a:ext>
            </a:extLst>
          </p:cNvPr>
          <p:cNvSpPr/>
          <p:nvPr/>
        </p:nvSpPr>
        <p:spPr>
          <a:xfrm>
            <a:off x="1054063" y="2830919"/>
            <a:ext cx="3111500" cy="508000"/>
          </a:xfrm>
          <a:prstGeom prst="roundRect">
            <a:avLst>
              <a:gd name="adj" fmla="val 12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D72704DE-BDDC-4D7E-ABF7-E1EFC22E705F}"/>
              </a:ext>
            </a:extLst>
          </p:cNvPr>
          <p:cNvSpPr/>
          <p:nvPr/>
        </p:nvSpPr>
        <p:spPr>
          <a:xfrm>
            <a:off x="1149312" y="2843621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SO2-ST02-Prioritise national investment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103" name="Object 39" descr="preencoded.png">
            <a:extLst>
              <a:ext uri="{FF2B5EF4-FFF2-40B4-BE49-F238E27FC236}">
                <a16:creationId xmlns:a16="http://schemas.microsoft.com/office/drawing/2014/main" id="{500622D4-BD9F-4042-BF1E-23EEC23CEEE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14" y="2862670"/>
            <a:ext cx="158751" cy="158751"/>
          </a:xfrm>
          <a:prstGeom prst="rect">
            <a:avLst/>
          </a:prstGeom>
        </p:spPr>
      </p:pic>
      <p:sp>
        <p:nvSpPr>
          <p:cNvPr id="104" name="Object 28">
            <a:extLst>
              <a:ext uri="{FF2B5EF4-FFF2-40B4-BE49-F238E27FC236}">
                <a16:creationId xmlns:a16="http://schemas.microsoft.com/office/drawing/2014/main" id="{771EEB26-388B-4DE9-ABEA-2043CC20669D}"/>
              </a:ext>
            </a:extLst>
          </p:cNvPr>
          <p:cNvSpPr/>
          <p:nvPr/>
        </p:nvSpPr>
        <p:spPr>
          <a:xfrm>
            <a:off x="1064871" y="3398396"/>
            <a:ext cx="3111500" cy="508000"/>
          </a:xfrm>
          <a:prstGeom prst="roundRect">
            <a:avLst>
              <a:gd name="adj" fmla="val 12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105" name="Object 29">
            <a:extLst>
              <a:ext uri="{FF2B5EF4-FFF2-40B4-BE49-F238E27FC236}">
                <a16:creationId xmlns:a16="http://schemas.microsoft.com/office/drawing/2014/main" id="{26E2DDDE-3EA9-41B8-AAD9-6927AABA20A2}"/>
              </a:ext>
            </a:extLst>
          </p:cNvPr>
          <p:cNvSpPr/>
          <p:nvPr/>
        </p:nvSpPr>
        <p:spPr>
          <a:xfrm>
            <a:off x="1160120" y="3411097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SO1-ST03-Participate in multistakeholder groups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106" name="Object 30" descr="preencoded.png">
            <a:extLst>
              <a:ext uri="{FF2B5EF4-FFF2-40B4-BE49-F238E27FC236}">
                <a16:creationId xmlns:a16="http://schemas.microsoft.com/office/drawing/2014/main" id="{D49D913A-1AE6-4D69-AA54-B495D559C8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621" y="3430147"/>
            <a:ext cx="158751" cy="158751"/>
          </a:xfrm>
          <a:prstGeom prst="rect">
            <a:avLst/>
          </a:prstGeom>
        </p:spPr>
      </p:pic>
      <p:sp>
        <p:nvSpPr>
          <p:cNvPr id="107" name="Object 28">
            <a:extLst>
              <a:ext uri="{FF2B5EF4-FFF2-40B4-BE49-F238E27FC236}">
                <a16:creationId xmlns:a16="http://schemas.microsoft.com/office/drawing/2014/main" id="{0D5FE374-A243-4641-93F9-099B29E0A8DD}"/>
              </a:ext>
            </a:extLst>
          </p:cNvPr>
          <p:cNvSpPr/>
          <p:nvPr/>
        </p:nvSpPr>
        <p:spPr>
          <a:xfrm>
            <a:off x="1078617" y="4428485"/>
            <a:ext cx="3111500" cy="508000"/>
          </a:xfrm>
          <a:prstGeom prst="roundRect">
            <a:avLst>
              <a:gd name="adj" fmla="val 12000"/>
            </a:avLst>
          </a:prstGeom>
          <a:solidFill>
            <a:srgbClr val="FCD489"/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108" name="Object 29">
            <a:extLst>
              <a:ext uri="{FF2B5EF4-FFF2-40B4-BE49-F238E27FC236}">
                <a16:creationId xmlns:a16="http://schemas.microsoft.com/office/drawing/2014/main" id="{83A1CE32-4323-4D2B-8EFD-C6AE413A67A0}"/>
              </a:ext>
            </a:extLst>
          </p:cNvPr>
          <p:cNvSpPr/>
          <p:nvPr/>
        </p:nvSpPr>
        <p:spPr>
          <a:xfrm>
            <a:off x="1173865" y="4441187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SO3-ST03-Technical guidance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109" name="Object 30" descr="preencoded.png">
            <a:extLst>
              <a:ext uri="{FF2B5EF4-FFF2-40B4-BE49-F238E27FC236}">
                <a16:creationId xmlns:a16="http://schemas.microsoft.com/office/drawing/2014/main" id="{8133A5AA-0B4B-4203-AB5C-C49B3968E5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66" y="4460238"/>
            <a:ext cx="158751" cy="158751"/>
          </a:xfrm>
          <a:prstGeom prst="rect">
            <a:avLst/>
          </a:prstGeom>
        </p:spPr>
      </p:pic>
      <p:sp>
        <p:nvSpPr>
          <p:cNvPr id="110" name="Object 25">
            <a:extLst>
              <a:ext uri="{FF2B5EF4-FFF2-40B4-BE49-F238E27FC236}">
                <a16:creationId xmlns:a16="http://schemas.microsoft.com/office/drawing/2014/main" id="{7E975E1B-3180-4EDA-922B-06029FB4E48B}"/>
              </a:ext>
            </a:extLst>
          </p:cNvPr>
          <p:cNvSpPr/>
          <p:nvPr/>
        </p:nvSpPr>
        <p:spPr>
          <a:xfrm>
            <a:off x="4408981" y="6011303"/>
            <a:ext cx="3111500" cy="508000"/>
          </a:xfrm>
          <a:prstGeom prst="roundRect">
            <a:avLst>
              <a:gd name="adj" fmla="val 12000"/>
            </a:avLst>
          </a:prstGeom>
          <a:solidFill>
            <a:srgbClr val="F2CBE3"/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111" name="Object 26">
            <a:extLst>
              <a:ext uri="{FF2B5EF4-FFF2-40B4-BE49-F238E27FC236}">
                <a16:creationId xmlns:a16="http://schemas.microsoft.com/office/drawing/2014/main" id="{2FD2A4B1-BC0E-4192-9F1B-732E976824C0}"/>
              </a:ext>
            </a:extLst>
          </p:cNvPr>
          <p:cNvSpPr/>
          <p:nvPr/>
        </p:nvSpPr>
        <p:spPr>
          <a:xfrm>
            <a:off x="4504229" y="6024003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SO4-ST07-Promote ethics, governance and security in handling and processing data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112" name="Object 27" descr="preencoded.png">
            <a:extLst>
              <a:ext uri="{FF2B5EF4-FFF2-40B4-BE49-F238E27FC236}">
                <a16:creationId xmlns:a16="http://schemas.microsoft.com/office/drawing/2014/main" id="{66B74F71-72D6-42EF-AF6B-364108C531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730" y="6043054"/>
            <a:ext cx="158751" cy="158751"/>
          </a:xfrm>
          <a:prstGeom prst="rect">
            <a:avLst/>
          </a:prstGeom>
        </p:spPr>
      </p:pic>
      <p:sp>
        <p:nvSpPr>
          <p:cNvPr id="113" name="Object 28">
            <a:extLst>
              <a:ext uri="{FF2B5EF4-FFF2-40B4-BE49-F238E27FC236}">
                <a16:creationId xmlns:a16="http://schemas.microsoft.com/office/drawing/2014/main" id="{0671B212-59A8-4C6D-AFD5-3CF995CA8D8B}"/>
              </a:ext>
            </a:extLst>
          </p:cNvPr>
          <p:cNvSpPr/>
          <p:nvPr/>
        </p:nvSpPr>
        <p:spPr>
          <a:xfrm>
            <a:off x="7753111" y="6118655"/>
            <a:ext cx="3111500" cy="508000"/>
          </a:xfrm>
          <a:prstGeom prst="roundRect">
            <a:avLst>
              <a:gd name="adj" fmla="val 12000"/>
            </a:avLst>
          </a:prstGeom>
          <a:solidFill>
            <a:srgbClr val="FCD489"/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114" name="Object 29">
            <a:extLst>
              <a:ext uri="{FF2B5EF4-FFF2-40B4-BE49-F238E27FC236}">
                <a16:creationId xmlns:a16="http://schemas.microsoft.com/office/drawing/2014/main" id="{4EB2DB0B-5BAF-4028-A491-ED6767F780EB}"/>
              </a:ext>
            </a:extLst>
          </p:cNvPr>
          <p:cNvSpPr/>
          <p:nvPr/>
        </p:nvSpPr>
        <p:spPr>
          <a:xfrm>
            <a:off x="7848360" y="6131357"/>
            <a:ext cx="3016251" cy="444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SO3-ST03-Technical guidance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115" name="Object 30" descr="preencoded.png">
            <a:extLst>
              <a:ext uri="{FF2B5EF4-FFF2-40B4-BE49-F238E27FC236}">
                <a16:creationId xmlns:a16="http://schemas.microsoft.com/office/drawing/2014/main" id="{4701EB2D-067F-4A5F-AD9B-7EB6001B24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61" y="6150407"/>
            <a:ext cx="158751" cy="158751"/>
          </a:xfrm>
          <a:prstGeom prst="rect">
            <a:avLst/>
          </a:prstGeom>
        </p:spPr>
      </p:pic>
      <p:sp>
        <p:nvSpPr>
          <p:cNvPr id="116" name="Object 37">
            <a:extLst>
              <a:ext uri="{FF2B5EF4-FFF2-40B4-BE49-F238E27FC236}">
                <a16:creationId xmlns:a16="http://schemas.microsoft.com/office/drawing/2014/main" id="{2A32C05A-0065-42EA-80F8-D3269C05F5AB}"/>
              </a:ext>
            </a:extLst>
          </p:cNvPr>
          <p:cNvSpPr/>
          <p:nvPr/>
        </p:nvSpPr>
        <p:spPr>
          <a:xfrm>
            <a:off x="4371867" y="2786881"/>
            <a:ext cx="3073959" cy="532088"/>
          </a:xfrm>
          <a:prstGeom prst="roundRect">
            <a:avLst>
              <a:gd name="adj" fmla="val 12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  <a:prstDash val="solid"/>
          </a:ln>
        </p:spPr>
      </p:sp>
      <p:sp>
        <p:nvSpPr>
          <p:cNvPr id="117" name="Object 38">
            <a:extLst>
              <a:ext uri="{FF2B5EF4-FFF2-40B4-BE49-F238E27FC236}">
                <a16:creationId xmlns:a16="http://schemas.microsoft.com/office/drawing/2014/main" id="{1246E027-E427-4525-B051-C353DBD2CC46}"/>
              </a:ext>
            </a:extLst>
          </p:cNvPr>
          <p:cNvSpPr/>
          <p:nvPr/>
        </p:nvSpPr>
        <p:spPr>
          <a:xfrm>
            <a:off x="4543581" y="2796408"/>
            <a:ext cx="2979859" cy="46557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rebuchet MS" panose="020B0603020202020204"/>
              </a:rPr>
              <a:t>SO2-ST02-Prioritise national investment</a:t>
            </a:r>
            <a:endParaRPr lang="en-US" sz="2400" dirty="0">
              <a:solidFill>
                <a:prstClr val="white">
                  <a:lumMod val="7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118" name="Object 39" descr="preencoded.png">
            <a:extLst>
              <a:ext uri="{FF2B5EF4-FFF2-40B4-BE49-F238E27FC236}">
                <a16:creationId xmlns:a16="http://schemas.microsoft.com/office/drawing/2014/main" id="{709A3854-51F9-4DE6-8CEB-779FB7382FD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706" y="2810694"/>
            <a:ext cx="166279" cy="1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85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6" grpId="0"/>
      <p:bldP spid="69" grpId="0"/>
      <p:bldP spid="72" grpId="0"/>
      <p:bldP spid="84" grpId="0"/>
      <p:bldP spid="87" grpId="0"/>
      <p:bldP spid="90" grpId="0"/>
      <p:bldP spid="93" grpId="0"/>
      <p:bldP spid="96" grpId="0"/>
      <p:bldP spid="102" grpId="0"/>
      <p:bldP spid="105" grpId="0"/>
      <p:bldP spid="108" grpId="0"/>
      <p:bldP spid="111" grpId="0"/>
      <p:bldP spid="114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F794C855-EF6D-664E-962F-1700A789E293}"/>
              </a:ext>
            </a:extLst>
          </p:cNvPr>
          <p:cNvSpPr txBox="1"/>
          <p:nvPr/>
        </p:nvSpPr>
        <p:spPr>
          <a:xfrm>
            <a:off x="7198191" y="2908220"/>
            <a:ext cx="6564488" cy="598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8266" b="1" dirty="0">
                <a:solidFill>
                  <a:srgbClr val="EDEEF1">
                    <a:alpha val="67000"/>
                  </a:srgbClr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02</a:t>
            </a:r>
            <a:endParaRPr lang="en-GB" sz="38266" b="1" dirty="0">
              <a:solidFill>
                <a:srgbClr val="EDEEF1">
                  <a:alpha val="67000"/>
                </a:srgbClr>
              </a:solidFill>
              <a:latin typeface="Avenir Next Condensed" panose="020B0506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2CDC3D-7672-DC4A-980E-E8DC4CEA354F}"/>
              </a:ext>
            </a:extLst>
          </p:cNvPr>
          <p:cNvCxnSpPr>
            <a:cxnSpLocks/>
          </p:cNvCxnSpPr>
          <p:nvPr/>
        </p:nvCxnSpPr>
        <p:spPr>
          <a:xfrm>
            <a:off x="2244877" y="3537373"/>
            <a:ext cx="599923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FD0052-FD88-7041-93A7-AC009DBFA39E}"/>
              </a:ext>
            </a:extLst>
          </p:cNvPr>
          <p:cNvCxnSpPr>
            <a:cxnSpLocks/>
          </p:cNvCxnSpPr>
          <p:nvPr/>
        </p:nvCxnSpPr>
        <p:spPr>
          <a:xfrm flipV="1">
            <a:off x="5244490" y="649738"/>
            <a:ext cx="7" cy="57212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6399E3C-63AB-C345-A732-3C7D5C1D9C6F}"/>
              </a:ext>
            </a:extLst>
          </p:cNvPr>
          <p:cNvSpPr/>
          <p:nvPr/>
        </p:nvSpPr>
        <p:spPr>
          <a:xfrm>
            <a:off x="8398479" y="3356145"/>
            <a:ext cx="143483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1867" dirty="0">
                <a:solidFill>
                  <a:prstClr val="black"/>
                </a:solidFill>
                <a:latin typeface="Avenir Next Condensed" panose="020B0506020202020204" pitchFamily="34" charset="0"/>
              </a:rPr>
              <a:t>Policy</a:t>
            </a:r>
            <a:endParaRPr lang="en-CH" sz="1867" dirty="0">
              <a:solidFill>
                <a:prstClr val="black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9594C9-9FCD-5344-AEDA-D978A1EE3E99}"/>
              </a:ext>
            </a:extLst>
          </p:cNvPr>
          <p:cNvSpPr/>
          <p:nvPr/>
        </p:nvSpPr>
        <p:spPr>
          <a:xfrm>
            <a:off x="4825755" y="237436"/>
            <a:ext cx="87633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CH" sz="1867" dirty="0">
                <a:solidFill>
                  <a:prstClr val="black"/>
                </a:solidFill>
                <a:latin typeface="Avenir Next Condensed" panose="020B0506020202020204" pitchFamily="34" charset="0"/>
              </a:rPr>
              <a:t>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15FDBB-D038-C74A-AB41-A85C44F4EB36}"/>
              </a:ext>
            </a:extLst>
          </p:cNvPr>
          <p:cNvSpPr/>
          <p:nvPr/>
        </p:nvSpPr>
        <p:spPr>
          <a:xfrm>
            <a:off x="4722270" y="6370960"/>
            <a:ext cx="120161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CH" sz="1867" dirty="0">
                <a:solidFill>
                  <a:prstClr val="black"/>
                </a:solidFill>
                <a:latin typeface="Avenir Next Condensed" panose="020B0506020202020204" pitchFamily="34" charset="0"/>
              </a:rPr>
              <a:t>Workforce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2AC504-E7E8-8F42-BD18-308D1C1A06D5}"/>
              </a:ext>
            </a:extLst>
          </p:cNvPr>
          <p:cNvSpPr/>
          <p:nvPr/>
        </p:nvSpPr>
        <p:spPr>
          <a:xfrm>
            <a:off x="404318" y="3357225"/>
            <a:ext cx="215520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CH" sz="1867" dirty="0">
                <a:solidFill>
                  <a:prstClr val="black"/>
                </a:solidFill>
                <a:latin typeface="Avenir Next Condensed" panose="020B0506020202020204" pitchFamily="34" charset="0"/>
              </a:rPr>
              <a:t>Technical know-how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851697FD-784E-B84E-BBBB-86773F7A96F8}"/>
              </a:ext>
            </a:extLst>
          </p:cNvPr>
          <p:cNvSpPr/>
          <p:nvPr/>
        </p:nvSpPr>
        <p:spPr>
          <a:xfrm>
            <a:off x="3323485" y="4090832"/>
            <a:ext cx="1606152" cy="362973"/>
          </a:xfrm>
          <a:prstGeom prst="roundRect">
            <a:avLst>
              <a:gd name="adj" fmla="val 20216"/>
            </a:avLst>
          </a:prstGeom>
          <a:solidFill>
            <a:schemeClr val="accent1">
              <a:lumMod val="75000"/>
            </a:schemeClr>
          </a:solidFill>
        </p:spPr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981E9760-A285-3A4D-B6C6-9CA0AC0C5811}"/>
              </a:ext>
            </a:extLst>
          </p:cNvPr>
          <p:cNvSpPr/>
          <p:nvPr/>
        </p:nvSpPr>
        <p:spPr>
          <a:xfrm>
            <a:off x="3513985" y="4122581"/>
            <a:ext cx="1415655" cy="29649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/>
                </a:solidFill>
                <a:latin typeface="Trebuchet MS" panose="020B0603020202020204"/>
              </a:rPr>
              <a:t>Yellow vaccination card</a:t>
            </a:r>
            <a:endParaRPr lang="en-US" sz="24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32" name="Object 6" descr="preencoded.png">
            <a:extLst>
              <a:ext uri="{FF2B5EF4-FFF2-40B4-BE49-F238E27FC236}">
                <a16:creationId xmlns:a16="http://schemas.microsoft.com/office/drawing/2014/main" id="{CE548788-AC10-8C41-A40D-78FACC8899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734" y="4154331"/>
            <a:ext cx="158751" cy="158751"/>
          </a:xfrm>
          <a:prstGeom prst="rect">
            <a:avLst/>
          </a:prstGeom>
        </p:spPr>
      </p:pic>
      <p:sp>
        <p:nvSpPr>
          <p:cNvPr id="33" name="Object 40">
            <a:extLst>
              <a:ext uri="{FF2B5EF4-FFF2-40B4-BE49-F238E27FC236}">
                <a16:creationId xmlns:a16="http://schemas.microsoft.com/office/drawing/2014/main" id="{01F9C427-B52E-DF4C-A48B-FC5B973AF972}"/>
              </a:ext>
            </a:extLst>
          </p:cNvPr>
          <p:cNvSpPr/>
          <p:nvPr/>
        </p:nvSpPr>
        <p:spPr>
          <a:xfrm>
            <a:off x="4267979" y="1450138"/>
            <a:ext cx="1964388" cy="317500"/>
          </a:xfrm>
          <a:prstGeom prst="roundRect">
            <a:avLst>
              <a:gd name="adj" fmla="val 28312"/>
            </a:avLst>
          </a:prstGeom>
          <a:solidFill>
            <a:schemeClr val="accent1">
              <a:lumMod val="50000"/>
            </a:schemeClr>
          </a:solidFill>
        </p:spPr>
      </p:sp>
      <p:sp>
        <p:nvSpPr>
          <p:cNvPr id="34" name="Object 41">
            <a:extLst>
              <a:ext uri="{FF2B5EF4-FFF2-40B4-BE49-F238E27FC236}">
                <a16:creationId xmlns:a16="http://schemas.microsoft.com/office/drawing/2014/main" id="{2C983EBF-4A34-1B46-8882-12944A03786F}"/>
              </a:ext>
            </a:extLst>
          </p:cNvPr>
          <p:cNvSpPr/>
          <p:nvPr/>
        </p:nvSpPr>
        <p:spPr>
          <a:xfrm>
            <a:off x="4458478" y="1481889"/>
            <a:ext cx="1773895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/>
                </a:solidFill>
                <a:latin typeface="Trebuchet MS" panose="020B0603020202020204"/>
              </a:rPr>
              <a:t>Dynamic digital health maturity</a:t>
            </a:r>
            <a:endParaRPr lang="en-US" sz="24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35" name="Object 42" descr="preencoded.png">
            <a:extLst>
              <a:ext uri="{FF2B5EF4-FFF2-40B4-BE49-F238E27FC236}">
                <a16:creationId xmlns:a16="http://schemas.microsoft.com/office/drawing/2014/main" id="{44415A7C-7B0F-FD45-A321-CDAA5D3C54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227" y="1513639"/>
            <a:ext cx="158751" cy="158751"/>
          </a:xfrm>
          <a:prstGeom prst="rect">
            <a:avLst/>
          </a:prstGeom>
        </p:spPr>
      </p:pic>
      <p:sp>
        <p:nvSpPr>
          <p:cNvPr id="36" name="Object 28">
            <a:extLst>
              <a:ext uri="{FF2B5EF4-FFF2-40B4-BE49-F238E27FC236}">
                <a16:creationId xmlns:a16="http://schemas.microsoft.com/office/drawing/2014/main" id="{9F2DA70B-66AA-2B4A-BD57-ECDBA3632CB7}"/>
              </a:ext>
            </a:extLst>
          </p:cNvPr>
          <p:cNvSpPr/>
          <p:nvPr/>
        </p:nvSpPr>
        <p:spPr>
          <a:xfrm>
            <a:off x="6680311" y="1924443"/>
            <a:ext cx="1858067" cy="630407"/>
          </a:xfrm>
          <a:prstGeom prst="roundRect">
            <a:avLst>
              <a:gd name="adj" fmla="val 12372"/>
            </a:avLst>
          </a:prstGeom>
          <a:solidFill>
            <a:schemeClr val="accent1">
              <a:lumMod val="20000"/>
              <a:lumOff val="80000"/>
            </a:schemeClr>
          </a:solidFill>
        </p:spPr>
      </p:sp>
      <p:sp>
        <p:nvSpPr>
          <p:cNvPr id="37" name="Object 29">
            <a:extLst>
              <a:ext uri="{FF2B5EF4-FFF2-40B4-BE49-F238E27FC236}">
                <a16:creationId xmlns:a16="http://schemas.microsoft.com/office/drawing/2014/main" id="{8CAA5EB0-57C5-434B-A85E-3A2AA962B34C}"/>
              </a:ext>
            </a:extLst>
          </p:cNvPr>
          <p:cNvSpPr/>
          <p:nvPr/>
        </p:nvSpPr>
        <p:spPr>
          <a:xfrm>
            <a:off x="6870810" y="1956191"/>
            <a:ext cx="1477092" cy="492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srgbClr val="000000"/>
                </a:solidFill>
                <a:latin typeface="Trebuchet MS" panose="020B0603020202020204"/>
              </a:rPr>
              <a:t>Dissemination, communication knowledge transfer (DCK) Task force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38" name="Object 30" descr="preencoded.png">
            <a:extLst>
              <a:ext uri="{FF2B5EF4-FFF2-40B4-BE49-F238E27FC236}">
                <a16:creationId xmlns:a16="http://schemas.microsoft.com/office/drawing/2014/main" id="{DA593F6B-FB05-7146-B391-D68C529288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506" y="1998283"/>
            <a:ext cx="158751" cy="1587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9" name="Object 1">
            <a:extLst>
              <a:ext uri="{FF2B5EF4-FFF2-40B4-BE49-F238E27FC236}">
                <a16:creationId xmlns:a16="http://schemas.microsoft.com/office/drawing/2014/main" id="{D2B717E0-B7BA-DF40-A404-FFDC3659F71A}"/>
              </a:ext>
            </a:extLst>
          </p:cNvPr>
          <p:cNvSpPr/>
          <p:nvPr/>
        </p:nvSpPr>
        <p:spPr>
          <a:xfrm>
            <a:off x="4554340" y="4873214"/>
            <a:ext cx="1314173" cy="326727"/>
          </a:xfrm>
          <a:prstGeom prst="roundRect">
            <a:avLst>
              <a:gd name="adj" fmla="val 21618"/>
            </a:avLst>
          </a:prstGeom>
          <a:solidFill>
            <a:schemeClr val="accent1">
              <a:lumMod val="60000"/>
              <a:lumOff val="40000"/>
            </a:schemeClr>
          </a:solidFill>
        </p:spPr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B4A17C34-D224-EB42-803F-F669DD2BA6FD}"/>
              </a:ext>
            </a:extLst>
          </p:cNvPr>
          <p:cNvSpPr/>
          <p:nvPr/>
        </p:nvSpPr>
        <p:spPr>
          <a:xfrm>
            <a:off x="4744839" y="4904962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black"/>
                </a:solidFill>
                <a:latin typeface="Trebuchet MS" panose="020B0603020202020204"/>
              </a:rPr>
              <a:t>Digital health 101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41" name="Object 3" descr="preencoded.png">
            <a:extLst>
              <a:ext uri="{FF2B5EF4-FFF2-40B4-BE49-F238E27FC236}">
                <a16:creationId xmlns:a16="http://schemas.microsoft.com/office/drawing/2014/main" id="{EEC5AB73-F665-F344-A227-635005431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589" y="4936713"/>
            <a:ext cx="158751" cy="158751"/>
          </a:xfrm>
          <a:prstGeom prst="rect">
            <a:avLst/>
          </a:prstGeom>
        </p:spPr>
      </p:pic>
      <p:sp>
        <p:nvSpPr>
          <p:cNvPr id="42" name="Object 31">
            <a:extLst>
              <a:ext uri="{FF2B5EF4-FFF2-40B4-BE49-F238E27FC236}">
                <a16:creationId xmlns:a16="http://schemas.microsoft.com/office/drawing/2014/main" id="{8A1BAFFF-7BF4-994B-A90B-EECFBDA0CE09}"/>
              </a:ext>
            </a:extLst>
          </p:cNvPr>
          <p:cNvSpPr/>
          <p:nvPr/>
        </p:nvSpPr>
        <p:spPr>
          <a:xfrm>
            <a:off x="4372705" y="3327042"/>
            <a:ext cx="1986848" cy="389389"/>
          </a:xfrm>
          <a:prstGeom prst="roundRect">
            <a:avLst>
              <a:gd name="adj" fmla="val 2040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sp>
      <p:sp>
        <p:nvSpPr>
          <p:cNvPr id="43" name="Object 32">
            <a:extLst>
              <a:ext uri="{FF2B5EF4-FFF2-40B4-BE49-F238E27FC236}">
                <a16:creationId xmlns:a16="http://schemas.microsoft.com/office/drawing/2014/main" id="{FC9A31C3-BFD5-1044-8B4D-19B97221DF9A}"/>
              </a:ext>
            </a:extLst>
          </p:cNvPr>
          <p:cNvSpPr/>
          <p:nvPr/>
        </p:nvSpPr>
        <p:spPr>
          <a:xfrm>
            <a:off x="4563205" y="3358791"/>
            <a:ext cx="1631499" cy="32101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srgbClr val="000000"/>
                </a:solidFill>
                <a:latin typeface="Trebuchet MS" panose="020B0603020202020204"/>
              </a:rPr>
              <a:t>Networks of DH collaborating </a:t>
            </a:r>
            <a:r>
              <a:rPr lang="en-US" sz="800" dirty="0" err="1">
                <a:solidFill>
                  <a:srgbClr val="000000"/>
                </a:solidFill>
                <a:latin typeface="Trebuchet MS" panose="020B0603020202020204"/>
              </a:rPr>
              <a:t>centres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44" name="Object 33" descr="preencoded.png">
            <a:extLst>
              <a:ext uri="{FF2B5EF4-FFF2-40B4-BE49-F238E27FC236}">
                <a16:creationId xmlns:a16="http://schemas.microsoft.com/office/drawing/2014/main" id="{1912F8A1-C6D2-D14B-AA56-6386FCABE9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954" y="3390542"/>
            <a:ext cx="158751" cy="158751"/>
          </a:xfrm>
          <a:prstGeom prst="rect">
            <a:avLst/>
          </a:prstGeom>
          <a:ln>
            <a:noFill/>
          </a:ln>
        </p:spPr>
      </p:pic>
      <p:sp>
        <p:nvSpPr>
          <p:cNvPr id="45" name="Object 10">
            <a:extLst>
              <a:ext uri="{FF2B5EF4-FFF2-40B4-BE49-F238E27FC236}">
                <a16:creationId xmlns:a16="http://schemas.microsoft.com/office/drawing/2014/main" id="{E9A064BC-F4A8-AF41-9B47-3000A9898055}"/>
              </a:ext>
            </a:extLst>
          </p:cNvPr>
          <p:cNvSpPr/>
          <p:nvPr/>
        </p:nvSpPr>
        <p:spPr>
          <a:xfrm>
            <a:off x="2590691" y="2153035"/>
            <a:ext cx="1524375" cy="342159"/>
          </a:xfrm>
          <a:prstGeom prst="roundRect">
            <a:avLst>
              <a:gd name="adj" fmla="val 19767"/>
            </a:avLst>
          </a:prstGeom>
          <a:solidFill>
            <a:schemeClr val="accent1">
              <a:lumMod val="75000"/>
            </a:schemeClr>
          </a:solidFill>
        </p:spPr>
      </p:sp>
      <p:sp>
        <p:nvSpPr>
          <p:cNvPr id="46" name="Object 11">
            <a:extLst>
              <a:ext uri="{FF2B5EF4-FFF2-40B4-BE49-F238E27FC236}">
                <a16:creationId xmlns:a16="http://schemas.microsoft.com/office/drawing/2014/main" id="{9256C196-7114-CF40-AB9D-3A88801A527F}"/>
              </a:ext>
            </a:extLst>
          </p:cNvPr>
          <p:cNvSpPr/>
          <p:nvPr/>
        </p:nvSpPr>
        <p:spPr>
          <a:xfrm>
            <a:off x="2781191" y="2184785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/>
                </a:solidFill>
                <a:latin typeface="Trebuchet MS" panose="020B0603020202020204"/>
              </a:rPr>
              <a:t>mHealth handbooks</a:t>
            </a:r>
            <a:endParaRPr lang="en-US" sz="24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47" name="Object 12" descr="preencoded.png">
            <a:extLst>
              <a:ext uri="{FF2B5EF4-FFF2-40B4-BE49-F238E27FC236}">
                <a16:creationId xmlns:a16="http://schemas.microsoft.com/office/drawing/2014/main" id="{0AEE0EF5-FB21-3C4F-8DC6-929A1D852F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41" y="2216535"/>
            <a:ext cx="158751" cy="158751"/>
          </a:xfrm>
          <a:prstGeom prst="rect">
            <a:avLst/>
          </a:prstGeom>
        </p:spPr>
      </p:pic>
      <p:sp>
        <p:nvSpPr>
          <p:cNvPr id="48" name="Object 22">
            <a:extLst>
              <a:ext uri="{FF2B5EF4-FFF2-40B4-BE49-F238E27FC236}">
                <a16:creationId xmlns:a16="http://schemas.microsoft.com/office/drawing/2014/main" id="{2C69CA84-6AAD-D249-B4FE-B803316DF56D}"/>
              </a:ext>
            </a:extLst>
          </p:cNvPr>
          <p:cNvSpPr/>
          <p:nvPr/>
        </p:nvSpPr>
        <p:spPr>
          <a:xfrm>
            <a:off x="4554340" y="2174359"/>
            <a:ext cx="1530725" cy="349245"/>
          </a:xfrm>
          <a:prstGeom prst="roundRect">
            <a:avLst>
              <a:gd name="adj" fmla="val 24535"/>
            </a:avLst>
          </a:prstGeom>
          <a:solidFill>
            <a:schemeClr val="accent1">
              <a:lumMod val="60000"/>
              <a:lumOff val="40000"/>
            </a:schemeClr>
          </a:solidFill>
        </p:spPr>
      </p:sp>
      <p:sp>
        <p:nvSpPr>
          <p:cNvPr id="49" name="Object 23">
            <a:extLst>
              <a:ext uri="{FF2B5EF4-FFF2-40B4-BE49-F238E27FC236}">
                <a16:creationId xmlns:a16="http://schemas.microsoft.com/office/drawing/2014/main" id="{12951425-52CD-3E45-9D92-C52267C252BE}"/>
              </a:ext>
            </a:extLst>
          </p:cNvPr>
          <p:cNvSpPr/>
          <p:nvPr/>
        </p:nvSpPr>
        <p:spPr>
          <a:xfrm>
            <a:off x="4744839" y="2206108"/>
            <a:ext cx="1719684" cy="11798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srgbClr val="000000"/>
                </a:solidFill>
                <a:latin typeface="Trebuchet MS" panose="020B0603020202020204"/>
              </a:rPr>
              <a:t>Network of networks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50" name="Object 24" descr="preencoded.png">
            <a:extLst>
              <a:ext uri="{FF2B5EF4-FFF2-40B4-BE49-F238E27FC236}">
                <a16:creationId xmlns:a16="http://schemas.microsoft.com/office/drawing/2014/main" id="{092DFF29-4757-2F46-9E5B-F2B8D21FB8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589" y="2237858"/>
            <a:ext cx="126999" cy="126999"/>
          </a:xfrm>
          <a:prstGeom prst="rect">
            <a:avLst/>
          </a:prstGeom>
        </p:spPr>
      </p:pic>
      <p:sp>
        <p:nvSpPr>
          <p:cNvPr id="51" name="Object 1">
            <a:extLst>
              <a:ext uri="{FF2B5EF4-FFF2-40B4-BE49-F238E27FC236}">
                <a16:creationId xmlns:a16="http://schemas.microsoft.com/office/drawing/2014/main" id="{199F38C8-DE04-4340-B203-3EB77D01A538}"/>
              </a:ext>
            </a:extLst>
          </p:cNvPr>
          <p:cNvSpPr/>
          <p:nvPr/>
        </p:nvSpPr>
        <p:spPr>
          <a:xfrm>
            <a:off x="2252925" y="3581529"/>
            <a:ext cx="1470585" cy="369971"/>
          </a:xfrm>
          <a:prstGeom prst="roundRect">
            <a:avLst>
              <a:gd name="adj" fmla="val 21007"/>
            </a:avLst>
          </a:prstGeom>
          <a:solidFill>
            <a:schemeClr val="accent1">
              <a:lumMod val="75000"/>
            </a:schemeClr>
          </a:solidFill>
        </p:spPr>
      </p:sp>
      <p:sp>
        <p:nvSpPr>
          <p:cNvPr id="52" name="Object 2">
            <a:extLst>
              <a:ext uri="{FF2B5EF4-FFF2-40B4-BE49-F238E27FC236}">
                <a16:creationId xmlns:a16="http://schemas.microsoft.com/office/drawing/2014/main" id="{BB7C2C46-44F7-B047-A1B1-79D14A8AAE5A}"/>
              </a:ext>
            </a:extLst>
          </p:cNvPr>
          <p:cNvSpPr/>
          <p:nvPr/>
        </p:nvSpPr>
        <p:spPr>
          <a:xfrm>
            <a:off x="2443425" y="3613279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prstClr val="white"/>
                </a:solidFill>
                <a:latin typeface="Trebuchet MS" panose="020B0603020202020204"/>
              </a:rPr>
              <a:t>Smart guideline</a:t>
            </a:r>
            <a:endParaRPr lang="en-US" sz="24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53" name="Object 3" descr="preencoded.png">
            <a:extLst>
              <a:ext uri="{FF2B5EF4-FFF2-40B4-BE49-F238E27FC236}">
                <a16:creationId xmlns:a16="http://schemas.microsoft.com/office/drawing/2014/main" id="{BF3409A2-75A7-0B43-B0E5-18A362E7C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174" y="3645030"/>
            <a:ext cx="158751" cy="158751"/>
          </a:xfrm>
          <a:prstGeom prst="rect">
            <a:avLst/>
          </a:prstGeom>
        </p:spPr>
      </p:pic>
      <p:sp>
        <p:nvSpPr>
          <p:cNvPr id="54" name="Object 25">
            <a:extLst>
              <a:ext uri="{FF2B5EF4-FFF2-40B4-BE49-F238E27FC236}">
                <a16:creationId xmlns:a16="http://schemas.microsoft.com/office/drawing/2014/main" id="{AC98FEE2-E7B5-E84B-BEA5-FD4AC565F27A}"/>
              </a:ext>
            </a:extLst>
          </p:cNvPr>
          <p:cNvSpPr/>
          <p:nvPr/>
        </p:nvSpPr>
        <p:spPr>
          <a:xfrm>
            <a:off x="6232367" y="4191939"/>
            <a:ext cx="1430901" cy="349235"/>
          </a:xfrm>
          <a:prstGeom prst="roundRect">
            <a:avLst>
              <a:gd name="adj" fmla="val 23599"/>
            </a:avLst>
          </a:prstGeom>
          <a:solidFill>
            <a:schemeClr val="accent1">
              <a:lumMod val="60000"/>
              <a:lumOff val="40000"/>
            </a:schemeClr>
          </a:solidFill>
        </p:spPr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23C78466-48A9-634D-9CF8-4B8EE207FC17}"/>
              </a:ext>
            </a:extLst>
          </p:cNvPr>
          <p:cNvSpPr/>
          <p:nvPr/>
        </p:nvSpPr>
        <p:spPr>
          <a:xfrm>
            <a:off x="6422866" y="4223689"/>
            <a:ext cx="2730500" cy="3175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srgbClr val="000000"/>
                </a:solidFill>
                <a:latin typeface="Trebuchet MS" panose="020B0603020202020204"/>
              </a:rPr>
              <a:t>Telemedicine portal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56" name="Object 27" descr="preencoded.png">
            <a:extLst>
              <a:ext uri="{FF2B5EF4-FFF2-40B4-BE49-F238E27FC236}">
                <a16:creationId xmlns:a16="http://schemas.microsoft.com/office/drawing/2014/main" id="{6E161B82-32E3-7647-B06F-0A90940264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615" y="4255439"/>
            <a:ext cx="158751" cy="15875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9DB337CF-DDED-4D47-A608-29533402EEF8}"/>
              </a:ext>
            </a:extLst>
          </p:cNvPr>
          <p:cNvSpPr/>
          <p:nvPr/>
        </p:nvSpPr>
        <p:spPr>
          <a:xfrm>
            <a:off x="187905" y="211567"/>
            <a:ext cx="2541465" cy="4205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09585"/>
            <a:r>
              <a:rPr lang="en-GB" sz="2133" dirty="0">
                <a:solidFill>
                  <a:prstClr val="white"/>
                </a:solidFill>
                <a:latin typeface="Avenir Next Condensed" panose="020B0506020202020204" pitchFamily="34" charset="0"/>
              </a:rPr>
              <a:t>01. Country priorities</a:t>
            </a:r>
          </a:p>
        </p:txBody>
      </p:sp>
      <p:graphicFrame>
        <p:nvGraphicFramePr>
          <p:cNvPr id="68" name="Table 30">
            <a:extLst>
              <a:ext uri="{FF2B5EF4-FFF2-40B4-BE49-F238E27FC236}">
                <a16:creationId xmlns:a16="http://schemas.microsoft.com/office/drawing/2014/main" id="{4A8F2828-DE72-5A43-9A30-5DE8896F25FA}"/>
              </a:ext>
            </a:extLst>
          </p:cNvPr>
          <p:cNvGraphicFramePr>
            <a:graphicFrameLocks noGrp="1"/>
          </p:cNvGraphicFramePr>
          <p:nvPr/>
        </p:nvGraphicFramePr>
        <p:xfrm>
          <a:off x="6891600" y="400900"/>
          <a:ext cx="2180676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169">
                  <a:extLst>
                    <a:ext uri="{9D8B030D-6E8A-4147-A177-3AD203B41FA5}">
                      <a16:colId xmlns:a16="http://schemas.microsoft.com/office/drawing/2014/main" val="2017215722"/>
                    </a:ext>
                  </a:extLst>
                </a:gridCol>
                <a:gridCol w="545169">
                  <a:extLst>
                    <a:ext uri="{9D8B030D-6E8A-4147-A177-3AD203B41FA5}">
                      <a16:colId xmlns:a16="http://schemas.microsoft.com/office/drawing/2014/main" val="3565294111"/>
                    </a:ext>
                  </a:extLst>
                </a:gridCol>
                <a:gridCol w="545169">
                  <a:extLst>
                    <a:ext uri="{9D8B030D-6E8A-4147-A177-3AD203B41FA5}">
                      <a16:colId xmlns:a16="http://schemas.microsoft.com/office/drawing/2014/main" val="637836408"/>
                    </a:ext>
                  </a:extLst>
                </a:gridCol>
                <a:gridCol w="545169">
                  <a:extLst>
                    <a:ext uri="{9D8B030D-6E8A-4147-A177-3AD203B41FA5}">
                      <a16:colId xmlns:a16="http://schemas.microsoft.com/office/drawing/2014/main" val="330267373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en-CH" sz="2400"/>
                    </a:p>
                  </a:txBody>
                  <a:tcPr marL="121920" marR="121920" marT="60960" marB="6096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2400"/>
                    </a:p>
                  </a:txBody>
                  <a:tcPr marL="121920" marR="121920" marT="60960" marB="6096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240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H" sz="2400"/>
                    </a:p>
                  </a:txBody>
                  <a:tcPr marL="121920" marR="121920" marT="60960" marB="609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55480"/>
                  </a:ext>
                </a:extLst>
              </a:tr>
            </a:tbl>
          </a:graphicData>
        </a:graphic>
      </p:graphicFrame>
      <p:sp>
        <p:nvSpPr>
          <p:cNvPr id="69" name="Rectangle 68">
            <a:extLst>
              <a:ext uri="{FF2B5EF4-FFF2-40B4-BE49-F238E27FC236}">
                <a16:creationId xmlns:a16="http://schemas.microsoft.com/office/drawing/2014/main" id="{7A16B915-FF03-1145-951A-F344BA2C3C8B}"/>
              </a:ext>
            </a:extLst>
          </p:cNvPr>
          <p:cNvSpPr/>
          <p:nvPr/>
        </p:nvSpPr>
        <p:spPr>
          <a:xfrm>
            <a:off x="6168979" y="395430"/>
            <a:ext cx="821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CH" sz="1600">
                <a:solidFill>
                  <a:prstClr val="black"/>
                </a:solidFill>
                <a:latin typeface="Avenir Next Condensed" panose="020B0506020202020204" pitchFamily="34" charset="0"/>
              </a:rPr>
              <a:t>Impact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4C2B595-8AFD-2F4B-96CD-49AE01E51AB0}"/>
              </a:ext>
            </a:extLst>
          </p:cNvPr>
          <p:cNvSpPr/>
          <p:nvPr/>
        </p:nvSpPr>
        <p:spPr>
          <a:xfrm>
            <a:off x="6769848" y="111482"/>
            <a:ext cx="646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CH" sz="1600">
                <a:solidFill>
                  <a:prstClr val="black"/>
                </a:solidFill>
                <a:latin typeface="Avenir Next Condensed" panose="020B0506020202020204" pitchFamily="34" charset="0"/>
              </a:rPr>
              <a:t>Big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A724C3B-E5B4-3E46-8D05-7CA8EC4B38DC}"/>
              </a:ext>
            </a:extLst>
          </p:cNvPr>
          <p:cNvSpPr/>
          <p:nvPr/>
        </p:nvSpPr>
        <p:spPr>
          <a:xfrm>
            <a:off x="8448473" y="111482"/>
            <a:ext cx="819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CH" sz="1600">
                <a:solidFill>
                  <a:prstClr val="black"/>
                </a:solidFill>
                <a:latin typeface="Avenir Next Condensed" panose="020B0506020202020204" pitchFamily="34" charset="0"/>
              </a:rPr>
              <a:t>Small</a:t>
            </a:r>
          </a:p>
        </p:txBody>
      </p:sp>
      <p:sp>
        <p:nvSpPr>
          <p:cNvPr id="72" name="Object 22">
            <a:extLst>
              <a:ext uri="{FF2B5EF4-FFF2-40B4-BE49-F238E27FC236}">
                <a16:creationId xmlns:a16="http://schemas.microsoft.com/office/drawing/2014/main" id="{891A25CD-81D4-1640-8B76-9FC456D33419}"/>
              </a:ext>
            </a:extLst>
          </p:cNvPr>
          <p:cNvSpPr/>
          <p:nvPr/>
        </p:nvSpPr>
        <p:spPr>
          <a:xfrm>
            <a:off x="4834144" y="2756935"/>
            <a:ext cx="1925539" cy="430071"/>
          </a:xfrm>
          <a:prstGeom prst="roundRect">
            <a:avLst>
              <a:gd name="adj" fmla="val 18177"/>
            </a:avLst>
          </a:prstGeom>
          <a:solidFill>
            <a:schemeClr val="accent1">
              <a:lumMod val="60000"/>
              <a:lumOff val="40000"/>
            </a:schemeClr>
          </a:solidFill>
        </p:spPr>
      </p:sp>
      <p:sp>
        <p:nvSpPr>
          <p:cNvPr id="73" name="Object 23">
            <a:extLst>
              <a:ext uri="{FF2B5EF4-FFF2-40B4-BE49-F238E27FC236}">
                <a16:creationId xmlns:a16="http://schemas.microsoft.com/office/drawing/2014/main" id="{D385766D-C35D-0B45-BBED-1940AC64DAD0}"/>
              </a:ext>
            </a:extLst>
          </p:cNvPr>
          <p:cNvSpPr/>
          <p:nvPr/>
        </p:nvSpPr>
        <p:spPr>
          <a:xfrm>
            <a:off x="5024644" y="2788684"/>
            <a:ext cx="1570189" cy="3350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defTabSz="609585"/>
            <a:r>
              <a:rPr lang="en-US" sz="800" dirty="0">
                <a:solidFill>
                  <a:srgbClr val="000000"/>
                </a:solidFill>
                <a:latin typeface="Trebuchet MS" panose="020B0603020202020204"/>
              </a:rPr>
              <a:t>Digital health advisory group (DHTAG)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74" name="Object 24" descr="preencoded.png">
            <a:extLst>
              <a:ext uri="{FF2B5EF4-FFF2-40B4-BE49-F238E27FC236}">
                <a16:creationId xmlns:a16="http://schemas.microsoft.com/office/drawing/2014/main" id="{BC7B5FDE-0DB0-1D44-8786-8D9602576A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393" y="2820435"/>
            <a:ext cx="158751" cy="15875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97793DF-B0DF-824C-990F-78B181278EA7}"/>
              </a:ext>
            </a:extLst>
          </p:cNvPr>
          <p:cNvSpPr txBox="1"/>
          <p:nvPr/>
        </p:nvSpPr>
        <p:spPr>
          <a:xfrm>
            <a:off x="6748806" y="5717570"/>
            <a:ext cx="521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2400" b="1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Step 02 : </a:t>
            </a:r>
            <a:r>
              <a:rPr lang="en-GB" sz="2400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Prioritize and identify challenges</a:t>
            </a:r>
          </a:p>
        </p:txBody>
      </p:sp>
    </p:spTree>
    <p:extLst>
      <p:ext uri="{BB962C8B-B14F-4D97-AF65-F5344CB8AC3E}">
        <p14:creationId xmlns:p14="http://schemas.microsoft.com/office/powerpoint/2010/main" val="733073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BB29E99-5D43-5644-AD33-ECE4F8A793F3}"/>
              </a:ext>
            </a:extLst>
          </p:cNvPr>
          <p:cNvSpPr txBox="1"/>
          <p:nvPr/>
        </p:nvSpPr>
        <p:spPr>
          <a:xfrm>
            <a:off x="7198191" y="2908220"/>
            <a:ext cx="6564488" cy="598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8266" b="1" dirty="0">
                <a:solidFill>
                  <a:srgbClr val="EDEEF1">
                    <a:alpha val="67000"/>
                  </a:srgbClr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02</a:t>
            </a:r>
            <a:endParaRPr lang="en-GB" sz="38266" b="1" dirty="0">
              <a:solidFill>
                <a:srgbClr val="EDEEF1">
                  <a:alpha val="67000"/>
                </a:srgbClr>
              </a:solidFill>
              <a:latin typeface="Avenir Next Condensed" panose="020B0506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F12AB-65E5-2443-BC23-E5EA4493F234}"/>
              </a:ext>
            </a:extLst>
          </p:cNvPr>
          <p:cNvSpPr txBox="1"/>
          <p:nvPr/>
        </p:nvSpPr>
        <p:spPr>
          <a:xfrm>
            <a:off x="95085" y="178947"/>
            <a:ext cx="989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2400" b="1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Step 02 : </a:t>
            </a:r>
            <a:r>
              <a:rPr lang="en-GB" sz="2400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Prioritize and identify challenges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8D592-2FE5-CF45-9583-955F733C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445" y="1023041"/>
            <a:ext cx="4974892" cy="4538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9C57A-0491-E740-80F6-954C9C1D1B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24275" y="-783118"/>
            <a:ext cx="6546688" cy="4198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439969-42E8-B843-B478-31AE03F89C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98869" y="3250917"/>
            <a:ext cx="6172095" cy="36382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F15DC2-29D8-5B44-94AF-48BD0BF43E72}"/>
              </a:ext>
            </a:extLst>
          </p:cNvPr>
          <p:cNvSpPr/>
          <p:nvPr/>
        </p:nvSpPr>
        <p:spPr>
          <a:xfrm>
            <a:off x="5698869" y="164509"/>
            <a:ext cx="2440639" cy="54386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en-CH" sz="1467" dirty="0">
                <a:solidFill>
                  <a:prstClr val="white"/>
                </a:solidFill>
                <a:latin typeface="Avenir Next Condensed" panose="020B0506020202020204" pitchFamily="34" charset="0"/>
              </a:rPr>
              <a:t>03. Time-effort-impact evaluation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DE0937-AD90-4C46-9362-C7F9D38C0FFB}"/>
              </a:ext>
            </a:extLst>
          </p:cNvPr>
          <p:cNvSpPr/>
          <p:nvPr/>
        </p:nvSpPr>
        <p:spPr>
          <a:xfrm>
            <a:off x="211445" y="1072698"/>
            <a:ext cx="2665319" cy="54386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en-GB" sz="1467" dirty="0">
                <a:solidFill>
                  <a:prstClr val="white"/>
                </a:solidFill>
                <a:latin typeface="Avenir Next Condensed" panose="020B0506020202020204" pitchFamily="34" charset="0"/>
              </a:rPr>
              <a:t>02. Digital health strategic objectives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D3C5B2-4743-8940-95A6-F5B0E3747576}"/>
              </a:ext>
            </a:extLst>
          </p:cNvPr>
          <p:cNvSpPr/>
          <p:nvPr/>
        </p:nvSpPr>
        <p:spPr>
          <a:xfrm>
            <a:off x="5698867" y="3290434"/>
            <a:ext cx="2440639" cy="318100"/>
          </a:xfrm>
          <a:prstGeom prst="rect">
            <a:avLst/>
          </a:prstGeom>
          <a:solidFill>
            <a:schemeClr val="accent5">
              <a:alpha val="5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en-CH" sz="1467" dirty="0">
                <a:solidFill>
                  <a:prstClr val="white"/>
                </a:solidFill>
                <a:latin typeface="Avenir Next Condensed" panose="020B0506020202020204" pitchFamily="34" charset="0"/>
              </a:rPr>
              <a:t>04. Value generation</a:t>
            </a:r>
          </a:p>
        </p:txBody>
      </p:sp>
    </p:spTree>
    <p:extLst>
      <p:ext uri="{BB962C8B-B14F-4D97-AF65-F5344CB8AC3E}">
        <p14:creationId xmlns:p14="http://schemas.microsoft.com/office/powerpoint/2010/main" val="35075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9AD2321-30FE-994D-9C7E-604AF722C3C0}"/>
              </a:ext>
            </a:extLst>
          </p:cNvPr>
          <p:cNvSpPr txBox="1"/>
          <p:nvPr/>
        </p:nvSpPr>
        <p:spPr>
          <a:xfrm>
            <a:off x="7198191" y="2908220"/>
            <a:ext cx="6564488" cy="598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8266" b="1" dirty="0">
                <a:solidFill>
                  <a:srgbClr val="EDEEF1">
                    <a:alpha val="67000"/>
                  </a:srgbClr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03</a:t>
            </a:r>
            <a:endParaRPr lang="en-GB" sz="38266" b="1" dirty="0">
              <a:solidFill>
                <a:srgbClr val="EDEEF1">
                  <a:alpha val="67000"/>
                </a:srgbClr>
              </a:solidFill>
              <a:latin typeface="Avenir Next Condensed" panose="020B0506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A6074-169F-604D-BD2C-251B70695FE8}"/>
              </a:ext>
            </a:extLst>
          </p:cNvPr>
          <p:cNvSpPr txBox="1"/>
          <p:nvPr/>
        </p:nvSpPr>
        <p:spPr>
          <a:xfrm>
            <a:off x="7683670" y="217854"/>
            <a:ext cx="487498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133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Initiative </a:t>
            </a:r>
            <a:r>
              <a:rPr lang="en-CH" sz="2133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Example</a:t>
            </a:r>
          </a:p>
          <a:p>
            <a:pPr defTabSz="609585"/>
            <a:r>
              <a:rPr lang="en-US" sz="2133" b="1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Diabetic retinopathy</a:t>
            </a:r>
            <a:endParaRPr lang="en-CH" sz="2133" b="1" dirty="0">
              <a:solidFill>
                <a:prstClr val="black"/>
              </a:solidFill>
              <a:latin typeface="Avenir Next Condensed" panose="020B0506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2BD48-125C-E243-B60A-0E3FC8632220}"/>
              </a:ext>
            </a:extLst>
          </p:cNvPr>
          <p:cNvSpPr txBox="1"/>
          <p:nvPr/>
        </p:nvSpPr>
        <p:spPr>
          <a:xfrm>
            <a:off x="534619" y="225429"/>
            <a:ext cx="702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2400" b="1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Step 03 : </a:t>
            </a:r>
            <a:r>
              <a:rPr lang="en-GB" sz="2400" dirty="0">
                <a:solidFill>
                  <a:prstClr val="black"/>
                </a:solidFill>
                <a:latin typeface="Avenir Next Condensed" panose="020B0506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Action plan</a:t>
            </a:r>
            <a:endParaRPr lang="en-GB" sz="2400" dirty="0">
              <a:solidFill>
                <a:prstClr val="black"/>
              </a:solidFill>
              <a:latin typeface="Avenir Next Condensed" panose="020B0506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815AF4-428C-408C-B98C-0ADABE1B2071}"/>
              </a:ext>
            </a:extLst>
          </p:cNvPr>
          <p:cNvGraphicFramePr>
            <a:graphicFrameLocks noGrp="1"/>
          </p:cNvGraphicFramePr>
          <p:nvPr/>
        </p:nvGraphicFramePr>
        <p:xfrm>
          <a:off x="534619" y="5322699"/>
          <a:ext cx="11520008" cy="1084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1">
                  <a:extLst>
                    <a:ext uri="{9D8B030D-6E8A-4147-A177-3AD203B41FA5}">
                      <a16:colId xmlns:a16="http://schemas.microsoft.com/office/drawing/2014/main" val="3421179491"/>
                    </a:ext>
                  </a:extLst>
                </a:gridCol>
                <a:gridCol w="1440001">
                  <a:extLst>
                    <a:ext uri="{9D8B030D-6E8A-4147-A177-3AD203B41FA5}">
                      <a16:colId xmlns:a16="http://schemas.microsoft.com/office/drawing/2014/main" val="474705155"/>
                    </a:ext>
                  </a:extLst>
                </a:gridCol>
                <a:gridCol w="1440001">
                  <a:extLst>
                    <a:ext uri="{9D8B030D-6E8A-4147-A177-3AD203B41FA5}">
                      <a16:colId xmlns:a16="http://schemas.microsoft.com/office/drawing/2014/main" val="1682718036"/>
                    </a:ext>
                  </a:extLst>
                </a:gridCol>
                <a:gridCol w="1440001">
                  <a:extLst>
                    <a:ext uri="{9D8B030D-6E8A-4147-A177-3AD203B41FA5}">
                      <a16:colId xmlns:a16="http://schemas.microsoft.com/office/drawing/2014/main" val="1207014047"/>
                    </a:ext>
                  </a:extLst>
                </a:gridCol>
                <a:gridCol w="1440001">
                  <a:extLst>
                    <a:ext uri="{9D8B030D-6E8A-4147-A177-3AD203B41FA5}">
                      <a16:colId xmlns:a16="http://schemas.microsoft.com/office/drawing/2014/main" val="3711829307"/>
                    </a:ext>
                  </a:extLst>
                </a:gridCol>
                <a:gridCol w="1440001">
                  <a:extLst>
                    <a:ext uri="{9D8B030D-6E8A-4147-A177-3AD203B41FA5}">
                      <a16:colId xmlns:a16="http://schemas.microsoft.com/office/drawing/2014/main" val="1204678797"/>
                    </a:ext>
                  </a:extLst>
                </a:gridCol>
                <a:gridCol w="1440001">
                  <a:extLst>
                    <a:ext uri="{9D8B030D-6E8A-4147-A177-3AD203B41FA5}">
                      <a16:colId xmlns:a16="http://schemas.microsoft.com/office/drawing/2014/main" val="1101229375"/>
                    </a:ext>
                  </a:extLst>
                </a:gridCol>
                <a:gridCol w="1440001">
                  <a:extLst>
                    <a:ext uri="{9D8B030D-6E8A-4147-A177-3AD203B41FA5}">
                      <a16:colId xmlns:a16="http://schemas.microsoft.com/office/drawing/2014/main" val="84749638"/>
                    </a:ext>
                  </a:extLst>
                </a:gridCol>
              </a:tblGrid>
              <a:tr h="3435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latin typeface="Avenir Next Condensed" panose="020B0506020202020204" pitchFamily="34" charset="0"/>
                        </a:rPr>
                        <a:t>2021-Q1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latin typeface="Avenir Next Condensed" panose="020B0506020202020204" pitchFamily="34" charset="0"/>
                        </a:rPr>
                        <a:t>2021-Q2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venir Next Condensed" panose="020B0506020202020204" pitchFamily="34" charset="0"/>
                        </a:rPr>
                        <a:t>2021-Q3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venir Next Condensed" panose="020B0506020202020204" pitchFamily="34" charset="0"/>
                        </a:rPr>
                        <a:t>2021-Q4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latin typeface="Avenir Next Condensed" panose="020B0506020202020204" pitchFamily="34" charset="0"/>
                        </a:rPr>
                        <a:t>2022-Q1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venir Next Condensed" panose="020B0506020202020204" pitchFamily="34" charset="0"/>
                        </a:rPr>
                        <a:t>2022-Q2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76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venir Next Condensed" panose="020B0506020202020204" pitchFamily="34" charset="0"/>
                        </a:rPr>
                        <a:t>2022-Q3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60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venir Next Condensed" panose="020B0506020202020204" pitchFamily="34" charset="0"/>
                        </a:rPr>
                        <a:t>2022-Q4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115782"/>
                  </a:ext>
                </a:extLst>
              </a:tr>
              <a:tr h="74071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43715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E87F93C-C628-9A41-9BE8-3016B6358BFD}"/>
              </a:ext>
            </a:extLst>
          </p:cNvPr>
          <p:cNvGrpSpPr/>
          <p:nvPr/>
        </p:nvGrpSpPr>
        <p:grpSpPr>
          <a:xfrm>
            <a:off x="630510" y="5726801"/>
            <a:ext cx="11138935" cy="1135489"/>
            <a:chOff x="472882" y="4295100"/>
            <a:chExt cx="8354201" cy="851617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F24A0DFF-FB21-4394-8647-047EFAB75228}"/>
                </a:ext>
              </a:extLst>
            </p:cNvPr>
            <p:cNvSpPr/>
            <p:nvPr/>
          </p:nvSpPr>
          <p:spPr>
            <a:xfrm>
              <a:off x="878983" y="4298322"/>
              <a:ext cx="115910" cy="115910"/>
            </a:xfrm>
            <a:prstGeom prst="flowChartConnector">
              <a:avLst/>
            </a:prstGeom>
            <a:noFill/>
            <a:ln w="6350" cap="sq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FFFD67-9992-4E00-85AE-9D15B9B3FF8C}"/>
                </a:ext>
              </a:extLst>
            </p:cNvPr>
            <p:cNvCxnSpPr>
              <a:cxnSpLocks/>
            </p:cNvCxnSpPr>
            <p:nvPr/>
          </p:nvCxnSpPr>
          <p:spPr>
            <a:xfrm>
              <a:off x="994893" y="4355071"/>
              <a:ext cx="7432720" cy="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6E22BE02-F12A-428F-8383-2440EECD8143}"/>
                </a:ext>
              </a:extLst>
            </p:cNvPr>
            <p:cNvSpPr/>
            <p:nvPr/>
          </p:nvSpPr>
          <p:spPr>
            <a:xfrm>
              <a:off x="1997836" y="4296711"/>
              <a:ext cx="115910" cy="115910"/>
            </a:xfrm>
            <a:prstGeom prst="flowChartConnector">
              <a:avLst/>
            </a:prstGeom>
            <a:solidFill>
              <a:schemeClr val="bg1"/>
            </a:solidFill>
            <a:ln w="6350" cap="sq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577F5E36-7A6D-472F-8FF4-F28A4327BA93}"/>
                </a:ext>
              </a:extLst>
            </p:cNvPr>
            <p:cNvSpPr/>
            <p:nvPr/>
          </p:nvSpPr>
          <p:spPr>
            <a:xfrm>
              <a:off x="4103533" y="4306370"/>
              <a:ext cx="115910" cy="115910"/>
            </a:xfrm>
            <a:prstGeom prst="flowChartConnector">
              <a:avLst/>
            </a:prstGeom>
            <a:solidFill>
              <a:schemeClr val="bg1"/>
            </a:solidFill>
            <a:ln w="6350" cap="sq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AE45BCF6-8968-45CA-AD1D-3BF9A1CF8477}"/>
                </a:ext>
              </a:extLst>
            </p:cNvPr>
            <p:cNvSpPr/>
            <p:nvPr/>
          </p:nvSpPr>
          <p:spPr>
            <a:xfrm>
              <a:off x="5203067" y="4295100"/>
              <a:ext cx="115910" cy="115910"/>
            </a:xfrm>
            <a:prstGeom prst="flowChartConnector">
              <a:avLst/>
            </a:prstGeom>
            <a:solidFill>
              <a:schemeClr val="bg1"/>
            </a:solidFill>
            <a:ln w="6350" cap="sq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8609F20E-F1C1-4C17-ADB5-A3C6EF156AFE}"/>
                </a:ext>
              </a:extLst>
            </p:cNvPr>
            <p:cNvSpPr/>
            <p:nvPr/>
          </p:nvSpPr>
          <p:spPr>
            <a:xfrm>
              <a:off x="8427613" y="4303148"/>
              <a:ext cx="115910" cy="115910"/>
            </a:xfrm>
            <a:prstGeom prst="flowChartConnector">
              <a:avLst/>
            </a:prstGeom>
            <a:solidFill>
              <a:schemeClr val="bg1"/>
            </a:solidFill>
            <a:ln w="6350" cap="sq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5438B4BD-DFBC-430D-ADB6-20C99254AFD6}"/>
                </a:ext>
              </a:extLst>
            </p:cNvPr>
            <p:cNvSpPr/>
            <p:nvPr/>
          </p:nvSpPr>
          <p:spPr>
            <a:xfrm>
              <a:off x="6262355" y="4301537"/>
              <a:ext cx="115910" cy="115910"/>
            </a:xfrm>
            <a:prstGeom prst="flowChartConnector">
              <a:avLst/>
            </a:prstGeom>
            <a:solidFill>
              <a:schemeClr val="bg1"/>
            </a:solidFill>
            <a:ln w="6350" cap="sq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6ACE21-CB84-4A6E-88EF-4CCA56243BBA}"/>
                </a:ext>
              </a:extLst>
            </p:cNvPr>
            <p:cNvSpPr txBox="1"/>
            <p:nvPr/>
          </p:nvSpPr>
          <p:spPr>
            <a:xfrm>
              <a:off x="472882" y="4425692"/>
              <a:ext cx="977182" cy="685800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rmAutofit/>
            </a:bodyPr>
            <a:lstStyle/>
            <a:p>
              <a:pPr algn="ctr" defTabSz="609585">
                <a:spcBef>
                  <a:spcPts val="300"/>
                </a:spcBef>
                <a:spcAft>
                  <a:spcPts val="300"/>
                </a:spcAft>
              </a:pPr>
              <a:r>
                <a:rPr lang="en-US" sz="10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Next Condensed" panose="020B0506020202020204" pitchFamily="34" charset="0"/>
                </a:rPr>
                <a:t>Pilot and operational plan structured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6135B1-72F6-46E0-AAC8-061298B79CCC}"/>
                </a:ext>
              </a:extLst>
            </p:cNvPr>
            <p:cNvSpPr txBox="1"/>
            <p:nvPr/>
          </p:nvSpPr>
          <p:spPr>
            <a:xfrm>
              <a:off x="1665915" y="4460917"/>
              <a:ext cx="859665" cy="685800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rmAutofit/>
            </a:bodyPr>
            <a:lstStyle/>
            <a:p>
              <a:pPr algn="ctr" defTabSz="609585">
                <a:spcBef>
                  <a:spcPts val="300"/>
                </a:spcBef>
                <a:spcAft>
                  <a:spcPts val="300"/>
                </a:spcAft>
              </a:pPr>
              <a:r>
                <a:rPr lang="en-US" sz="10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Next Condensed" panose="020B0506020202020204" pitchFamily="34" charset="0"/>
                </a:rPr>
                <a:t>Training and prep for launch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21F8B8-A992-4322-AE78-2916F60D4BF3}"/>
                </a:ext>
              </a:extLst>
            </p:cNvPr>
            <p:cNvSpPr txBox="1"/>
            <p:nvPr/>
          </p:nvSpPr>
          <p:spPr>
            <a:xfrm>
              <a:off x="3673229" y="4449032"/>
              <a:ext cx="977182" cy="685800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rmAutofit/>
            </a:bodyPr>
            <a:lstStyle/>
            <a:p>
              <a:pPr algn="ctr" defTabSz="609585">
                <a:spcBef>
                  <a:spcPts val="300"/>
                </a:spcBef>
                <a:spcAft>
                  <a:spcPts val="300"/>
                </a:spcAft>
              </a:pPr>
              <a:r>
                <a:rPr lang="en-US" sz="10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Next Condensed" panose="020B0506020202020204" pitchFamily="34" charset="0"/>
                </a:rPr>
                <a:t>Implementation and evaluation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E59024-3FE2-456E-9E20-55FA059F8562}"/>
                </a:ext>
              </a:extLst>
            </p:cNvPr>
            <p:cNvSpPr txBox="1"/>
            <p:nvPr/>
          </p:nvSpPr>
          <p:spPr>
            <a:xfrm>
              <a:off x="5786360" y="4447128"/>
              <a:ext cx="1067899" cy="685800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rmAutofit/>
            </a:bodyPr>
            <a:lstStyle/>
            <a:p>
              <a:pPr algn="ctr" defTabSz="609585">
                <a:spcBef>
                  <a:spcPts val="300"/>
                </a:spcBef>
                <a:spcAft>
                  <a:spcPts val="300"/>
                </a:spcAft>
              </a:pPr>
              <a:r>
                <a:rPr lang="en-US" sz="10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Next Condensed" panose="020B0506020202020204" pitchFamily="34" charset="0"/>
                </a:rPr>
                <a:t>Self assessment and enhancement tools added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3DB617-3E96-4B28-82AA-80682817559B}"/>
                </a:ext>
              </a:extLst>
            </p:cNvPr>
            <p:cNvSpPr txBox="1"/>
            <p:nvPr/>
          </p:nvSpPr>
          <p:spPr>
            <a:xfrm>
              <a:off x="8028142" y="4445629"/>
              <a:ext cx="798941" cy="685800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rmAutofit/>
            </a:bodyPr>
            <a:lstStyle/>
            <a:p>
              <a:pPr algn="ctr" defTabSz="609585">
                <a:spcBef>
                  <a:spcPts val="300"/>
                </a:spcBef>
                <a:spcAft>
                  <a:spcPts val="300"/>
                </a:spcAft>
              </a:pPr>
              <a:r>
                <a:rPr lang="en-US" sz="1067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venir Next Condensed" panose="020B0506020202020204" pitchFamily="34" charset="0"/>
                </a:rPr>
                <a:t>Evaluate, Innovate and Iterate</a:t>
              </a:r>
            </a:p>
          </p:txBody>
        </p:sp>
      </p:grp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177F34E3-C0CF-9448-AB4D-FB01935F20CC}"/>
              </a:ext>
            </a:extLst>
          </p:cNvPr>
          <p:cNvGraphicFramePr/>
          <p:nvPr/>
        </p:nvGraphicFramePr>
        <p:xfrm>
          <a:off x="636869" y="713121"/>
          <a:ext cx="6823243" cy="450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5DADE1C3-94C8-9747-B515-1164A98BAF66}"/>
              </a:ext>
            </a:extLst>
          </p:cNvPr>
          <p:cNvGraphicFramePr/>
          <p:nvPr/>
        </p:nvGraphicFramePr>
        <p:xfrm>
          <a:off x="7927100" y="1864245"/>
          <a:ext cx="2032003" cy="85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Object 43">
            <a:extLst>
              <a:ext uri="{FF2B5EF4-FFF2-40B4-BE49-F238E27FC236}">
                <a16:creationId xmlns:a16="http://schemas.microsoft.com/office/drawing/2014/main" id="{40697634-DA3C-FF40-A098-094F52F4D268}"/>
              </a:ext>
            </a:extLst>
          </p:cNvPr>
          <p:cNvSpPr/>
          <p:nvPr/>
        </p:nvSpPr>
        <p:spPr>
          <a:xfrm>
            <a:off x="10121161" y="2086271"/>
            <a:ext cx="1814668" cy="610775"/>
          </a:xfrm>
          <a:prstGeom prst="roundRect">
            <a:avLst>
              <a:gd name="adj" fmla="val 12000"/>
            </a:avLst>
          </a:prstGeom>
          <a:solidFill>
            <a:srgbClr val="2077CB"/>
          </a:solidFill>
          <a:ln>
            <a:solidFill>
              <a:srgbClr val="000000"/>
            </a:solidFill>
            <a:prstDash val="solid"/>
          </a:ln>
        </p:spPr>
        <p:txBody>
          <a:bodyPr anchor="ctr"/>
          <a:lstStyle/>
          <a:p>
            <a:pPr defTabSz="609585"/>
            <a:r>
              <a:rPr lang="en-CH" sz="1333" dirty="0">
                <a:solidFill>
                  <a:prstClr val="white"/>
                </a:solidFill>
                <a:latin typeface="Avenir Next Condensed" panose="020B0506020202020204" pitchFamily="34" charset="0"/>
              </a:rPr>
              <a:t>Knowledge management</a:t>
            </a:r>
          </a:p>
        </p:txBody>
      </p:sp>
      <p:sp>
        <p:nvSpPr>
          <p:cNvPr id="32" name="Object 43">
            <a:extLst>
              <a:ext uri="{FF2B5EF4-FFF2-40B4-BE49-F238E27FC236}">
                <a16:creationId xmlns:a16="http://schemas.microsoft.com/office/drawing/2014/main" id="{0CDF4F2D-A9DE-914C-916B-1E24DCF83B8F}"/>
              </a:ext>
            </a:extLst>
          </p:cNvPr>
          <p:cNvSpPr/>
          <p:nvPr/>
        </p:nvSpPr>
        <p:spPr>
          <a:xfrm>
            <a:off x="10121161" y="2758665"/>
            <a:ext cx="1814668" cy="610775"/>
          </a:xfrm>
          <a:prstGeom prst="roundRect">
            <a:avLst>
              <a:gd name="adj" fmla="val 12000"/>
            </a:avLst>
          </a:prstGeom>
          <a:solidFill>
            <a:srgbClr val="2077CB"/>
          </a:solidFill>
          <a:ln>
            <a:solidFill>
              <a:srgbClr val="000000"/>
            </a:solidFill>
            <a:prstDash val="solid"/>
          </a:ln>
        </p:spPr>
        <p:txBody>
          <a:bodyPr anchor="ctr"/>
          <a:lstStyle/>
          <a:p>
            <a:pPr defTabSz="609585"/>
            <a:r>
              <a:rPr lang="en-CH" sz="1333" dirty="0">
                <a:solidFill>
                  <a:prstClr val="white"/>
                </a:solidFill>
                <a:latin typeface="Avenir Next Condensed" panose="020B0506020202020204" pitchFamily="34" charset="0"/>
              </a:rPr>
              <a:t>Stakeholder engagement</a:t>
            </a:r>
          </a:p>
        </p:txBody>
      </p:sp>
      <p:sp>
        <p:nvSpPr>
          <p:cNvPr id="33" name="Object 43">
            <a:extLst>
              <a:ext uri="{FF2B5EF4-FFF2-40B4-BE49-F238E27FC236}">
                <a16:creationId xmlns:a16="http://schemas.microsoft.com/office/drawing/2014/main" id="{F917AE01-12F1-2947-BF63-C6DCA773A6F6}"/>
              </a:ext>
            </a:extLst>
          </p:cNvPr>
          <p:cNvSpPr/>
          <p:nvPr/>
        </p:nvSpPr>
        <p:spPr>
          <a:xfrm>
            <a:off x="10121161" y="3426327"/>
            <a:ext cx="1814668" cy="610775"/>
          </a:xfrm>
          <a:prstGeom prst="roundRect">
            <a:avLst>
              <a:gd name="adj" fmla="val 12000"/>
            </a:avLst>
          </a:prstGeom>
          <a:solidFill>
            <a:srgbClr val="2077CB"/>
          </a:solidFill>
          <a:ln>
            <a:solidFill>
              <a:srgbClr val="000000"/>
            </a:solidFill>
            <a:prstDash val="solid"/>
          </a:ln>
        </p:spPr>
        <p:txBody>
          <a:bodyPr anchor="ctr"/>
          <a:lstStyle/>
          <a:p>
            <a:pPr algn="ctr" defTabSz="609585"/>
            <a:r>
              <a:rPr lang="en-CH" sz="1333" dirty="0">
                <a:solidFill>
                  <a:prstClr val="white"/>
                </a:solidFill>
                <a:latin typeface="Avenir Next Condensed" panose="020B0506020202020204" pitchFamily="34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2108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thang 4">
      <a:dk1>
        <a:srgbClr val="5C5C5C"/>
      </a:dk1>
      <a:lt1>
        <a:srgbClr val="FFFFFF"/>
      </a:lt1>
      <a:dk2>
        <a:srgbClr val="3F3F3F"/>
      </a:dk2>
      <a:lt2>
        <a:srgbClr val="FCFCFC"/>
      </a:lt2>
      <a:accent1>
        <a:srgbClr val="15A1C8"/>
      </a:accent1>
      <a:accent2>
        <a:srgbClr val="099480"/>
      </a:accent2>
      <a:accent3>
        <a:srgbClr val="7DBC2D"/>
      </a:accent3>
      <a:accent4>
        <a:srgbClr val="EEA81D"/>
      </a:accent4>
      <a:accent5>
        <a:srgbClr val="E23761"/>
      </a:accent5>
      <a:accent6>
        <a:srgbClr val="9234A6"/>
      </a:accent6>
      <a:hlink>
        <a:srgbClr val="0563C1"/>
      </a:hlink>
      <a:folHlink>
        <a:srgbClr val="954F72"/>
      </a:folHlink>
    </a:clrScheme>
    <a:fontScheme name="Custom 12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>
            <a:ln>
              <a:noFill/>
            </a:ln>
            <a:solidFill>
              <a:srgbClr val="5C5C5C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FC8189-3639-4C2B-8D22-C48AE481A960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</TotalTime>
  <Words>712</Words>
  <Application>Microsoft Office PowerPoint</Application>
  <PresentationFormat>Widescreen</PresentationFormat>
  <Paragraphs>162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Arial</vt:lpstr>
      <vt:lpstr>Avenir Next Condensed</vt:lpstr>
      <vt:lpstr>Avenir Next Condensed Demi Bold</vt:lpstr>
      <vt:lpstr>Calibri</vt:lpstr>
      <vt:lpstr>Calibri Light</vt:lpstr>
      <vt:lpstr>Century Gothic</vt:lpstr>
      <vt:lpstr>Lato</vt:lpstr>
      <vt:lpstr>Segoe UI Historic</vt:lpstr>
      <vt:lpstr>Trebuchet MS</vt:lpstr>
      <vt:lpstr>Wingdings 3</vt:lpstr>
      <vt:lpstr>Office 主题​​</vt:lpstr>
      <vt:lpstr>Facet</vt:lpstr>
      <vt:lpstr>Office Theme</vt:lpstr>
      <vt:lpstr>Worksheet</vt:lpstr>
      <vt:lpstr>PowerPoint Presentation</vt:lpstr>
      <vt:lpstr>Del08 : Scaled Implementation  of AI4Health Implementation roadmap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DEL08: AI4H scale-up and adoption - Implementation Roadmap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2021-01-28T11:12:18Z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