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18EC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8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5617030" y="844428"/>
            <a:ext cx="250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FGAI4H-K-049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3883231" y="1209419"/>
            <a:ext cx="4234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E-meeting, 27-29 January 2021</a:t>
            </a:r>
            <a:endParaRPr lang="en-GB" dirty="0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7EB9C60-79E2-4E8D-B95B-4EFA5ED6B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10589"/>
              </p:ext>
            </p:extLst>
          </p:nvPr>
        </p:nvGraphicFramePr>
        <p:xfrm>
          <a:off x="777397" y="3174021"/>
          <a:ext cx="7112397" cy="2583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DEL02: AI4H regulatory best practices and WG-RC - Progress Review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Shada Alsalamah, PhD</a:t>
                      </a: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World Health Organization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alsalamahs@who.int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This PPT summarizes the content and progress of DEL02 for presentation and discussion during the meeting.</a:t>
                      </a: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9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083" y="2301745"/>
            <a:ext cx="7488935" cy="3791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578" y="4114800"/>
            <a:ext cx="1377339" cy="141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600" i="1" spc="-5" dirty="0">
                <a:solidFill>
                  <a:srgbClr val="44546A"/>
                </a:solidFill>
                <a:latin typeface="Calibri"/>
                <a:cs typeface="Calibri"/>
              </a:rPr>
              <a:t>The process </a:t>
            </a:r>
            <a:r>
              <a:rPr sz="1600" i="1" dirty="0">
                <a:solidFill>
                  <a:srgbClr val="44546A"/>
                </a:solidFill>
                <a:latin typeface="Calibri"/>
                <a:cs typeface="Calibri"/>
              </a:rPr>
              <a:t>of</a:t>
            </a:r>
            <a:r>
              <a:rPr sz="1600" i="1" spc="-60" dirty="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4546A"/>
                </a:solidFill>
                <a:latin typeface="Calibri"/>
                <a:cs typeface="Calibri"/>
              </a:rPr>
              <a:t>developing  </a:t>
            </a:r>
            <a:r>
              <a:rPr sz="1600" i="1" dirty="0">
                <a:solidFill>
                  <a:srgbClr val="44546A"/>
                </a:solidFill>
                <a:latin typeface="Calibri"/>
                <a:cs typeface="Calibri"/>
              </a:rPr>
              <a:t>and </a:t>
            </a:r>
            <a:r>
              <a:rPr sz="1600" i="1" spc="-5" dirty="0">
                <a:solidFill>
                  <a:srgbClr val="44546A"/>
                </a:solidFill>
                <a:latin typeface="Calibri"/>
                <a:cs typeface="Calibri"/>
              </a:rPr>
              <a:t>deployment </a:t>
            </a:r>
            <a:r>
              <a:rPr sz="1600" i="1" dirty="0">
                <a:solidFill>
                  <a:srgbClr val="44546A"/>
                </a:solidFill>
                <a:latin typeface="Calibri"/>
                <a:cs typeface="Calibri"/>
              </a:rPr>
              <a:t>of the </a:t>
            </a:r>
            <a:r>
              <a:rPr sz="1600" i="1" spc="-5" dirty="0">
                <a:solidFill>
                  <a:srgbClr val="44546A"/>
                </a:solidFill>
                <a:latin typeface="Calibri"/>
                <a:cs typeface="Calibri"/>
              </a:rPr>
              <a:t>AI  medical</a:t>
            </a:r>
            <a:r>
              <a:rPr sz="1600" i="1" spc="-10" dirty="0">
                <a:solidFill>
                  <a:srgbClr val="44546A"/>
                </a:solidFill>
                <a:latin typeface="Calibri"/>
                <a:cs typeface="Calibri"/>
              </a:rPr>
              <a:t> device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039" y="1719579"/>
            <a:ext cx="71310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srgbClr val="7F7F7F"/>
                </a:solidFill>
                <a:latin typeface="Calibri"/>
                <a:cs typeface="Calibri"/>
              </a:rPr>
              <a:t>1- </a:t>
            </a:r>
            <a:r>
              <a:rPr sz="2400" b="1" spc="-5" dirty="0">
                <a:solidFill>
                  <a:srgbClr val="7F7F7F"/>
                </a:solidFill>
                <a:latin typeface="Calibri"/>
                <a:cs typeface="Calibri"/>
              </a:rPr>
              <a:t>Medical Devices </a:t>
            </a:r>
            <a:r>
              <a:rPr sz="2400" b="1" spc="-10" dirty="0">
                <a:solidFill>
                  <a:srgbClr val="7F7F7F"/>
                </a:solidFill>
                <a:latin typeface="Calibri"/>
                <a:cs typeface="Calibri"/>
              </a:rPr>
              <a:t>Developing </a:t>
            </a:r>
            <a:r>
              <a:rPr sz="2400" b="1" spc="-5" dirty="0">
                <a:solidFill>
                  <a:srgbClr val="7F7F7F"/>
                </a:solidFill>
                <a:latin typeface="Calibri"/>
                <a:cs typeface="Calibri"/>
              </a:rPr>
              <a:t>and </a:t>
            </a:r>
            <a:r>
              <a:rPr sz="2400" b="1" spc="-10" dirty="0">
                <a:solidFill>
                  <a:srgbClr val="7F7F7F"/>
                </a:solidFill>
                <a:latin typeface="Calibri"/>
                <a:cs typeface="Calibri"/>
              </a:rPr>
              <a:t>Deployment</a:t>
            </a:r>
            <a:r>
              <a:rPr sz="2400" b="1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F7F7F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55728" y="6324879"/>
            <a:ext cx="386491" cy="408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10</a:t>
            </a:fld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E8885A9-4588-48C7-A872-3AC360BB7ECF}"/>
              </a:ext>
            </a:extLst>
          </p:cNvPr>
          <p:cNvSpPr txBox="1">
            <a:spLocks/>
          </p:cNvSpPr>
          <p:nvPr/>
        </p:nvSpPr>
        <p:spPr>
          <a:xfrm>
            <a:off x="228600" y="442404"/>
            <a:ext cx="7738110" cy="1162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18EC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en-GB" kern="0" dirty="0"/>
              <a:t>2/6 </a:t>
            </a:r>
            <a:r>
              <a:rPr lang="en-GB" kern="0" spc="-10" dirty="0"/>
              <a:t>Considerations </a:t>
            </a:r>
            <a:r>
              <a:rPr lang="en-GB" kern="0" spc="-20" dirty="0"/>
              <a:t>for </a:t>
            </a:r>
            <a:r>
              <a:rPr lang="en-GB" kern="0" spc="-5" dirty="0"/>
              <a:t>Risk </a:t>
            </a:r>
            <a:r>
              <a:rPr lang="en-GB" kern="0" spc="-10" dirty="0"/>
              <a:t>Management </a:t>
            </a:r>
            <a:r>
              <a:rPr lang="en-GB" kern="0" dirty="0"/>
              <a:t>and </a:t>
            </a:r>
            <a:r>
              <a:rPr lang="en-GB" kern="0" spc="-15" dirty="0"/>
              <a:t>Lifecycle  </a:t>
            </a:r>
            <a:r>
              <a:rPr lang="en-GB" kern="0" spc="-5" dirty="0"/>
              <a:t>Approach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264182"/>
            <a:ext cx="6781800" cy="2821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847340" indent="-285750">
              <a:lnSpc>
                <a:spcPct val="152500"/>
              </a:lnSpc>
              <a:spcBef>
                <a:spcPts val="296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b="1" spc="-5" dirty="0">
                <a:latin typeface="Arial"/>
                <a:cs typeface="Arial"/>
              </a:rPr>
              <a:t>good </a:t>
            </a:r>
            <a:r>
              <a:rPr sz="2000" b="1" dirty="0">
                <a:latin typeface="Arial"/>
                <a:cs typeface="Arial"/>
              </a:rPr>
              <a:t>AI </a:t>
            </a:r>
            <a:r>
              <a:rPr sz="2000" b="1" spc="-5" dirty="0">
                <a:latin typeface="Arial"/>
                <a:cs typeface="Arial"/>
              </a:rPr>
              <a:t>practices throughout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the  development and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deployment</a:t>
            </a:r>
            <a:endParaRPr sz="2000" dirty="0">
              <a:latin typeface="Arial"/>
              <a:cs typeface="Arial"/>
            </a:endParaRPr>
          </a:p>
          <a:p>
            <a:pPr marL="298450" marR="2412365" indent="-285750">
              <a:lnSpc>
                <a:spcPct val="149200"/>
              </a:lnSpc>
              <a:spcBef>
                <a:spcPts val="625"/>
              </a:spcBef>
              <a:buChar char="•"/>
              <a:tabLst>
                <a:tab pos="297815" algn="l"/>
                <a:tab pos="298450" algn="l"/>
              </a:tabLst>
            </a:pPr>
            <a:r>
              <a:rPr sz="2000" spc="-135" dirty="0">
                <a:latin typeface="Arial"/>
                <a:cs typeface="Arial"/>
              </a:rPr>
              <a:t>To </a:t>
            </a:r>
            <a:r>
              <a:rPr sz="2000" b="1" spc="-5" dirty="0">
                <a:latin typeface="Arial"/>
                <a:cs typeface="Arial"/>
              </a:rPr>
              <a:t>facilitate continuous learning </a:t>
            </a:r>
            <a:r>
              <a:rPr sz="2000" dirty="0">
                <a:latin typeface="Arial"/>
                <a:cs typeface="Arial"/>
              </a:rPr>
              <a:t>and  product improvement while providing  </a:t>
            </a:r>
            <a:r>
              <a:rPr sz="2000" spc="-10" dirty="0">
                <a:latin typeface="Arial"/>
                <a:cs typeface="Arial"/>
              </a:rPr>
              <a:t>effective </a:t>
            </a:r>
            <a:r>
              <a:rPr sz="2000" spc="-5" dirty="0">
                <a:latin typeface="Arial"/>
                <a:cs typeface="Arial"/>
              </a:rPr>
              <a:t>safeguards.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55728" y="6324879"/>
            <a:ext cx="386491" cy="408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2575" y="2097075"/>
            <a:ext cx="5001767" cy="3685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11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D94F05A-B98B-432C-8618-3D936D11D37A}"/>
              </a:ext>
            </a:extLst>
          </p:cNvPr>
          <p:cNvSpPr txBox="1">
            <a:spLocks/>
          </p:cNvSpPr>
          <p:nvPr/>
        </p:nvSpPr>
        <p:spPr>
          <a:xfrm>
            <a:off x="228600" y="442404"/>
            <a:ext cx="7738110" cy="1162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18EC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en-GB" kern="0" dirty="0"/>
              <a:t>2/6 </a:t>
            </a:r>
            <a:r>
              <a:rPr lang="en-GB" kern="0" spc="-10" dirty="0"/>
              <a:t>Considerations </a:t>
            </a:r>
            <a:r>
              <a:rPr lang="en-GB" kern="0" spc="-20" dirty="0"/>
              <a:t>for </a:t>
            </a:r>
            <a:r>
              <a:rPr lang="en-GB" kern="0" spc="-5" dirty="0"/>
              <a:t>Risk </a:t>
            </a:r>
            <a:r>
              <a:rPr lang="en-GB" kern="0" spc="-10" dirty="0"/>
              <a:t>Management </a:t>
            </a:r>
            <a:r>
              <a:rPr lang="en-GB" kern="0" dirty="0"/>
              <a:t>and </a:t>
            </a:r>
            <a:r>
              <a:rPr lang="en-GB" kern="0" spc="-15" dirty="0"/>
              <a:t>Lifecycle  </a:t>
            </a:r>
            <a:r>
              <a:rPr lang="en-GB" kern="0" spc="-5" dirty="0"/>
              <a:t>Approach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1402B-26FD-4926-A0A4-E74E02D68602}"/>
              </a:ext>
            </a:extLst>
          </p:cNvPr>
          <p:cNvSpPr/>
          <p:nvPr/>
        </p:nvSpPr>
        <p:spPr>
          <a:xfrm>
            <a:off x="184357" y="1604773"/>
            <a:ext cx="6597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54580">
              <a:spcBef>
                <a:spcPts val="100"/>
              </a:spcBef>
            </a:pPr>
            <a:r>
              <a:rPr lang="en-US" sz="2000" b="1" dirty="0">
                <a:solidFill>
                  <a:srgbClr val="7F7F7F"/>
                </a:solidFill>
                <a:cs typeface="Calibri"/>
              </a:rPr>
              <a:t>2- AI </a:t>
            </a:r>
            <a:r>
              <a:rPr lang="en-US" sz="2000" b="1" spc="-5" dirty="0">
                <a:solidFill>
                  <a:srgbClr val="7F7F7F"/>
                </a:solidFill>
                <a:cs typeface="Calibri"/>
              </a:rPr>
              <a:t>Medical Device </a:t>
            </a:r>
            <a:r>
              <a:rPr lang="en-US" sz="2000" b="1" spc="-10" dirty="0">
                <a:solidFill>
                  <a:srgbClr val="7F7F7F"/>
                </a:solidFill>
                <a:cs typeface="Calibri"/>
              </a:rPr>
              <a:t>Product</a:t>
            </a:r>
            <a:r>
              <a:rPr lang="en-US" sz="2000" b="1" spc="5" dirty="0">
                <a:solidFill>
                  <a:srgbClr val="7F7F7F"/>
                </a:solidFill>
                <a:cs typeface="Calibri"/>
              </a:rPr>
              <a:t> </a:t>
            </a:r>
            <a:r>
              <a:rPr lang="en-US" sz="2000" b="1" spc="-15" dirty="0">
                <a:solidFill>
                  <a:srgbClr val="7F7F7F"/>
                </a:solidFill>
                <a:cs typeface="Calibri"/>
              </a:rPr>
              <a:t>Lifecycle</a:t>
            </a:r>
            <a:endParaRPr lang="en-US" sz="2000" dirty="0"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5728" y="6324879"/>
            <a:ext cx="386491" cy="408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12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28600" y="1604773"/>
            <a:ext cx="8830084" cy="3631956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R="742950" algn="ctr">
              <a:spcBef>
                <a:spcPts val="1320"/>
              </a:spcBef>
            </a:pPr>
            <a:r>
              <a:rPr sz="2400" b="1" dirty="0">
                <a:solidFill>
                  <a:srgbClr val="7F7F7F"/>
                </a:solidFill>
                <a:latin typeface="Calibri"/>
                <a:cs typeface="Calibri"/>
              </a:rPr>
              <a:t>3- </a:t>
            </a:r>
            <a:r>
              <a:rPr sz="2400" b="1" spc="-10" dirty="0">
                <a:solidFill>
                  <a:srgbClr val="7F7F7F"/>
                </a:solidFill>
                <a:latin typeface="Calibri"/>
                <a:cs typeface="Calibri"/>
              </a:rPr>
              <a:t>Holistic </a:t>
            </a:r>
            <a:r>
              <a:rPr sz="2400" b="1" spc="-5" dirty="0">
                <a:solidFill>
                  <a:srgbClr val="7F7F7F"/>
                </a:solidFill>
                <a:latin typeface="Calibri"/>
                <a:cs typeface="Calibri"/>
              </a:rPr>
              <a:t>Risk</a:t>
            </a:r>
            <a:r>
              <a:rPr sz="2400" b="1" spc="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F7F7F"/>
                </a:solidFill>
                <a:latin typeface="Calibri"/>
                <a:cs typeface="Calibri"/>
              </a:rPr>
              <a:t>Management</a:t>
            </a:r>
            <a:endParaRPr sz="2400" dirty="0">
              <a:latin typeface="Calibri"/>
              <a:cs typeface="Calibri"/>
            </a:endParaRPr>
          </a:p>
          <a:p>
            <a:pPr marL="297815" marR="1415415" indent="-285750">
              <a:lnSpc>
                <a:spcPct val="100699"/>
              </a:lnSpc>
              <a:spcBef>
                <a:spcPts val="1205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latin typeface="Arial"/>
                <a:cs typeface="Arial"/>
              </a:rPr>
              <a:t>Consider all risks associated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cybersecurity threats and  vulnerabilities.</a:t>
            </a:r>
          </a:p>
          <a:p>
            <a:pPr marL="297815" marR="836930" indent="-285750">
              <a:lnSpc>
                <a:spcPct val="101099"/>
              </a:lnSpc>
              <a:spcBef>
                <a:spcPts val="1115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latin typeface="Arial"/>
                <a:cs typeface="Arial"/>
              </a:rPr>
              <a:t>Employ a risk-based approach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ensure the design and  development of medical devices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appropriate cybersecurity  protections.</a:t>
            </a:r>
          </a:p>
          <a:p>
            <a:pPr marL="297815" marR="5080" indent="-285750">
              <a:lnSpc>
                <a:spcPct val="101699"/>
              </a:lnSpc>
              <a:spcBef>
                <a:spcPts val="1070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-80" dirty="0">
                <a:latin typeface="Arial"/>
                <a:cs typeface="Arial"/>
              </a:rPr>
              <a:t>Take </a:t>
            </a:r>
            <a:r>
              <a:rPr sz="2400" dirty="0">
                <a:latin typeface="Arial"/>
                <a:cs typeface="Arial"/>
              </a:rPr>
              <a:t>a holistic </a:t>
            </a:r>
            <a:r>
              <a:rPr sz="2800" spc="-5" dirty="0">
                <a:latin typeface="Arial"/>
                <a:cs typeface="Arial"/>
              </a:rPr>
              <a:t>approach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device cybersecurity by assessing risks  and mitigations throughout the </a:t>
            </a:r>
            <a:r>
              <a:rPr sz="2400" spc="-5" dirty="0">
                <a:latin typeface="Arial"/>
                <a:cs typeface="Arial"/>
              </a:rPr>
              <a:t>product’s life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cycle.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84DA05A-C9B9-47C2-9498-153CFD6AEFD9}"/>
              </a:ext>
            </a:extLst>
          </p:cNvPr>
          <p:cNvSpPr txBox="1">
            <a:spLocks/>
          </p:cNvSpPr>
          <p:nvPr/>
        </p:nvSpPr>
        <p:spPr>
          <a:xfrm>
            <a:off x="228600" y="442404"/>
            <a:ext cx="7738110" cy="1162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18EC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en-GB" kern="0" dirty="0"/>
              <a:t>2/6 </a:t>
            </a:r>
            <a:r>
              <a:rPr lang="en-GB" kern="0" spc="-10" dirty="0"/>
              <a:t>Considerations </a:t>
            </a:r>
            <a:r>
              <a:rPr lang="en-GB" kern="0" spc="-20" dirty="0"/>
              <a:t>for </a:t>
            </a:r>
            <a:r>
              <a:rPr lang="en-GB" kern="0" spc="-5" dirty="0"/>
              <a:t>Risk </a:t>
            </a:r>
            <a:r>
              <a:rPr lang="en-GB" kern="0" spc="-10" dirty="0"/>
              <a:t>Management </a:t>
            </a:r>
            <a:r>
              <a:rPr lang="en-GB" kern="0" dirty="0"/>
              <a:t>and </a:t>
            </a:r>
            <a:r>
              <a:rPr lang="en-GB" kern="0" spc="-15" dirty="0"/>
              <a:t>Lifecycle  </a:t>
            </a:r>
            <a:r>
              <a:rPr lang="en-GB" kern="0" spc="-5" dirty="0"/>
              <a:t>Approach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915" y="2555261"/>
            <a:ext cx="2718520" cy="1087408"/>
          </a:xfrm>
          <a:custGeom>
            <a:avLst/>
            <a:gdLst/>
            <a:ahLst/>
            <a:cxnLst/>
            <a:rect l="l" t="t" r="r" b="b"/>
            <a:pathLst>
              <a:path w="3930650" h="1572260">
                <a:moveTo>
                  <a:pt x="3144128" y="0"/>
                </a:moveTo>
                <a:lnTo>
                  <a:pt x="0" y="0"/>
                </a:lnTo>
                <a:lnTo>
                  <a:pt x="786031" y="786032"/>
                </a:lnTo>
                <a:lnTo>
                  <a:pt x="0" y="1572064"/>
                </a:lnTo>
                <a:lnTo>
                  <a:pt x="3144128" y="1572064"/>
                </a:lnTo>
                <a:lnTo>
                  <a:pt x="3930159" y="786032"/>
                </a:lnTo>
                <a:lnTo>
                  <a:pt x="3144128" y="0"/>
                </a:lnTo>
                <a:close/>
              </a:path>
            </a:pathLst>
          </a:custGeom>
          <a:solidFill>
            <a:srgbClr val="018EC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1011520" y="2449329"/>
            <a:ext cx="1518682" cy="11933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73990">
              <a:lnSpc>
                <a:spcPts val="3000"/>
              </a:lnSpc>
              <a:spcBef>
                <a:spcPts val="60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Pre-market 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ent 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47480" y="2564808"/>
            <a:ext cx="2727305" cy="1096192"/>
            <a:chOff x="4181718" y="2560416"/>
            <a:chExt cx="3943350" cy="1584960"/>
          </a:xfrm>
        </p:grpSpPr>
        <p:sp>
          <p:nvSpPr>
            <p:cNvPr id="5" name="object 5"/>
            <p:cNvSpPr/>
            <p:nvPr/>
          </p:nvSpPr>
          <p:spPr>
            <a:xfrm>
              <a:off x="4188068" y="2566766"/>
              <a:ext cx="3930650" cy="1572260"/>
            </a:xfrm>
            <a:custGeom>
              <a:avLst/>
              <a:gdLst/>
              <a:ahLst/>
              <a:cxnLst/>
              <a:rect l="l" t="t" r="r" b="b"/>
              <a:pathLst>
                <a:path w="3930650" h="1572260">
                  <a:moveTo>
                    <a:pt x="3144127" y="0"/>
                  </a:moveTo>
                  <a:lnTo>
                    <a:pt x="0" y="0"/>
                  </a:lnTo>
                  <a:lnTo>
                    <a:pt x="786032" y="786032"/>
                  </a:lnTo>
                  <a:lnTo>
                    <a:pt x="0" y="1572064"/>
                  </a:lnTo>
                  <a:lnTo>
                    <a:pt x="3144127" y="1572064"/>
                  </a:lnTo>
                  <a:lnTo>
                    <a:pt x="3930159" y="786032"/>
                  </a:lnTo>
                  <a:lnTo>
                    <a:pt x="3144127" y="0"/>
                  </a:lnTo>
                  <a:close/>
                </a:path>
              </a:pathLst>
            </a:custGeom>
            <a:solidFill>
              <a:srgbClr val="018ECB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4188068" y="2566766"/>
              <a:ext cx="3930650" cy="1572260"/>
            </a:xfrm>
            <a:custGeom>
              <a:avLst/>
              <a:gdLst/>
              <a:ahLst/>
              <a:cxnLst/>
              <a:rect l="l" t="t" r="r" b="b"/>
              <a:pathLst>
                <a:path w="3930650" h="1572260">
                  <a:moveTo>
                    <a:pt x="0" y="0"/>
                  </a:moveTo>
                  <a:lnTo>
                    <a:pt x="3144128" y="0"/>
                  </a:lnTo>
                  <a:lnTo>
                    <a:pt x="3930160" y="786032"/>
                  </a:lnTo>
                  <a:lnTo>
                    <a:pt x="3144128" y="1572064"/>
                  </a:lnTo>
                  <a:lnTo>
                    <a:pt x="0" y="1572064"/>
                  </a:lnTo>
                  <a:lnTo>
                    <a:pt x="786032" y="78603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19905" y="2641689"/>
            <a:ext cx="1504190" cy="80861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81915">
              <a:lnSpc>
                <a:spcPts val="3000"/>
              </a:lnSpc>
              <a:spcBef>
                <a:spcPts val="6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Post-market  Management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70393" y="2564808"/>
            <a:ext cx="2727305" cy="1096192"/>
            <a:chOff x="7718864" y="2560416"/>
            <a:chExt cx="3943350" cy="1584960"/>
          </a:xfrm>
        </p:grpSpPr>
        <p:sp>
          <p:nvSpPr>
            <p:cNvPr id="9" name="object 9"/>
            <p:cNvSpPr/>
            <p:nvPr/>
          </p:nvSpPr>
          <p:spPr>
            <a:xfrm>
              <a:off x="7725214" y="2566766"/>
              <a:ext cx="3930650" cy="1572260"/>
            </a:xfrm>
            <a:custGeom>
              <a:avLst/>
              <a:gdLst/>
              <a:ahLst/>
              <a:cxnLst/>
              <a:rect l="l" t="t" r="r" b="b"/>
              <a:pathLst>
                <a:path w="3930650" h="1572260">
                  <a:moveTo>
                    <a:pt x="3144127" y="0"/>
                  </a:moveTo>
                  <a:lnTo>
                    <a:pt x="0" y="0"/>
                  </a:lnTo>
                  <a:lnTo>
                    <a:pt x="786030" y="786032"/>
                  </a:lnTo>
                  <a:lnTo>
                    <a:pt x="0" y="1572064"/>
                  </a:lnTo>
                  <a:lnTo>
                    <a:pt x="3144127" y="1572064"/>
                  </a:lnTo>
                  <a:lnTo>
                    <a:pt x="3930159" y="786032"/>
                  </a:lnTo>
                  <a:lnTo>
                    <a:pt x="3144127" y="0"/>
                  </a:lnTo>
                  <a:close/>
                </a:path>
              </a:pathLst>
            </a:custGeom>
            <a:solidFill>
              <a:srgbClr val="018ECB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725214" y="2566766"/>
              <a:ext cx="3930650" cy="1572260"/>
            </a:xfrm>
            <a:custGeom>
              <a:avLst/>
              <a:gdLst/>
              <a:ahLst/>
              <a:cxnLst/>
              <a:rect l="l" t="t" r="r" b="b"/>
              <a:pathLst>
                <a:path w="3930650" h="1572260">
                  <a:moveTo>
                    <a:pt x="0" y="0"/>
                  </a:moveTo>
                  <a:lnTo>
                    <a:pt x="3144128" y="0"/>
                  </a:lnTo>
                  <a:lnTo>
                    <a:pt x="3930160" y="786032"/>
                  </a:lnTo>
                  <a:lnTo>
                    <a:pt x="3144128" y="1572064"/>
                  </a:lnTo>
                  <a:lnTo>
                    <a:pt x="0" y="1572064"/>
                  </a:lnTo>
                  <a:lnTo>
                    <a:pt x="786032" y="78603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507946" y="2641689"/>
            <a:ext cx="1504190" cy="80861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429259">
              <a:lnSpc>
                <a:spcPts val="3000"/>
              </a:lnSpc>
              <a:spcBef>
                <a:spcPts val="600"/>
              </a:spcBef>
            </a:pPr>
            <a:r>
              <a:rPr sz="2000" spc="-5" dirty="0">
                <a:solidFill>
                  <a:srgbClr val="018ECB"/>
                </a:solidFill>
                <a:latin typeface="Arial"/>
                <a:cs typeface="Arial"/>
              </a:rPr>
              <a:t>Change  Management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5000" y="4070875"/>
            <a:ext cx="5801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15" dirty="0">
                <a:solidFill>
                  <a:srgbClr val="44546A"/>
                </a:solidFill>
                <a:latin typeface="Times New Roman"/>
                <a:cs typeface="Times New Roman"/>
              </a:rPr>
              <a:t>Figure </a:t>
            </a:r>
            <a:r>
              <a:rPr i="1" spc="-5" dirty="0">
                <a:solidFill>
                  <a:srgbClr val="44546A"/>
                </a:solidFill>
                <a:latin typeface="Times New Roman"/>
                <a:cs typeface="Times New Roman"/>
              </a:rPr>
              <a:t>General </a:t>
            </a:r>
            <a:r>
              <a:rPr i="1" dirty="0">
                <a:solidFill>
                  <a:srgbClr val="44546A"/>
                </a:solidFill>
                <a:latin typeface="Times New Roman"/>
                <a:cs typeface="Times New Roman"/>
              </a:rPr>
              <a:t>AI </a:t>
            </a:r>
            <a:r>
              <a:rPr i="1" spc="-5" dirty="0">
                <a:solidFill>
                  <a:srgbClr val="44546A"/>
                </a:solidFill>
                <a:latin typeface="Times New Roman"/>
                <a:cs typeface="Times New Roman"/>
              </a:rPr>
              <a:t>medical device risk </a:t>
            </a:r>
            <a:r>
              <a:rPr i="1" dirty="0">
                <a:solidFill>
                  <a:srgbClr val="44546A"/>
                </a:solidFill>
                <a:latin typeface="Times New Roman"/>
                <a:cs typeface="Times New Roman"/>
              </a:rPr>
              <a:t>management</a:t>
            </a:r>
            <a:r>
              <a:rPr i="1" spc="25" dirty="0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srgbClr val="44546A"/>
                </a:solidFill>
                <a:latin typeface="Times New Roman"/>
                <a:cs typeface="Times New Roman"/>
              </a:rPr>
              <a:t>approach.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2639" y="1707387"/>
            <a:ext cx="7764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i="1" spc="-5" dirty="0">
                <a:latin typeface="Calibri"/>
                <a:cs typeface="Calibri"/>
              </a:rPr>
              <a:t>General </a:t>
            </a:r>
            <a:r>
              <a:rPr sz="2800" i="1" dirty="0">
                <a:latin typeface="Calibri"/>
                <a:cs typeface="Calibri"/>
              </a:rPr>
              <a:t>AI </a:t>
            </a:r>
            <a:r>
              <a:rPr sz="2800" i="1" spc="-10" dirty="0">
                <a:latin typeface="Calibri"/>
                <a:cs typeface="Calibri"/>
              </a:rPr>
              <a:t>medical device </a:t>
            </a:r>
            <a:r>
              <a:rPr sz="2800" i="1" spc="-5" dirty="0">
                <a:latin typeface="Calibri"/>
                <a:cs typeface="Calibri"/>
              </a:rPr>
              <a:t>risk </a:t>
            </a:r>
            <a:r>
              <a:rPr sz="2800" i="1" spc="-10" dirty="0">
                <a:latin typeface="Calibri"/>
                <a:cs typeface="Calibri"/>
              </a:rPr>
              <a:t>management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approach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13</a:t>
            </a:fld>
            <a:endParaRPr dirty="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383E5BF7-1DE1-4DF9-84AB-904415FED859}"/>
              </a:ext>
            </a:extLst>
          </p:cNvPr>
          <p:cNvSpPr txBox="1">
            <a:spLocks/>
          </p:cNvSpPr>
          <p:nvPr/>
        </p:nvSpPr>
        <p:spPr>
          <a:xfrm>
            <a:off x="228600" y="442404"/>
            <a:ext cx="7738110" cy="1162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18EC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en-GB" kern="0" dirty="0"/>
              <a:t>2/6 </a:t>
            </a:r>
            <a:r>
              <a:rPr lang="en-GB" kern="0" spc="-10" dirty="0"/>
              <a:t>Considerations </a:t>
            </a:r>
            <a:r>
              <a:rPr lang="en-GB" kern="0" spc="-20" dirty="0"/>
              <a:t>for </a:t>
            </a:r>
            <a:r>
              <a:rPr lang="en-GB" kern="0" spc="-5" dirty="0"/>
              <a:t>Risk </a:t>
            </a:r>
            <a:r>
              <a:rPr lang="en-GB" kern="0" spc="-10" dirty="0"/>
              <a:t>Management </a:t>
            </a:r>
            <a:r>
              <a:rPr lang="en-GB" kern="0" dirty="0"/>
              <a:t>and </a:t>
            </a:r>
            <a:r>
              <a:rPr lang="en-GB" kern="0" spc="-15" dirty="0"/>
              <a:t>Lifecycle  </a:t>
            </a:r>
            <a:r>
              <a:rPr lang="en-GB" kern="0" spc="-5" dirty="0"/>
              <a:t>Approach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449239"/>
            <a:ext cx="97409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/>
              <a:t>3/6 </a:t>
            </a:r>
            <a:r>
              <a:rPr sz="3200" spc="-10" dirty="0"/>
              <a:t>Considerations </a:t>
            </a:r>
            <a:r>
              <a:rPr sz="3200" spc="-20" dirty="0"/>
              <a:t>for Data </a:t>
            </a:r>
            <a:r>
              <a:rPr sz="3200" spc="-10" dirty="0"/>
              <a:t>Quality- </a:t>
            </a:r>
            <a:r>
              <a:rPr sz="3200" b="0" spc="-35" dirty="0"/>
              <a:t>Key</a:t>
            </a:r>
            <a:r>
              <a:rPr sz="3200" b="0" spc="15" dirty="0"/>
              <a:t> </a:t>
            </a:r>
            <a:r>
              <a:rPr sz="3200" b="0" spc="-10" dirty="0"/>
              <a:t>Challenges</a:t>
            </a:r>
          </a:p>
        </p:txBody>
      </p:sp>
      <p:sp>
        <p:nvSpPr>
          <p:cNvPr id="3" name="object 3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6027" y="1351003"/>
            <a:ext cx="4622800" cy="4503156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69900" indent="-457200">
              <a:spcBef>
                <a:spcPts val="9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20" dirty="0">
                <a:latin typeface="Calibri"/>
                <a:cs typeface="Calibri"/>
              </a:rPr>
              <a:t>Data </a:t>
            </a:r>
            <a:r>
              <a:rPr sz="2000" spc="-5" dirty="0">
                <a:latin typeface="Calibri"/>
                <a:cs typeface="Calibri"/>
              </a:rPr>
              <a:t>set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management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spcBef>
                <a:spcPts val="8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20" dirty="0">
                <a:latin typeface="Calibri"/>
                <a:cs typeface="Calibri"/>
              </a:rPr>
              <a:t>Data</a:t>
            </a:r>
            <a:r>
              <a:rPr sz="2000" spc="-10" dirty="0">
                <a:latin typeface="Calibri"/>
                <a:cs typeface="Calibri"/>
              </a:rPr>
              <a:t> inconsistency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spcBef>
                <a:spcPts val="8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Dataset </a:t>
            </a:r>
            <a:r>
              <a:rPr sz="2000" spc="-5" dirty="0">
                <a:latin typeface="Calibri"/>
                <a:cs typeface="Calibri"/>
              </a:rPr>
              <a:t>selection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curation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spcBef>
                <a:spcPts val="8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20" dirty="0">
                <a:latin typeface="Calibri"/>
                <a:cs typeface="Calibri"/>
              </a:rPr>
              <a:t>Data </a:t>
            </a:r>
            <a:r>
              <a:rPr sz="2000" spc="-5" dirty="0">
                <a:latin typeface="Calibri"/>
                <a:cs typeface="Calibri"/>
              </a:rPr>
              <a:t>set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management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spcBef>
                <a:spcPts val="8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20" dirty="0">
                <a:latin typeface="Calibri"/>
                <a:cs typeface="Calibri"/>
              </a:rPr>
              <a:t>Data</a:t>
            </a:r>
            <a:r>
              <a:rPr sz="2000" spc="-10" dirty="0">
                <a:latin typeface="Calibri"/>
                <a:cs typeface="Calibri"/>
              </a:rPr>
              <a:t> inconsistency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spcBef>
                <a:spcPts val="7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Dataset </a:t>
            </a:r>
            <a:r>
              <a:rPr sz="2000" spc="-5" dirty="0">
                <a:latin typeface="Calibri"/>
                <a:cs typeface="Calibri"/>
              </a:rPr>
              <a:t>selection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curation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spcBef>
                <a:spcPts val="8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20" dirty="0">
                <a:latin typeface="Calibri"/>
                <a:cs typeface="Calibri"/>
              </a:rPr>
              <a:t>Data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usability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spcBef>
                <a:spcPts val="8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20" dirty="0">
                <a:latin typeface="Calibri"/>
                <a:cs typeface="Calibri"/>
              </a:rPr>
              <a:t>Data </a:t>
            </a:r>
            <a:r>
              <a:rPr sz="2000" spc="-10" dirty="0">
                <a:latin typeface="Calibri"/>
                <a:cs typeface="Calibri"/>
              </a:rPr>
              <a:t>integrity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20" dirty="0">
                <a:latin typeface="Calibri"/>
                <a:cs typeface="Calibri"/>
              </a:rPr>
              <a:t>Data</a:t>
            </a:r>
            <a:r>
              <a:rPr sz="2000" spc="-5" dirty="0">
                <a:latin typeface="Calibri"/>
                <a:cs typeface="Calibri"/>
              </a:rPr>
              <a:t> labelleing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spcBef>
                <a:spcPts val="8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Model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training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spcBef>
                <a:spcPts val="815"/>
              </a:spcBef>
              <a:buAutoNum type="arabicPeriod"/>
              <a:tabLst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Documentation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transparency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spcBef>
                <a:spcPts val="720"/>
              </a:spcBef>
              <a:buAutoNum type="arabicPeriod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Human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factors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9244" y="1752600"/>
            <a:ext cx="4953000" cy="2921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106540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878840" algn="l"/>
              </a:tabLst>
            </a:pPr>
            <a:r>
              <a:rPr sz="2800" dirty="0"/>
              <a:t>4/6	</a:t>
            </a:r>
            <a:r>
              <a:rPr sz="2800" spc="-15" dirty="0"/>
              <a:t>Considerations </a:t>
            </a:r>
            <a:r>
              <a:rPr sz="2800" spc="-20" dirty="0"/>
              <a:t>for </a:t>
            </a:r>
            <a:r>
              <a:rPr sz="2800" spc="-5" dirty="0"/>
              <a:t>Analytical </a:t>
            </a:r>
            <a:r>
              <a:rPr sz="2800" dirty="0"/>
              <a:t>and </a:t>
            </a:r>
            <a:r>
              <a:rPr sz="2800" spc="-5" dirty="0"/>
              <a:t>Clinical</a:t>
            </a:r>
            <a:r>
              <a:rPr sz="2800" spc="70" dirty="0"/>
              <a:t> </a:t>
            </a:r>
            <a:r>
              <a:rPr sz="2800" spc="-25" dirty="0"/>
              <a:t>Validation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583623"/>
            <a:ext cx="5249545" cy="369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spcBef>
                <a:spcPts val="1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latin typeface="Arial"/>
                <a:cs typeface="Arial"/>
              </a:rPr>
              <a:t>Intended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Use</a:t>
            </a:r>
          </a:p>
          <a:p>
            <a:pPr>
              <a:spcBef>
                <a:spcPts val="10"/>
              </a:spcBef>
              <a:buFont typeface="Arial"/>
              <a:buAutoNum type="arabicPeriod"/>
            </a:pPr>
            <a:endParaRPr sz="2450" dirty="0">
              <a:latin typeface="Arial"/>
              <a:cs typeface="Arial"/>
            </a:endParaRPr>
          </a:p>
          <a:p>
            <a:pPr marL="527050" indent="-514350">
              <a:spcBef>
                <a:spcPts val="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latin typeface="Arial"/>
                <a:cs typeface="Arial"/>
              </a:rPr>
              <a:t>Analytical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Validation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15"/>
              </a:spcBef>
              <a:buFont typeface="Arial"/>
              <a:buAutoNum type="arabicPeriod"/>
            </a:pPr>
            <a:endParaRPr sz="2550" dirty="0">
              <a:latin typeface="Arial"/>
              <a:cs typeface="Arial"/>
            </a:endParaRPr>
          </a:p>
          <a:p>
            <a:pPr marL="527050" indent="-514350">
              <a:spcBef>
                <a:spcPts val="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latin typeface="Arial"/>
                <a:cs typeface="Arial"/>
              </a:rPr>
              <a:t>Clinical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Validation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AutoNum type="arabicPeriod"/>
            </a:pPr>
            <a:endParaRPr sz="2450" dirty="0">
              <a:latin typeface="Arial"/>
              <a:cs typeface="Arial"/>
            </a:endParaRPr>
          </a:p>
          <a:p>
            <a:pPr marL="527050" indent="-514350">
              <a:spcBef>
                <a:spcPts val="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latin typeface="Arial"/>
                <a:cs typeface="Arial"/>
              </a:rPr>
              <a:t>Cost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effectiveness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35"/>
              </a:spcBef>
              <a:buFont typeface="Arial"/>
              <a:buAutoNum type="arabicPeriod"/>
            </a:pPr>
            <a:endParaRPr sz="2450" dirty="0">
              <a:latin typeface="Arial"/>
              <a:cs typeface="Arial"/>
            </a:endParaRPr>
          </a:p>
          <a:p>
            <a:pPr marL="527050" indent="-514350"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latin typeface="Arial"/>
                <a:cs typeface="Arial"/>
              </a:rPr>
              <a:t>Post market safety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monitoring</a:t>
            </a:r>
          </a:p>
        </p:txBody>
      </p:sp>
      <p:sp>
        <p:nvSpPr>
          <p:cNvPr id="4" name="object 4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87020"/>
            <a:ext cx="102044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/>
              <a:t>5/6 </a:t>
            </a:r>
            <a:r>
              <a:rPr sz="2800" spc="-10" dirty="0"/>
              <a:t>Considerations </a:t>
            </a:r>
            <a:r>
              <a:rPr sz="2800" spc="-20" dirty="0"/>
              <a:t>for </a:t>
            </a:r>
            <a:r>
              <a:rPr sz="2800" spc="-15" dirty="0"/>
              <a:t>Engagement </a:t>
            </a:r>
            <a:r>
              <a:rPr sz="2800" spc="-5" dirty="0"/>
              <a:t>and</a:t>
            </a:r>
            <a:r>
              <a:rPr sz="2800" spc="20" dirty="0"/>
              <a:t> </a:t>
            </a:r>
            <a:r>
              <a:rPr sz="2800" spc="-15" dirty="0"/>
              <a:t>Collaboration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316" y="1235484"/>
            <a:ext cx="8781367" cy="478464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spcBef>
                <a:spcPts val="409"/>
              </a:spcBef>
            </a:pPr>
            <a:r>
              <a:rPr sz="2000" spc="-5" dirty="0">
                <a:latin typeface="Arial"/>
                <a:cs typeface="Arial"/>
              </a:rPr>
              <a:t>Explored </a:t>
            </a:r>
            <a:r>
              <a:rPr sz="2000" b="1" spc="-5" dirty="0">
                <a:latin typeface="Arial"/>
                <a:cs typeface="Arial"/>
              </a:rPr>
              <a:t>with whom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b="1" spc="-5" dirty="0">
                <a:latin typeface="Arial"/>
                <a:cs typeface="Arial"/>
              </a:rPr>
              <a:t>why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b="1" spc="-5" dirty="0">
                <a:latin typeface="Arial"/>
                <a:cs typeface="Arial"/>
              </a:rPr>
              <a:t>how </a:t>
            </a:r>
            <a:r>
              <a:rPr sz="2000" spc="-5" dirty="0">
                <a:latin typeface="Arial"/>
                <a:cs typeface="Arial"/>
              </a:rPr>
              <a:t>they foster </a:t>
            </a:r>
            <a:r>
              <a:rPr sz="2000" dirty="0">
                <a:latin typeface="Arial"/>
                <a:cs typeface="Arial"/>
              </a:rPr>
              <a:t>engagement &amp;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collaboration</a:t>
            </a:r>
            <a:endParaRPr sz="2000" dirty="0">
              <a:latin typeface="Arial"/>
              <a:cs typeface="Arial"/>
            </a:endParaRPr>
          </a:p>
          <a:p>
            <a:pPr marL="812800" indent="-342900">
              <a:spcBef>
                <a:spcPts val="31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whom?</a:t>
            </a:r>
            <a:endParaRPr sz="2000" dirty="0">
              <a:latin typeface="Arial"/>
              <a:cs typeface="Arial"/>
            </a:endParaRPr>
          </a:p>
          <a:p>
            <a:pPr marL="1212850" marR="598170" lvl="1" indent="-285750">
              <a:spcBef>
                <a:spcPts val="615"/>
              </a:spcBef>
              <a:buChar char="•"/>
              <a:tabLst>
                <a:tab pos="1212215" algn="l"/>
                <a:tab pos="1212850" algn="l"/>
              </a:tabLst>
            </a:pPr>
            <a:r>
              <a:rPr spc="-5" dirty="0">
                <a:latin typeface="Arial"/>
                <a:cs typeface="Arial"/>
              </a:rPr>
              <a:t>Healthcare professionals, </a:t>
            </a:r>
            <a:r>
              <a:rPr dirty="0">
                <a:latin typeface="Arial"/>
                <a:cs typeface="Arial"/>
              </a:rPr>
              <a:t>academia, </a:t>
            </a:r>
            <a:r>
              <a:rPr spc="-20" dirty="0">
                <a:latin typeface="Arial"/>
                <a:cs typeface="Arial"/>
              </a:rPr>
              <a:t>industry, </a:t>
            </a:r>
            <a:r>
              <a:rPr spc="-5" dirty="0">
                <a:latin typeface="Arial"/>
                <a:cs typeface="Arial"/>
              </a:rPr>
              <a:t>patients/patient advocates, domestic  government </a:t>
            </a:r>
            <a:r>
              <a:rPr dirty="0">
                <a:latin typeface="Arial"/>
                <a:cs typeface="Arial"/>
              </a:rPr>
              <a:t>agencies, media, </a:t>
            </a:r>
            <a:r>
              <a:rPr spc="-5" dirty="0">
                <a:latin typeface="Arial"/>
                <a:cs typeface="Arial"/>
              </a:rPr>
              <a:t>healthcare providers, </a:t>
            </a:r>
            <a:r>
              <a:rPr dirty="0">
                <a:latin typeface="Arial"/>
                <a:cs typeface="Arial"/>
              </a:rPr>
              <a:t>and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consumers</a:t>
            </a:r>
            <a:endParaRPr dirty="0">
              <a:latin typeface="Arial"/>
              <a:cs typeface="Arial"/>
            </a:endParaRPr>
          </a:p>
          <a:p>
            <a:pPr marL="812800" indent="-342900">
              <a:spcBef>
                <a:spcPts val="60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Why?</a:t>
            </a:r>
            <a:endParaRPr sz="2000" dirty="0">
              <a:latin typeface="Arial"/>
              <a:cs typeface="Arial"/>
            </a:endParaRPr>
          </a:p>
          <a:p>
            <a:pPr marL="1212850" marR="196850" lvl="1" indent="-285750">
              <a:spcBef>
                <a:spcPts val="620"/>
              </a:spcBef>
              <a:buChar char="•"/>
              <a:tabLst>
                <a:tab pos="1212215" algn="l"/>
                <a:tab pos="1212850" algn="l"/>
              </a:tabLst>
            </a:pPr>
            <a:r>
              <a:rPr spc="-5" dirty="0">
                <a:latin typeface="Arial"/>
                <a:cs typeface="Arial"/>
              </a:rPr>
              <a:t>Communicate benefits </a:t>
            </a:r>
            <a:r>
              <a:rPr dirty="0">
                <a:latin typeface="Arial"/>
                <a:cs typeface="Arial"/>
              </a:rPr>
              <a:t>and </a:t>
            </a:r>
            <a:r>
              <a:rPr spc="-5" dirty="0">
                <a:latin typeface="Arial"/>
                <a:cs typeface="Arial"/>
              </a:rPr>
              <a:t>intended </a:t>
            </a:r>
            <a:r>
              <a:rPr dirty="0">
                <a:latin typeface="Arial"/>
                <a:cs typeface="Arial"/>
              </a:rPr>
              <a:t>use, learn about new </a:t>
            </a:r>
            <a:r>
              <a:rPr spc="-5" dirty="0">
                <a:latin typeface="Arial"/>
                <a:cs typeface="Arial"/>
              </a:rPr>
              <a:t>developments </a:t>
            </a:r>
            <a:r>
              <a:rPr dirty="0">
                <a:latin typeface="Arial"/>
                <a:cs typeface="Arial"/>
              </a:rPr>
              <a:t>in  </a:t>
            </a:r>
            <a:r>
              <a:rPr spc="-5" dirty="0">
                <a:latin typeface="Arial"/>
                <a:cs typeface="Arial"/>
              </a:rPr>
              <a:t>industry/academia, inform stakeholders </a:t>
            </a:r>
            <a:r>
              <a:rPr dirty="0">
                <a:latin typeface="Arial"/>
                <a:cs typeface="Arial"/>
              </a:rPr>
              <a:t>about </a:t>
            </a:r>
            <a:r>
              <a:rPr spc="-5" dirty="0">
                <a:latin typeface="Arial"/>
                <a:cs typeface="Arial"/>
              </a:rPr>
              <a:t>developments </a:t>
            </a:r>
            <a:r>
              <a:rPr dirty="0">
                <a:latin typeface="Arial"/>
                <a:cs typeface="Arial"/>
              </a:rPr>
              <a:t>in </a:t>
            </a:r>
            <a:r>
              <a:rPr spc="-5" dirty="0">
                <a:latin typeface="Arial"/>
                <a:cs typeface="Arial"/>
              </a:rPr>
              <a:t>regulation, </a:t>
            </a:r>
            <a:r>
              <a:rPr dirty="0">
                <a:latin typeface="Arial"/>
                <a:cs typeface="Arial"/>
              </a:rPr>
              <a:t>and acquire  </a:t>
            </a:r>
            <a:r>
              <a:rPr spc="-5" dirty="0">
                <a:latin typeface="Arial"/>
                <a:cs typeface="Arial"/>
              </a:rPr>
              <a:t>feedback from stakeholders </a:t>
            </a:r>
            <a:r>
              <a:rPr dirty="0">
                <a:latin typeface="Arial"/>
                <a:cs typeface="Arial"/>
              </a:rPr>
              <a:t>about medical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devices</a:t>
            </a:r>
          </a:p>
          <a:p>
            <a:pPr marL="812800" indent="-342900">
              <a:spcBef>
                <a:spcPts val="60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How?</a:t>
            </a:r>
            <a:endParaRPr sz="2000" dirty="0">
              <a:latin typeface="Arial"/>
              <a:cs typeface="Arial"/>
            </a:endParaRPr>
          </a:p>
          <a:p>
            <a:pPr marL="1212850" marR="5080" lvl="1" indent="-285750">
              <a:lnSpc>
                <a:spcPct val="99700"/>
              </a:lnSpc>
              <a:spcBef>
                <a:spcPts val="625"/>
              </a:spcBef>
              <a:buChar char="•"/>
              <a:tabLst>
                <a:tab pos="1212215" algn="l"/>
                <a:tab pos="1212850" algn="l"/>
              </a:tabLst>
            </a:pPr>
            <a:r>
              <a:rPr dirty="0">
                <a:latin typeface="Arial"/>
                <a:cs typeface="Arial"/>
              </a:rPr>
              <a:t>Hosting workshops and </a:t>
            </a:r>
            <a:r>
              <a:rPr spc="-5" dirty="0">
                <a:latin typeface="Arial"/>
                <a:cs typeface="Arial"/>
              </a:rPr>
              <a:t>meetings (e.g., </a:t>
            </a:r>
            <a:r>
              <a:rPr dirty="0">
                <a:latin typeface="Arial"/>
                <a:cs typeface="Arial"/>
              </a:rPr>
              <a:t>with </a:t>
            </a:r>
            <a:r>
              <a:rPr spc="-5" dirty="0">
                <a:latin typeface="Arial"/>
                <a:cs typeface="Arial"/>
              </a:rPr>
              <a:t>domestic government institutes </a:t>
            </a:r>
            <a:r>
              <a:rPr dirty="0">
                <a:latin typeface="Arial"/>
                <a:cs typeface="Arial"/>
              </a:rPr>
              <a:t>and  </a:t>
            </a:r>
            <a:r>
              <a:rPr spc="-5" dirty="0">
                <a:latin typeface="Arial"/>
                <a:cs typeface="Arial"/>
              </a:rPr>
              <a:t>international counterparts), </a:t>
            </a:r>
            <a:r>
              <a:rPr dirty="0">
                <a:latin typeface="Arial"/>
                <a:cs typeface="Arial"/>
              </a:rPr>
              <a:t>producing </a:t>
            </a:r>
            <a:r>
              <a:rPr spc="-5" dirty="0">
                <a:latin typeface="Arial"/>
                <a:cs typeface="Arial"/>
              </a:rPr>
              <a:t>digital/print material, </a:t>
            </a:r>
            <a:r>
              <a:rPr spc="-10" dirty="0">
                <a:latin typeface="Arial"/>
                <a:cs typeface="Arial"/>
              </a:rPr>
              <a:t>offering </a:t>
            </a:r>
            <a:r>
              <a:rPr spc="-5" dirty="0">
                <a:latin typeface="Arial"/>
                <a:cs typeface="Arial"/>
              </a:rPr>
              <a:t>training </a:t>
            </a:r>
            <a:r>
              <a:rPr dirty="0">
                <a:latin typeface="Arial"/>
                <a:cs typeface="Arial"/>
              </a:rPr>
              <a:t>modules and  </a:t>
            </a:r>
            <a:r>
              <a:rPr spc="-5" dirty="0">
                <a:latin typeface="Arial"/>
                <a:cs typeface="Arial"/>
              </a:rPr>
              <a:t>other types </a:t>
            </a:r>
            <a:r>
              <a:rPr dirty="0">
                <a:latin typeface="Arial"/>
                <a:cs typeface="Arial"/>
              </a:rPr>
              <a:t>of </a:t>
            </a:r>
            <a:r>
              <a:rPr spc="-5" dirty="0">
                <a:latin typeface="Arial"/>
                <a:cs typeface="Arial"/>
              </a:rPr>
              <a:t>education, </a:t>
            </a:r>
            <a:r>
              <a:rPr dirty="0">
                <a:latin typeface="Arial"/>
                <a:cs typeface="Arial"/>
              </a:rPr>
              <a:t>and </a:t>
            </a:r>
            <a:r>
              <a:rPr spc="-5" dirty="0">
                <a:latin typeface="Arial"/>
                <a:cs typeface="Arial"/>
              </a:rPr>
              <a:t>central alerting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systems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9240" y="1295400"/>
            <a:ext cx="9215063" cy="4128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1650">
              <a:lnSpc>
                <a:spcPct val="1486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How does this </a:t>
            </a:r>
            <a:r>
              <a:rPr sz="2400" b="1" spc="-5" dirty="0">
                <a:latin typeface="Arial"/>
                <a:cs typeface="Arial"/>
              </a:rPr>
              <a:t>impact </a:t>
            </a:r>
            <a:r>
              <a:rPr sz="2400" b="1" dirty="0">
                <a:latin typeface="Arial"/>
                <a:cs typeface="Arial"/>
              </a:rPr>
              <a:t>clinical outcomes</a:t>
            </a:r>
            <a:r>
              <a:rPr sz="2400" dirty="0">
                <a:latin typeface="Arial"/>
                <a:cs typeface="Arial"/>
              </a:rPr>
              <a:t>? </a:t>
            </a:r>
            <a:r>
              <a:rPr sz="2400" spc="-55" dirty="0">
                <a:latin typeface="Arial"/>
                <a:cs typeface="Arial"/>
              </a:rPr>
              <a:t>Two </a:t>
            </a:r>
            <a:r>
              <a:rPr sz="2400" dirty="0">
                <a:latin typeface="Arial"/>
                <a:cs typeface="Arial"/>
              </a:rPr>
              <a:t>case studies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review  findings:</a:t>
            </a:r>
          </a:p>
          <a:p>
            <a:pPr marL="927100" marR="5080" indent="-457200">
              <a:lnSpc>
                <a:spcPct val="148600"/>
              </a:lnSpc>
              <a:spcBef>
                <a:spcPts val="1315"/>
              </a:spcBef>
              <a:buFont typeface="Courier New"/>
              <a:buChar char="o"/>
              <a:tabLst>
                <a:tab pos="927100" algn="l"/>
              </a:tabLst>
            </a:pPr>
            <a:r>
              <a:rPr sz="2400" dirty="0">
                <a:latin typeface="Arial"/>
                <a:cs typeface="Arial"/>
              </a:rPr>
              <a:t>Clinicians have had direct engagement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regulators for </a:t>
            </a:r>
            <a:r>
              <a:rPr sz="2400" b="1" spc="-5" dirty="0">
                <a:latin typeface="Arial"/>
                <a:cs typeface="Arial"/>
              </a:rPr>
              <a:t>device  </a:t>
            </a:r>
            <a:r>
              <a:rPr sz="2400" b="1" dirty="0">
                <a:latin typeface="Arial"/>
                <a:cs typeface="Arial"/>
              </a:rPr>
              <a:t>classifications </a:t>
            </a:r>
            <a:r>
              <a:rPr sz="2400" dirty="0">
                <a:latin typeface="Arial"/>
                <a:cs typeface="Arial"/>
              </a:rPr>
              <a:t>associated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each trial</a:t>
            </a:r>
          </a:p>
          <a:p>
            <a:pPr marL="927100" marR="918844" indent="-457200">
              <a:lnSpc>
                <a:spcPct val="150000"/>
              </a:lnSpc>
              <a:spcBef>
                <a:spcPts val="1180"/>
              </a:spcBef>
              <a:buFont typeface="Courier New"/>
              <a:buChar char="o"/>
              <a:tabLst>
                <a:tab pos="927100" algn="l"/>
              </a:tabLst>
            </a:pPr>
            <a:r>
              <a:rPr sz="2400" b="1" dirty="0">
                <a:latin typeface="Arial"/>
                <a:cs typeface="Arial"/>
              </a:rPr>
              <a:t>Rapid responses </a:t>
            </a:r>
            <a:r>
              <a:rPr sz="2400" dirty="0">
                <a:latin typeface="Arial"/>
                <a:cs typeface="Arial"/>
              </a:rPr>
              <a:t>and very </a:t>
            </a:r>
            <a:r>
              <a:rPr sz="2400" b="1" spc="-5" dirty="0">
                <a:latin typeface="Arial"/>
                <a:cs typeface="Arial"/>
              </a:rPr>
              <a:t>informative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helpful  </a:t>
            </a:r>
            <a:r>
              <a:rPr sz="2400" b="1" dirty="0">
                <a:latin typeface="Arial"/>
                <a:cs typeface="Arial"/>
              </a:rPr>
              <a:t>engagement </a:t>
            </a:r>
            <a:r>
              <a:rPr sz="2400" dirty="0">
                <a:latin typeface="Arial"/>
                <a:cs typeface="Arial"/>
              </a:rPr>
              <a:t>from regulatory team has resulted in </a:t>
            </a:r>
            <a:r>
              <a:rPr sz="2400" b="1" dirty="0">
                <a:latin typeface="Arial"/>
                <a:cs typeface="Arial"/>
              </a:rPr>
              <a:t>efficient  </a:t>
            </a:r>
            <a:r>
              <a:rPr sz="2400" b="1" spc="-5" dirty="0">
                <a:latin typeface="Arial"/>
                <a:cs typeface="Arial"/>
              </a:rPr>
              <a:t>turnaround times </a:t>
            </a:r>
            <a:r>
              <a:rPr sz="2400" b="1" dirty="0">
                <a:latin typeface="Arial"/>
                <a:cs typeface="Arial"/>
              </a:rPr>
              <a:t>for </a:t>
            </a:r>
            <a:r>
              <a:rPr sz="2400" b="1" spc="-5" dirty="0">
                <a:latin typeface="Arial"/>
                <a:cs typeface="Arial"/>
              </a:rPr>
              <a:t>trial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initiation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17</a:t>
            </a:fld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00F9FFE-6898-4EE5-A40A-9B28630F90A5}"/>
              </a:ext>
            </a:extLst>
          </p:cNvPr>
          <p:cNvSpPr txBox="1">
            <a:spLocks/>
          </p:cNvSpPr>
          <p:nvPr/>
        </p:nvSpPr>
        <p:spPr>
          <a:xfrm>
            <a:off x="304800" y="487020"/>
            <a:ext cx="102044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18EC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kern="0"/>
              <a:t>5/6 </a:t>
            </a:r>
            <a:r>
              <a:rPr lang="en-US" sz="2800" kern="0" spc="-10"/>
              <a:t>Considerations </a:t>
            </a:r>
            <a:r>
              <a:rPr lang="en-US" sz="2800" kern="0" spc="-20"/>
              <a:t>for </a:t>
            </a:r>
            <a:r>
              <a:rPr lang="en-US" sz="2800" kern="0" spc="-15"/>
              <a:t>Engagement </a:t>
            </a:r>
            <a:r>
              <a:rPr lang="en-US" sz="2800" kern="0" spc="-5"/>
              <a:t>and</a:t>
            </a:r>
            <a:r>
              <a:rPr lang="en-US" sz="2800" kern="0" spc="20"/>
              <a:t> </a:t>
            </a:r>
            <a:r>
              <a:rPr lang="en-US" sz="2800" kern="0" spc="-15"/>
              <a:t>Collaboration</a:t>
            </a:r>
            <a:endParaRPr lang="en-US" sz="2800" kern="0" spc="-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36" y="536436"/>
            <a:ext cx="842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6/6 </a:t>
            </a:r>
            <a:r>
              <a:rPr spc="-20" dirty="0"/>
              <a:t>Data </a:t>
            </a:r>
            <a:r>
              <a:rPr spc="-10" dirty="0"/>
              <a:t>Protection </a:t>
            </a:r>
            <a:r>
              <a:rPr spc="-5" dirty="0"/>
              <a:t>and </a:t>
            </a:r>
            <a:r>
              <a:rPr spc="-15" dirty="0"/>
              <a:t>Information</a:t>
            </a:r>
            <a:r>
              <a:rPr spc="-5" dirty="0"/>
              <a:t> </a:t>
            </a:r>
            <a:r>
              <a:rPr spc="-10" dirty="0"/>
              <a:t>Privacy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64118" y="1447800"/>
            <a:ext cx="3863340" cy="42434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050" marR="5080" indent="-514350">
              <a:lnSpc>
                <a:spcPct val="99600"/>
              </a:lnSpc>
              <a:spcBef>
                <a:spcPts val="110"/>
              </a:spcBef>
              <a:buChar char="•"/>
              <a:tabLst>
                <a:tab pos="526415" algn="l"/>
                <a:tab pos="527050" algn="l"/>
              </a:tabLst>
            </a:pPr>
            <a:r>
              <a:rPr sz="2400" dirty="0"/>
              <a:t>How can we nurture  </a:t>
            </a:r>
            <a:r>
              <a:rPr sz="2400" b="1" spc="-5" dirty="0"/>
              <a:t>development </a:t>
            </a:r>
            <a:r>
              <a:rPr sz="2400" dirty="0"/>
              <a:t>of strategies in  </a:t>
            </a:r>
            <a:r>
              <a:rPr sz="2400" b="1" spc="-5" dirty="0"/>
              <a:t>resource-limited</a:t>
            </a:r>
            <a:r>
              <a:rPr sz="2400" b="1" spc="-15" dirty="0"/>
              <a:t> </a:t>
            </a:r>
            <a:r>
              <a:rPr sz="2400" b="1" dirty="0">
                <a:latin typeface="Arial"/>
                <a:cs typeface="Arial"/>
              </a:rPr>
              <a:t>settings?</a:t>
            </a:r>
          </a:p>
          <a:p>
            <a:pPr marL="527050" indent="-514350">
              <a:spcBef>
                <a:spcPts val="1850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400" b="1" dirty="0">
                <a:latin typeface="Arial"/>
                <a:cs typeface="Arial"/>
              </a:rPr>
              <a:t>Key Consideration</a:t>
            </a:r>
            <a:r>
              <a:rPr sz="2400" b="1" spc="-35" dirty="0"/>
              <a:t> </a:t>
            </a:r>
            <a:r>
              <a:rPr sz="2400" b="1" dirty="0">
                <a:latin typeface="Arial"/>
                <a:cs typeface="Arial"/>
              </a:rPr>
              <a:t>areas:</a:t>
            </a:r>
          </a:p>
          <a:p>
            <a:pPr marL="984250" lvl="1" indent="-514350">
              <a:spcBef>
                <a:spcPts val="640"/>
              </a:spcBef>
              <a:buFont typeface="Arial"/>
              <a:buChar char="•"/>
              <a:tabLst>
                <a:tab pos="983615" algn="l"/>
                <a:tab pos="984250" algn="l"/>
              </a:tabLst>
            </a:pPr>
            <a:r>
              <a:rPr sz="2000" i="1" spc="-5" dirty="0">
                <a:latin typeface="Arial"/>
                <a:cs typeface="Arial"/>
              </a:rPr>
              <a:t>Quality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Continuum</a:t>
            </a:r>
            <a:endParaRPr sz="2000" dirty="0">
              <a:latin typeface="Arial"/>
              <a:cs typeface="Arial"/>
            </a:endParaRPr>
          </a:p>
          <a:p>
            <a:pPr marL="984250" lvl="1" indent="-514350">
              <a:lnSpc>
                <a:spcPts val="2845"/>
              </a:lnSpc>
              <a:buFont typeface="Arial"/>
              <a:buChar char="•"/>
              <a:tabLst>
                <a:tab pos="983615" algn="l"/>
                <a:tab pos="984250" algn="l"/>
              </a:tabLst>
            </a:pPr>
            <a:r>
              <a:rPr sz="2000" i="1" dirty="0">
                <a:latin typeface="Arial"/>
                <a:cs typeface="Arial"/>
              </a:rPr>
              <a:t>Risk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Assessment</a:t>
            </a:r>
            <a:endParaRPr sz="2000" dirty="0">
              <a:latin typeface="Arial"/>
              <a:cs typeface="Arial"/>
            </a:endParaRPr>
          </a:p>
          <a:p>
            <a:pPr marL="984250" lvl="1" indent="-514350">
              <a:lnSpc>
                <a:spcPts val="2845"/>
              </a:lnSpc>
              <a:buFont typeface="Arial"/>
              <a:buChar char="•"/>
              <a:tabLst>
                <a:tab pos="983615" algn="l"/>
                <a:tab pos="984250" algn="l"/>
              </a:tabLst>
            </a:pPr>
            <a:r>
              <a:rPr sz="2000" i="1" spc="-5" dirty="0">
                <a:latin typeface="Arial"/>
                <a:cs typeface="Arial"/>
              </a:rPr>
              <a:t>Annotated Notes </a:t>
            </a:r>
            <a:r>
              <a:rPr sz="2000" i="1" dirty="0">
                <a:latin typeface="Arial"/>
                <a:cs typeface="Arial"/>
              </a:rPr>
              <a:t>and </a:t>
            </a:r>
            <a:r>
              <a:rPr sz="2000" i="1" spc="-5" dirty="0">
                <a:latin typeface="Arial"/>
                <a:cs typeface="Arial"/>
              </a:rPr>
              <a:t>Audit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65" dirty="0">
                <a:latin typeface="Arial"/>
                <a:cs typeface="Arial"/>
              </a:rPr>
              <a:t>Tri</a:t>
            </a:r>
            <a:endParaRPr sz="2000" dirty="0">
              <a:latin typeface="Arial"/>
              <a:cs typeface="Arial"/>
            </a:endParaRPr>
          </a:p>
          <a:p>
            <a:pPr marL="984250" lvl="1" indent="-514350">
              <a:spcBef>
                <a:spcPts val="25"/>
              </a:spcBef>
              <a:buFont typeface="Arial"/>
              <a:buChar char="•"/>
              <a:tabLst>
                <a:tab pos="983615" algn="l"/>
                <a:tab pos="984250" algn="l"/>
              </a:tabLst>
            </a:pPr>
            <a:r>
              <a:rPr sz="2000" i="1" spc="-5" dirty="0">
                <a:latin typeface="Arial"/>
                <a:cs typeface="Arial"/>
              </a:rPr>
              <a:t>Cybersecurity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1830" y="4498659"/>
            <a:ext cx="468757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i="1" spc="-5" dirty="0">
                <a:latin typeface="Calibri"/>
                <a:cs typeface="Calibri"/>
              </a:rPr>
              <a:t>NIST Privacy Framework </a:t>
            </a:r>
            <a:r>
              <a:rPr sz="1600" i="1" dirty="0">
                <a:latin typeface="Calibri"/>
                <a:cs typeface="Calibri"/>
              </a:rPr>
              <a:t>– </a:t>
            </a:r>
            <a:r>
              <a:rPr sz="1600" i="1" spc="-5" dirty="0">
                <a:latin typeface="Calibri"/>
                <a:cs typeface="Calibri"/>
              </a:rPr>
              <a:t>Cybersecurity </a:t>
            </a:r>
            <a:r>
              <a:rPr sz="1600" i="1" dirty="0">
                <a:latin typeface="Calibri"/>
                <a:cs typeface="Calibri"/>
              </a:rPr>
              <a:t>and </a:t>
            </a:r>
            <a:r>
              <a:rPr sz="1600" i="1" spc="-5" dirty="0">
                <a:latin typeface="Calibri"/>
                <a:cs typeface="Calibri"/>
              </a:rPr>
              <a:t>Privacy </a:t>
            </a:r>
            <a:r>
              <a:rPr sz="1600" i="1" dirty="0">
                <a:latin typeface="Calibri"/>
                <a:cs typeface="Calibri"/>
              </a:rPr>
              <a:t>Risk  </a:t>
            </a:r>
            <a:r>
              <a:rPr sz="1600" i="1" spc="-5" dirty="0">
                <a:latin typeface="Calibri"/>
                <a:cs typeface="Calibri"/>
              </a:rPr>
              <a:t>Relationship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22520" y="1761082"/>
            <a:ext cx="5040906" cy="2572693"/>
            <a:chOff x="5435836" y="1794931"/>
            <a:chExt cx="6188710" cy="3158490"/>
          </a:xfrm>
        </p:grpSpPr>
        <p:sp>
          <p:nvSpPr>
            <p:cNvPr id="8" name="object 8"/>
            <p:cNvSpPr/>
            <p:nvPr/>
          </p:nvSpPr>
          <p:spPr>
            <a:xfrm>
              <a:off x="5939039" y="1794931"/>
              <a:ext cx="5685036" cy="31249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35836" y="4573154"/>
              <a:ext cx="818515" cy="380365"/>
            </a:xfrm>
            <a:custGeom>
              <a:avLst/>
              <a:gdLst/>
              <a:ahLst/>
              <a:cxnLst/>
              <a:rect l="l" t="t" r="r" b="b"/>
              <a:pathLst>
                <a:path w="818514" h="380364">
                  <a:moveTo>
                    <a:pt x="818517" y="0"/>
                  </a:moveTo>
                  <a:lnTo>
                    <a:pt x="0" y="0"/>
                  </a:lnTo>
                  <a:lnTo>
                    <a:pt x="0" y="379793"/>
                  </a:lnTo>
                  <a:lnTo>
                    <a:pt x="818517" y="379793"/>
                  </a:lnTo>
                  <a:lnTo>
                    <a:pt x="818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" y="1577724"/>
            <a:ext cx="10641965" cy="3303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Health sources for AI solutions (</a:t>
            </a:r>
            <a:r>
              <a:rPr sz="2000" i="1" dirty="0">
                <a:latin typeface="Arial"/>
                <a:cs typeface="Arial"/>
              </a:rPr>
              <a:t>What needs </a:t>
            </a:r>
            <a:r>
              <a:rPr sz="2000" i="1" spc="-5" dirty="0">
                <a:latin typeface="Arial"/>
                <a:cs typeface="Arial"/>
              </a:rPr>
              <a:t>to </a:t>
            </a:r>
            <a:r>
              <a:rPr sz="2000" i="1" dirty="0">
                <a:latin typeface="Arial"/>
                <a:cs typeface="Arial"/>
              </a:rPr>
              <a:t>be</a:t>
            </a:r>
            <a:r>
              <a:rPr sz="2000" i="1" spc="-1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protected?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469900" indent="-457200"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Regulatory landscape (</a:t>
            </a:r>
            <a:r>
              <a:rPr sz="2000" i="1" dirty="0">
                <a:latin typeface="Arial"/>
                <a:cs typeface="Arial"/>
              </a:rPr>
              <a:t>How it should be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protected?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spcBef>
                <a:spcPts val="2350"/>
              </a:spcBef>
              <a:buFont typeface="Courier New"/>
              <a:buChar char="o"/>
              <a:tabLst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Developers and their companies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</a:p>
          <a:p>
            <a:pPr marL="927100" marR="546735" lvl="1" indent="-457200">
              <a:lnSpc>
                <a:spcPct val="149200"/>
              </a:lnSpc>
              <a:spcBef>
                <a:spcPts val="11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pc="-5" dirty="0">
                <a:latin typeface="Arial"/>
                <a:cs typeface="Arial"/>
              </a:rPr>
              <a:t>Gain </a:t>
            </a:r>
            <a:r>
              <a:rPr dirty="0">
                <a:latin typeface="Arial"/>
                <a:cs typeface="Arial"/>
              </a:rPr>
              <a:t>an </a:t>
            </a:r>
            <a:r>
              <a:rPr spc="-5" dirty="0">
                <a:latin typeface="Arial"/>
                <a:cs typeface="Arial"/>
              </a:rPr>
              <a:t>understanding </a:t>
            </a:r>
            <a:r>
              <a:rPr dirty="0">
                <a:latin typeface="Arial"/>
                <a:cs typeface="Arial"/>
              </a:rPr>
              <a:t>of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applicable </a:t>
            </a:r>
            <a:r>
              <a:rPr spc="-5" dirty="0">
                <a:solidFill>
                  <a:srgbClr val="0070C0"/>
                </a:solidFill>
                <a:latin typeface="Arial"/>
                <a:cs typeface="Arial"/>
              </a:rPr>
              <a:t>data protection regulations </a:t>
            </a:r>
            <a:r>
              <a:rPr dirty="0">
                <a:latin typeface="Arial"/>
                <a:cs typeface="Arial"/>
              </a:rPr>
              <a:t>and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0C0"/>
                </a:solidFill>
                <a:latin typeface="Arial"/>
                <a:cs typeface="Arial"/>
              </a:rPr>
              <a:t>information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privacy</a:t>
            </a:r>
            <a:r>
              <a:rPr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laws</a:t>
            </a:r>
            <a:endParaRPr dirty="0">
              <a:latin typeface="Arial"/>
              <a:cs typeface="Arial"/>
            </a:endParaRPr>
          </a:p>
          <a:p>
            <a:pPr marL="927100" lvl="1" indent="-457200">
              <a:spcBef>
                <a:spcPts val="141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>
                <a:latin typeface="Arial"/>
                <a:cs typeface="Arial"/>
              </a:rPr>
              <a:t>Consider </a:t>
            </a:r>
            <a:r>
              <a:rPr spc="-5" dirty="0">
                <a:latin typeface="Arial"/>
                <a:cs typeface="Arial"/>
              </a:rPr>
              <a:t>the </a:t>
            </a:r>
            <a:r>
              <a:rPr spc="-10" dirty="0">
                <a:latin typeface="Arial"/>
                <a:cs typeface="Arial"/>
              </a:rPr>
              <a:t>different </a:t>
            </a:r>
            <a:r>
              <a:rPr spc="-5" dirty="0">
                <a:latin typeface="Arial"/>
                <a:cs typeface="Arial"/>
              </a:rPr>
              <a:t>jurisdictions’ regulations </a:t>
            </a:r>
            <a:r>
              <a:rPr dirty="0">
                <a:latin typeface="Arial"/>
                <a:cs typeface="Arial"/>
              </a:rPr>
              <a:t>and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laws</a:t>
            </a:r>
          </a:p>
          <a:p>
            <a:pPr marL="927100" lvl="1" indent="-457200">
              <a:spcBef>
                <a:spcPts val="144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pc="-5" dirty="0">
                <a:latin typeface="Arial"/>
                <a:cs typeface="Arial"/>
              </a:rPr>
              <a:t>Stay </a:t>
            </a:r>
            <a:r>
              <a:rPr dirty="0">
                <a:latin typeface="Arial"/>
                <a:cs typeface="Arial"/>
              </a:rPr>
              <a:t>current on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new laws </a:t>
            </a:r>
            <a:r>
              <a:rPr dirty="0">
                <a:latin typeface="Arial"/>
                <a:cs typeface="Arial"/>
              </a:rPr>
              <a:t>and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requirements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52920" y="2051288"/>
            <a:ext cx="1434407" cy="953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7590" y="3829091"/>
            <a:ext cx="1449737" cy="1042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19</a:t>
            </a:fld>
            <a:endParaRPr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3B70328A-9A3B-4958-B7ED-384ED5188A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4036" y="536436"/>
            <a:ext cx="842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6/6 </a:t>
            </a:r>
            <a:r>
              <a:rPr spc="-20" dirty="0"/>
              <a:t>Data </a:t>
            </a:r>
            <a:r>
              <a:rPr spc="-10" dirty="0"/>
              <a:t>Protection </a:t>
            </a:r>
            <a:r>
              <a:rPr spc="-5" dirty="0"/>
              <a:t>and </a:t>
            </a:r>
            <a:r>
              <a:rPr spc="-15" dirty="0"/>
              <a:t>Information</a:t>
            </a:r>
            <a:r>
              <a:rPr spc="-5" dirty="0"/>
              <a:t> </a:t>
            </a:r>
            <a:r>
              <a:rPr spc="-10" dirty="0"/>
              <a:t>Privacy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00" y="0"/>
            <a:ext cx="11637645" cy="6858000"/>
            <a:chOff x="0" y="0"/>
            <a:chExt cx="1163764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88976"/>
              <a:ext cx="3962400" cy="6669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475865" cy="205740"/>
            </a:xfrm>
            <a:custGeom>
              <a:avLst/>
              <a:gdLst/>
              <a:ahLst/>
              <a:cxnLst/>
              <a:rect l="l" t="t" r="r" b="b"/>
              <a:pathLst>
                <a:path w="2475865" h="205740">
                  <a:moveTo>
                    <a:pt x="2475358" y="1"/>
                  </a:moveTo>
                  <a:lnTo>
                    <a:pt x="1905002" y="1"/>
                  </a:lnTo>
                  <a:lnTo>
                    <a:pt x="1905002" y="205413"/>
                  </a:lnTo>
                  <a:lnTo>
                    <a:pt x="2438130" y="191488"/>
                  </a:lnTo>
                  <a:lnTo>
                    <a:pt x="2465136" y="47898"/>
                  </a:lnTo>
                  <a:lnTo>
                    <a:pt x="2475358" y="1"/>
                  </a:lnTo>
                  <a:close/>
                </a:path>
                <a:path w="2475865" h="205740">
                  <a:moveTo>
                    <a:pt x="1905001" y="0"/>
                  </a:moveTo>
                  <a:lnTo>
                    <a:pt x="0" y="0"/>
                  </a:lnTo>
                  <a:lnTo>
                    <a:pt x="0" y="205413"/>
                  </a:lnTo>
                  <a:lnTo>
                    <a:pt x="1905001" y="205413"/>
                  </a:lnTo>
                  <a:lnTo>
                    <a:pt x="1905001" y="0"/>
                  </a:lnTo>
                  <a:close/>
                </a:path>
              </a:pathLst>
            </a:custGeom>
            <a:solidFill>
              <a:srgbClr val="00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3197"/>
              <a:ext cx="4152900" cy="6675120"/>
            </a:xfrm>
            <a:custGeom>
              <a:avLst/>
              <a:gdLst/>
              <a:ahLst/>
              <a:cxnLst/>
              <a:rect l="l" t="t" r="r" b="b"/>
              <a:pathLst>
                <a:path w="4152900" h="6675120">
                  <a:moveTo>
                    <a:pt x="4152354" y="6674802"/>
                  </a:moveTo>
                  <a:lnTo>
                    <a:pt x="4103522" y="6601231"/>
                  </a:lnTo>
                  <a:lnTo>
                    <a:pt x="4069677" y="6549364"/>
                  </a:lnTo>
                  <a:lnTo>
                    <a:pt x="4036212" y="6497599"/>
                  </a:lnTo>
                  <a:lnTo>
                    <a:pt x="4003129" y="6445948"/>
                  </a:lnTo>
                  <a:lnTo>
                    <a:pt x="3970426" y="6394386"/>
                  </a:lnTo>
                  <a:lnTo>
                    <a:pt x="3938117" y="6342926"/>
                  </a:lnTo>
                  <a:lnTo>
                    <a:pt x="3906177" y="6291580"/>
                  </a:lnTo>
                  <a:lnTo>
                    <a:pt x="3874617" y="6240323"/>
                  </a:lnTo>
                  <a:lnTo>
                    <a:pt x="3843439" y="6189167"/>
                  </a:lnTo>
                  <a:lnTo>
                    <a:pt x="3812641" y="6138113"/>
                  </a:lnTo>
                  <a:lnTo>
                    <a:pt x="3782225" y="6087161"/>
                  </a:lnTo>
                  <a:lnTo>
                    <a:pt x="3752177" y="6036310"/>
                  </a:lnTo>
                  <a:lnTo>
                    <a:pt x="3722497" y="5985548"/>
                  </a:lnTo>
                  <a:lnTo>
                    <a:pt x="3693198" y="5934888"/>
                  </a:lnTo>
                  <a:lnTo>
                    <a:pt x="3664280" y="5884316"/>
                  </a:lnTo>
                  <a:lnTo>
                    <a:pt x="3635718" y="5833846"/>
                  </a:lnTo>
                  <a:lnTo>
                    <a:pt x="3607536" y="5783465"/>
                  </a:lnTo>
                  <a:lnTo>
                    <a:pt x="3579711" y="5733186"/>
                  </a:lnTo>
                  <a:lnTo>
                    <a:pt x="3552266" y="5682996"/>
                  </a:lnTo>
                  <a:lnTo>
                    <a:pt x="3525189" y="5632907"/>
                  </a:lnTo>
                  <a:lnTo>
                    <a:pt x="3498469" y="5582894"/>
                  </a:lnTo>
                  <a:lnTo>
                    <a:pt x="3472129" y="5532983"/>
                  </a:lnTo>
                  <a:lnTo>
                    <a:pt x="3446145" y="5483161"/>
                  </a:lnTo>
                  <a:lnTo>
                    <a:pt x="3420516" y="5433428"/>
                  </a:lnTo>
                  <a:lnTo>
                    <a:pt x="3395256" y="5383784"/>
                  </a:lnTo>
                  <a:lnTo>
                    <a:pt x="3370364" y="5334216"/>
                  </a:lnTo>
                  <a:lnTo>
                    <a:pt x="3345815" y="5284749"/>
                  </a:lnTo>
                  <a:lnTo>
                    <a:pt x="3321634" y="5235372"/>
                  </a:lnTo>
                  <a:lnTo>
                    <a:pt x="3297821" y="5186070"/>
                  </a:lnTo>
                  <a:lnTo>
                    <a:pt x="3274352" y="5136858"/>
                  </a:lnTo>
                  <a:lnTo>
                    <a:pt x="3251238" y="5087734"/>
                  </a:lnTo>
                  <a:lnTo>
                    <a:pt x="3228492" y="5038699"/>
                  </a:lnTo>
                  <a:lnTo>
                    <a:pt x="3206089" y="4989741"/>
                  </a:lnTo>
                  <a:lnTo>
                    <a:pt x="3184042" y="4940859"/>
                  </a:lnTo>
                  <a:lnTo>
                    <a:pt x="3162338" y="4892065"/>
                  </a:lnTo>
                  <a:lnTo>
                    <a:pt x="3140989" y="4843361"/>
                  </a:lnTo>
                  <a:lnTo>
                    <a:pt x="3119996" y="4794720"/>
                  </a:lnTo>
                  <a:lnTo>
                    <a:pt x="3099346" y="4746168"/>
                  </a:lnTo>
                  <a:lnTo>
                    <a:pt x="3079051" y="4697704"/>
                  </a:lnTo>
                  <a:lnTo>
                    <a:pt x="3059087" y="4649305"/>
                  </a:lnTo>
                  <a:lnTo>
                    <a:pt x="3039478" y="4600994"/>
                  </a:lnTo>
                  <a:lnTo>
                    <a:pt x="3020225" y="4552759"/>
                  </a:lnTo>
                  <a:lnTo>
                    <a:pt x="3001302" y="4504588"/>
                  </a:lnTo>
                  <a:lnTo>
                    <a:pt x="2982722" y="4456506"/>
                  </a:lnTo>
                  <a:lnTo>
                    <a:pt x="2964484" y="4408500"/>
                  </a:lnTo>
                  <a:lnTo>
                    <a:pt x="2946577" y="4360557"/>
                  </a:lnTo>
                  <a:lnTo>
                    <a:pt x="2929026" y="4312704"/>
                  </a:lnTo>
                  <a:lnTo>
                    <a:pt x="2911805" y="4264914"/>
                  </a:lnTo>
                  <a:lnTo>
                    <a:pt x="2894927" y="4217187"/>
                  </a:lnTo>
                  <a:lnTo>
                    <a:pt x="2878378" y="4169549"/>
                  </a:lnTo>
                  <a:lnTo>
                    <a:pt x="2862161" y="4121975"/>
                  </a:lnTo>
                  <a:lnTo>
                    <a:pt x="2846286" y="4074464"/>
                  </a:lnTo>
                  <a:lnTo>
                    <a:pt x="2830741" y="4027030"/>
                  </a:lnTo>
                  <a:lnTo>
                    <a:pt x="2815526" y="3979672"/>
                  </a:lnTo>
                  <a:lnTo>
                    <a:pt x="2800642" y="3932377"/>
                  </a:lnTo>
                  <a:lnTo>
                    <a:pt x="2786088" y="3885146"/>
                  </a:lnTo>
                  <a:lnTo>
                    <a:pt x="2771864" y="3837978"/>
                  </a:lnTo>
                  <a:lnTo>
                    <a:pt x="2757970" y="3790886"/>
                  </a:lnTo>
                  <a:lnTo>
                    <a:pt x="2744393" y="3743845"/>
                  </a:lnTo>
                  <a:lnTo>
                    <a:pt x="2731160" y="3696881"/>
                  </a:lnTo>
                  <a:lnTo>
                    <a:pt x="2718231" y="3649980"/>
                  </a:lnTo>
                  <a:lnTo>
                    <a:pt x="2705646" y="3603142"/>
                  </a:lnTo>
                  <a:lnTo>
                    <a:pt x="2693365" y="3556368"/>
                  </a:lnTo>
                  <a:lnTo>
                    <a:pt x="2681414" y="3509657"/>
                  </a:lnTo>
                  <a:lnTo>
                    <a:pt x="2669781" y="3462998"/>
                  </a:lnTo>
                  <a:lnTo>
                    <a:pt x="2658478" y="3416414"/>
                  </a:lnTo>
                  <a:lnTo>
                    <a:pt x="2647480" y="3369881"/>
                  </a:lnTo>
                  <a:lnTo>
                    <a:pt x="2636799" y="3323399"/>
                  </a:lnTo>
                  <a:lnTo>
                    <a:pt x="2626436" y="3276993"/>
                  </a:lnTo>
                  <a:lnTo>
                    <a:pt x="2616403" y="3230626"/>
                  </a:lnTo>
                  <a:lnTo>
                    <a:pt x="2606662" y="3184334"/>
                  </a:lnTo>
                  <a:lnTo>
                    <a:pt x="2597251" y="3138093"/>
                  </a:lnTo>
                  <a:lnTo>
                    <a:pt x="2588145" y="3091904"/>
                  </a:lnTo>
                  <a:lnTo>
                    <a:pt x="2579357" y="3045764"/>
                  </a:lnTo>
                  <a:lnTo>
                    <a:pt x="2570873" y="2999689"/>
                  </a:lnTo>
                  <a:lnTo>
                    <a:pt x="2562695" y="2953664"/>
                  </a:lnTo>
                  <a:lnTo>
                    <a:pt x="2554821" y="2907690"/>
                  </a:lnTo>
                  <a:lnTo>
                    <a:pt x="2547264" y="2861780"/>
                  </a:lnTo>
                  <a:lnTo>
                    <a:pt x="2540012" y="2815907"/>
                  </a:lnTo>
                  <a:lnTo>
                    <a:pt x="2533065" y="2770086"/>
                  </a:lnTo>
                  <a:lnTo>
                    <a:pt x="2526411" y="2724327"/>
                  </a:lnTo>
                  <a:lnTo>
                    <a:pt x="2520073" y="2678607"/>
                  </a:lnTo>
                  <a:lnTo>
                    <a:pt x="2514028" y="2632938"/>
                  </a:lnTo>
                  <a:lnTo>
                    <a:pt x="2508288" y="2587320"/>
                  </a:lnTo>
                  <a:lnTo>
                    <a:pt x="2502852" y="2541740"/>
                  </a:lnTo>
                  <a:lnTo>
                    <a:pt x="2497709" y="2496223"/>
                  </a:lnTo>
                  <a:lnTo>
                    <a:pt x="2492870" y="2450744"/>
                  </a:lnTo>
                  <a:lnTo>
                    <a:pt x="2488323" y="2405303"/>
                  </a:lnTo>
                  <a:lnTo>
                    <a:pt x="2484069" y="2359914"/>
                  </a:lnTo>
                  <a:lnTo>
                    <a:pt x="2480106" y="2314575"/>
                  </a:lnTo>
                  <a:lnTo>
                    <a:pt x="2476449" y="2269261"/>
                  </a:lnTo>
                  <a:lnTo>
                    <a:pt x="2473071" y="2224011"/>
                  </a:lnTo>
                  <a:lnTo>
                    <a:pt x="2469997" y="2178786"/>
                  </a:lnTo>
                  <a:lnTo>
                    <a:pt x="2467203" y="2133612"/>
                  </a:lnTo>
                  <a:lnTo>
                    <a:pt x="2464701" y="2088476"/>
                  </a:lnTo>
                  <a:lnTo>
                    <a:pt x="2462492" y="2043379"/>
                  </a:lnTo>
                  <a:lnTo>
                    <a:pt x="2460561" y="1998319"/>
                  </a:lnTo>
                  <a:lnTo>
                    <a:pt x="2458923" y="1953298"/>
                  </a:lnTo>
                  <a:lnTo>
                    <a:pt x="2457564" y="1908327"/>
                  </a:lnTo>
                  <a:lnTo>
                    <a:pt x="2456497" y="1863382"/>
                  </a:lnTo>
                  <a:lnTo>
                    <a:pt x="2455710" y="1818474"/>
                  </a:lnTo>
                  <a:lnTo>
                    <a:pt x="2455202" y="1773593"/>
                  </a:lnTo>
                  <a:lnTo>
                    <a:pt x="2454986" y="1728762"/>
                  </a:lnTo>
                  <a:lnTo>
                    <a:pt x="2455037" y="1683956"/>
                  </a:lnTo>
                  <a:lnTo>
                    <a:pt x="2455380" y="1639189"/>
                  </a:lnTo>
                  <a:lnTo>
                    <a:pt x="2455989" y="1594446"/>
                  </a:lnTo>
                  <a:lnTo>
                    <a:pt x="2456878" y="1549742"/>
                  </a:lnTo>
                  <a:lnTo>
                    <a:pt x="2458047" y="1505077"/>
                  </a:lnTo>
                  <a:lnTo>
                    <a:pt x="2459482" y="1460436"/>
                  </a:lnTo>
                  <a:lnTo>
                    <a:pt x="2461196" y="1415821"/>
                  </a:lnTo>
                  <a:lnTo>
                    <a:pt x="2463177" y="1371244"/>
                  </a:lnTo>
                  <a:lnTo>
                    <a:pt x="2465438" y="1326692"/>
                  </a:lnTo>
                  <a:lnTo>
                    <a:pt x="2467965" y="1282166"/>
                  </a:lnTo>
                  <a:lnTo>
                    <a:pt x="2470759" y="1237665"/>
                  </a:lnTo>
                  <a:lnTo>
                    <a:pt x="2473833" y="1193190"/>
                  </a:lnTo>
                  <a:lnTo>
                    <a:pt x="2477160" y="1148740"/>
                  </a:lnTo>
                  <a:lnTo>
                    <a:pt x="2480767" y="1104328"/>
                  </a:lnTo>
                  <a:lnTo>
                    <a:pt x="2484628" y="1059929"/>
                  </a:lnTo>
                  <a:lnTo>
                    <a:pt x="2488755" y="1015555"/>
                  </a:lnTo>
                  <a:lnTo>
                    <a:pt x="2493149" y="971207"/>
                  </a:lnTo>
                  <a:lnTo>
                    <a:pt x="2497810" y="926884"/>
                  </a:lnTo>
                  <a:lnTo>
                    <a:pt x="2502725" y="882573"/>
                  </a:lnTo>
                  <a:lnTo>
                    <a:pt x="2507907" y="838288"/>
                  </a:lnTo>
                  <a:lnTo>
                    <a:pt x="2513342" y="794029"/>
                  </a:lnTo>
                  <a:lnTo>
                    <a:pt x="2519032" y="749795"/>
                  </a:lnTo>
                  <a:lnTo>
                    <a:pt x="2524988" y="705561"/>
                  </a:lnTo>
                  <a:lnTo>
                    <a:pt x="2531186" y="661365"/>
                  </a:lnTo>
                  <a:lnTo>
                    <a:pt x="2537650" y="617169"/>
                  </a:lnTo>
                  <a:lnTo>
                    <a:pt x="2551341" y="528840"/>
                  </a:lnTo>
                  <a:lnTo>
                    <a:pt x="2566035" y="440575"/>
                  </a:lnTo>
                  <a:lnTo>
                    <a:pt x="2581719" y="352374"/>
                  </a:lnTo>
                  <a:lnTo>
                    <a:pt x="2598407" y="264223"/>
                  </a:lnTo>
                  <a:lnTo>
                    <a:pt x="2616073" y="176110"/>
                  </a:lnTo>
                  <a:lnTo>
                    <a:pt x="2634704" y="88036"/>
                  </a:lnTo>
                  <a:lnTo>
                    <a:pt x="2654312" y="0"/>
                  </a:lnTo>
                  <a:lnTo>
                    <a:pt x="2406954" y="6400"/>
                  </a:lnTo>
                  <a:lnTo>
                    <a:pt x="2406789" y="7213"/>
                  </a:lnTo>
                  <a:lnTo>
                    <a:pt x="1905000" y="20180"/>
                  </a:lnTo>
                  <a:lnTo>
                    <a:pt x="1905000" y="22225"/>
                  </a:lnTo>
                  <a:lnTo>
                    <a:pt x="0" y="22225"/>
                  </a:lnTo>
                  <a:lnTo>
                    <a:pt x="0" y="6674802"/>
                  </a:lnTo>
                  <a:lnTo>
                    <a:pt x="1905000" y="6674802"/>
                  </a:lnTo>
                  <a:lnTo>
                    <a:pt x="3928948" y="6674802"/>
                  </a:lnTo>
                  <a:lnTo>
                    <a:pt x="3960114" y="6674802"/>
                  </a:lnTo>
                  <a:lnTo>
                    <a:pt x="4152354" y="6674802"/>
                  </a:lnTo>
                  <a:close/>
                </a:path>
              </a:pathLst>
            </a:custGeom>
            <a:solidFill>
              <a:srgbClr val="018ECB">
                <a:alpha val="8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9" y="4111751"/>
              <a:ext cx="7842504" cy="15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00855" y="761999"/>
              <a:ext cx="3023616" cy="9723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80224" y="2216403"/>
            <a:ext cx="72002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indent="-141605">
              <a:spcBef>
                <a:spcPts val="100"/>
              </a:spcBef>
            </a:pPr>
            <a:r>
              <a:rPr sz="4000" b="0" spc="-15" dirty="0">
                <a:latin typeface="Arial"/>
                <a:cs typeface="Arial"/>
              </a:rPr>
              <a:t>Working </a:t>
            </a:r>
            <a:r>
              <a:rPr sz="4000" b="0" dirty="0">
                <a:latin typeface="Arial"/>
                <a:cs typeface="Arial"/>
              </a:rPr>
              <a:t>Group on </a:t>
            </a:r>
            <a:r>
              <a:rPr sz="4000" b="0" spc="-5" dirty="0">
                <a:latin typeface="Arial"/>
                <a:cs typeface="Arial"/>
              </a:rPr>
              <a:t>Regulatory  Considerations </a:t>
            </a:r>
            <a:r>
              <a:rPr sz="4000" b="0" dirty="0">
                <a:latin typeface="Arial"/>
                <a:cs typeface="Arial"/>
              </a:rPr>
              <a:t>on </a:t>
            </a:r>
            <a:r>
              <a:rPr sz="4000" b="0" spc="-5" dirty="0">
                <a:latin typeface="Arial"/>
                <a:cs typeface="Arial"/>
              </a:rPr>
              <a:t>AI </a:t>
            </a:r>
            <a:r>
              <a:rPr sz="4000" b="0" dirty="0">
                <a:latin typeface="Arial"/>
                <a:cs typeface="Arial"/>
              </a:rPr>
              <a:t>for</a:t>
            </a:r>
            <a:r>
              <a:rPr sz="4000" b="0" spc="-22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Health</a:t>
            </a:r>
            <a:endParaRPr sz="4000" dirty="0">
              <a:latin typeface="Arial"/>
              <a:cs typeface="Arial"/>
            </a:endParaRPr>
          </a:p>
          <a:p>
            <a:pPr marL="436245"/>
            <a:r>
              <a:rPr sz="4000" b="0" spc="-5" dirty="0">
                <a:latin typeface="Arial"/>
                <a:cs typeface="Arial"/>
              </a:rPr>
              <a:t>(WG-RC)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54044" y="571618"/>
            <a:ext cx="973205" cy="1064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93513" y="4200653"/>
            <a:ext cx="5885180" cy="229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marR="5080" indent="-233679">
              <a:lnSpc>
                <a:spcPct val="124500"/>
              </a:lnSpc>
              <a:spcBef>
                <a:spcPts val="100"/>
              </a:spcBef>
            </a:pPr>
            <a:r>
              <a:rPr sz="2200" spc="-5" dirty="0">
                <a:solidFill>
                  <a:srgbClr val="696969"/>
                </a:solidFill>
                <a:latin typeface="Arial"/>
                <a:cs typeface="Arial"/>
              </a:rPr>
              <a:t>DEL02: Overview </a:t>
            </a:r>
            <a:r>
              <a:rPr sz="2200" dirty="0">
                <a:solidFill>
                  <a:srgbClr val="696969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696969"/>
                </a:solidFill>
                <a:latin typeface="Arial"/>
                <a:cs typeface="Arial"/>
              </a:rPr>
              <a:t>Regulatory Considerations  </a:t>
            </a:r>
            <a:r>
              <a:rPr sz="2200" dirty="0">
                <a:solidFill>
                  <a:srgbClr val="696969"/>
                </a:solidFill>
                <a:latin typeface="Arial"/>
                <a:cs typeface="Arial"/>
              </a:rPr>
              <a:t>on </a:t>
            </a:r>
            <a:r>
              <a:rPr sz="2200" spc="-5" dirty="0">
                <a:solidFill>
                  <a:srgbClr val="696969"/>
                </a:solidFill>
                <a:latin typeface="Arial"/>
                <a:cs typeface="Arial"/>
              </a:rPr>
              <a:t>Artificial Intelligence </a:t>
            </a:r>
            <a:r>
              <a:rPr sz="2200" dirty="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sz="2200" spc="-110" dirty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96969"/>
                </a:solidFill>
                <a:latin typeface="Arial"/>
                <a:cs typeface="Arial"/>
              </a:rPr>
              <a:t>Health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2500" dirty="0">
              <a:latin typeface="Arial"/>
              <a:cs typeface="Arial"/>
            </a:endParaRPr>
          </a:p>
          <a:p>
            <a:pPr marL="1337310" algn="ctr"/>
            <a:r>
              <a:rPr sz="2400" i="1" spc="-5" dirty="0">
                <a:solidFill>
                  <a:srgbClr val="018ECC"/>
                </a:solidFill>
                <a:latin typeface="Arial"/>
                <a:cs typeface="Arial"/>
              </a:rPr>
              <a:t>Shada Alsalamah,</a:t>
            </a:r>
            <a:r>
              <a:rPr sz="2400" i="1" spc="-105" dirty="0">
                <a:solidFill>
                  <a:srgbClr val="018ECC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18ECC"/>
                </a:solidFill>
                <a:latin typeface="Arial"/>
                <a:cs typeface="Arial"/>
              </a:rPr>
              <a:t>PhD</a:t>
            </a:r>
            <a:endParaRPr sz="2400" dirty="0">
              <a:latin typeface="Arial"/>
              <a:cs typeface="Arial"/>
            </a:endParaRPr>
          </a:p>
          <a:p>
            <a:pPr marL="1337945" algn="ctr">
              <a:spcBef>
                <a:spcPts val="615"/>
              </a:spcBef>
            </a:pPr>
            <a:r>
              <a:rPr sz="2000" i="1" spc="-5" dirty="0">
                <a:solidFill>
                  <a:srgbClr val="696969"/>
                </a:solidFill>
                <a:latin typeface="Arial"/>
                <a:cs typeface="Arial"/>
              </a:rPr>
              <a:t>World </a:t>
            </a:r>
            <a:r>
              <a:rPr sz="2000" i="1" dirty="0">
                <a:solidFill>
                  <a:srgbClr val="696969"/>
                </a:solidFill>
                <a:latin typeface="Arial"/>
                <a:cs typeface="Arial"/>
              </a:rPr>
              <a:t>Health</a:t>
            </a:r>
            <a:r>
              <a:rPr sz="2000" i="1" spc="-25" dirty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696969"/>
                </a:solidFill>
                <a:latin typeface="Arial"/>
                <a:cs typeface="Arial"/>
              </a:rPr>
              <a:t>Organization</a:t>
            </a:r>
            <a:endParaRPr sz="2000" dirty="0">
              <a:latin typeface="Arial"/>
              <a:cs typeface="Arial"/>
            </a:endParaRPr>
          </a:p>
          <a:p>
            <a:pPr marL="1337945" algn="ctr">
              <a:spcBef>
                <a:spcPts val="620"/>
              </a:spcBef>
            </a:pPr>
            <a:r>
              <a:rPr sz="1600" i="1" spc="-5" dirty="0">
                <a:solidFill>
                  <a:srgbClr val="696969"/>
                </a:solidFill>
                <a:latin typeface="Arial"/>
                <a:cs typeface="Arial"/>
              </a:rPr>
              <a:t>FG AI4H </a:t>
            </a:r>
            <a:r>
              <a:rPr sz="1600" i="1" dirty="0">
                <a:solidFill>
                  <a:srgbClr val="696969"/>
                </a:solidFill>
                <a:latin typeface="Arial"/>
                <a:cs typeface="Arial"/>
              </a:rPr>
              <a:t>- </a:t>
            </a:r>
            <a:r>
              <a:rPr sz="1600" i="1" spc="-5" dirty="0">
                <a:solidFill>
                  <a:srgbClr val="696969"/>
                </a:solidFill>
                <a:latin typeface="Arial"/>
                <a:cs typeface="Arial"/>
              </a:rPr>
              <a:t>27-29 January</a:t>
            </a:r>
            <a:r>
              <a:rPr sz="1600" i="1" spc="-30" dirty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696969"/>
                </a:solidFill>
                <a:latin typeface="Arial"/>
                <a:cs typeface="Arial"/>
              </a:rPr>
              <a:t>2021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95125"/>
            <a:ext cx="592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/>
              <a:t>Next Steps </a:t>
            </a:r>
            <a:r>
              <a:rPr spc="-5" dirty="0"/>
              <a:t>Planned </a:t>
            </a:r>
            <a:r>
              <a:rPr spc="-20" dirty="0"/>
              <a:t>for </a:t>
            </a:r>
            <a:r>
              <a:rPr dirty="0"/>
              <a:t>Q1</a:t>
            </a:r>
            <a:r>
              <a:rPr spc="-15" dirty="0"/>
              <a:t> </a:t>
            </a:r>
            <a:r>
              <a:rPr sz="3200" dirty="0"/>
              <a:t>2021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8601" y="1192531"/>
          <a:ext cx="8498158" cy="4834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Targeted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6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18E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Planned Milestones/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Deliverables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6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18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January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790" marR="1498600" indent="-514350">
                        <a:lnSpc>
                          <a:spcPct val="100000"/>
                        </a:lnSpc>
                        <a:spcBef>
                          <a:spcPts val="715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Address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internal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SG leads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comments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topics 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harmonization.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Initiate WHO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publication</a:t>
                      </a:r>
                      <a:r>
                        <a:rPr sz="18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process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February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F6"/>
                    </a:solidFill>
                  </a:tcPr>
                </a:tc>
                <a:tc>
                  <a:txBody>
                    <a:bodyPr/>
                    <a:lstStyle/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Receive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written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feedback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from whole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WG-RC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1800" i="1" spc="-20" dirty="0">
                          <a:latin typeface="Calibri"/>
                          <a:cs typeface="Calibri"/>
                        </a:rPr>
                        <a:t>Welcome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written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feedback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FG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members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1800" i="1" spc="-20" dirty="0">
                          <a:latin typeface="Calibri"/>
                          <a:cs typeface="Calibri"/>
                        </a:rPr>
                        <a:t>Welcome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feedback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relevant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deliverables</a:t>
                      </a:r>
                      <a:r>
                        <a:rPr sz="1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chair’s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Contributors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’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organizations internal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check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48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March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BEC"/>
                    </a:solidFill>
                  </a:tcPr>
                </a:tc>
                <a:tc>
                  <a:txBody>
                    <a:bodyPr/>
                    <a:lstStyle/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1900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Address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review</a:t>
                      </a:r>
                      <a:r>
                        <a:rPr sz="18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comments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Submit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editors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200"/>
                        </a:spcBef>
                        <a:buSzPct val="111111"/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1600" i="1" spc="-5" dirty="0">
                          <a:latin typeface="Arial"/>
                          <a:cs typeface="Arial"/>
                        </a:rPr>
                        <a:t>Receive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final approval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from WG-RC group after</a:t>
                      </a:r>
                      <a:r>
                        <a:rPr sz="16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editing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624840" indent="-53340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624205" algn="l"/>
                          <a:tab pos="624840" algn="l"/>
                        </a:tabLst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Publish DEL02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413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328" y="1235554"/>
            <a:ext cx="3710940" cy="1570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10100" b="0" i="1" spc="-200" dirty="0">
                <a:solidFill>
                  <a:srgbClr val="000000"/>
                </a:solidFill>
                <a:latin typeface="Edwardian Script ITC"/>
                <a:cs typeface="Edwardian Script ITC"/>
              </a:rPr>
              <a:t>Thank</a:t>
            </a:r>
            <a:r>
              <a:rPr sz="10100" b="0" i="1" spc="-165" dirty="0">
                <a:solidFill>
                  <a:srgbClr val="000000"/>
                </a:solidFill>
                <a:latin typeface="Edwardian Script ITC"/>
                <a:cs typeface="Edwardian Script ITC"/>
              </a:rPr>
              <a:t> </a:t>
            </a:r>
            <a:r>
              <a:rPr sz="10100" b="0" i="1" spc="-155" dirty="0">
                <a:solidFill>
                  <a:srgbClr val="000000"/>
                </a:solidFill>
                <a:latin typeface="Edwardian Script ITC"/>
                <a:cs typeface="Edwardian Script ITC"/>
              </a:rPr>
              <a:t>you</a:t>
            </a:r>
            <a:endParaRPr sz="10100">
              <a:latin typeface="Edwardian Script ITC"/>
              <a:cs typeface="Edwardian Script IT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4064" y="3572255"/>
            <a:ext cx="6955536" cy="1688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spcBef>
                <a:spcPts val="15"/>
              </a:spcBef>
            </a:pPr>
            <a:fld id="{81D60167-4931-47E6-BA6A-407CBD079E47}" type="slidenum">
              <a:rPr dirty="0"/>
              <a:pPr marL="38100">
                <a:spcBef>
                  <a:spcPts val="15"/>
                </a:spcBef>
              </a:pPr>
              <a:t>21</a:t>
            </a:fld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7278163" y="5911850"/>
            <a:ext cx="1727200" cy="930910"/>
          </a:xfrm>
          <a:custGeom>
            <a:avLst/>
            <a:gdLst/>
            <a:ahLst/>
            <a:cxnLst/>
            <a:rect l="l" t="t" r="r" b="b"/>
            <a:pathLst>
              <a:path w="1727200" h="930909">
                <a:moveTo>
                  <a:pt x="1727200" y="0"/>
                </a:moveTo>
                <a:lnTo>
                  <a:pt x="0" y="0"/>
                </a:lnTo>
                <a:lnTo>
                  <a:pt x="0" y="930358"/>
                </a:lnTo>
                <a:lnTo>
                  <a:pt x="1727200" y="930358"/>
                </a:lnTo>
                <a:lnTo>
                  <a:pt x="172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" y="1676400"/>
            <a:ext cx="8950960" cy="4408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483360" indent="-457200">
              <a:lnSpc>
                <a:spcPct val="1486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general </a:t>
            </a:r>
            <a:r>
              <a:rPr sz="2400" spc="-10" dirty="0">
                <a:solidFill>
                  <a:srgbClr val="018ECB"/>
                </a:solidFill>
                <a:latin typeface="Calibri"/>
                <a:cs typeface="Calibri"/>
              </a:rPr>
              <a:t>high-level overview </a:t>
            </a:r>
            <a:r>
              <a:rPr sz="2400" spc="-5" dirty="0">
                <a:latin typeface="Calibri"/>
                <a:cs typeface="Calibri"/>
              </a:rPr>
              <a:t>of non-inclusive </a:t>
            </a:r>
            <a:r>
              <a:rPr sz="2400" spc="-40" dirty="0">
                <a:latin typeface="Calibri"/>
                <a:cs typeface="Calibri"/>
              </a:rPr>
              <a:t>key </a:t>
            </a:r>
            <a:r>
              <a:rPr sz="2400" spc="-15" dirty="0">
                <a:latin typeface="Calibri"/>
                <a:cs typeface="Calibri"/>
              </a:rPr>
              <a:t>regulatory  </a:t>
            </a:r>
            <a:r>
              <a:rPr sz="2400" spc="-10" dirty="0">
                <a:latin typeface="Calibri"/>
                <a:cs typeface="Calibri"/>
              </a:rPr>
              <a:t>considerations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use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AI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health.</a:t>
            </a:r>
            <a:endParaRPr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49300"/>
              </a:lnSpc>
              <a:spcBef>
                <a:spcPts val="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018ECB"/>
                </a:solidFill>
                <a:latin typeface="Calibri"/>
                <a:cs typeface="Calibri"/>
              </a:rPr>
              <a:t>resource </a:t>
            </a:r>
            <a:r>
              <a:rPr sz="2400" spc="-10" dirty="0">
                <a:latin typeface="Calibri"/>
                <a:cs typeface="Calibri"/>
              </a:rPr>
              <a:t>that can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considered </a:t>
            </a:r>
            <a:r>
              <a:rPr sz="2400" spc="-5" dirty="0">
                <a:latin typeface="Calibri"/>
                <a:cs typeface="Calibri"/>
              </a:rPr>
              <a:t>by </a:t>
            </a:r>
            <a:r>
              <a:rPr sz="2400" i="1" spc="-10" dirty="0">
                <a:solidFill>
                  <a:srgbClr val="018ECB"/>
                </a:solidFill>
                <a:latin typeface="Calibri"/>
                <a:cs typeface="Calibri"/>
              </a:rPr>
              <a:t>regulators</a:t>
            </a:r>
            <a:r>
              <a:rPr sz="2400" spc="-10" dirty="0">
                <a:solidFill>
                  <a:srgbClr val="018ECB"/>
                </a:solidFill>
                <a:latin typeface="Calibri"/>
                <a:cs typeface="Calibri"/>
              </a:rPr>
              <a:t>, </a:t>
            </a:r>
            <a:r>
              <a:rPr sz="2400" i="1" spc="-5" dirty="0">
                <a:solidFill>
                  <a:srgbClr val="018ECB"/>
                </a:solidFill>
                <a:latin typeface="Calibri"/>
                <a:cs typeface="Calibri"/>
              </a:rPr>
              <a:t>developers</a:t>
            </a:r>
            <a:r>
              <a:rPr sz="2400" spc="-5" dirty="0">
                <a:latin typeface="Calibri"/>
                <a:cs typeface="Calibri"/>
              </a:rPr>
              <a:t>, and other  </a:t>
            </a:r>
            <a:r>
              <a:rPr sz="2400" spc="-20" dirty="0">
                <a:latin typeface="Calibri"/>
                <a:cs typeface="Calibri"/>
              </a:rPr>
              <a:t>stakeholders.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spcBef>
                <a:spcPts val="163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i="1" spc="-5" dirty="0">
                <a:solidFill>
                  <a:srgbClr val="018ECB"/>
                </a:solidFill>
                <a:latin typeface="Calibri"/>
                <a:cs typeface="Calibri"/>
              </a:rPr>
              <a:t>Not </a:t>
            </a:r>
            <a:r>
              <a:rPr sz="2400" spc="-15" dirty="0">
                <a:latin typeface="Calibri"/>
                <a:cs typeface="Calibri"/>
              </a:rPr>
              <a:t>intended to </a:t>
            </a:r>
            <a:r>
              <a:rPr sz="2400" dirty="0">
                <a:latin typeface="Calibri"/>
                <a:cs typeface="Calibri"/>
              </a:rPr>
              <a:t>be a </a:t>
            </a:r>
            <a:r>
              <a:rPr sz="2400" i="1" spc="-10" dirty="0">
                <a:solidFill>
                  <a:srgbClr val="018ECB"/>
                </a:solidFill>
                <a:latin typeface="Calibri"/>
                <a:cs typeface="Calibri"/>
              </a:rPr>
              <a:t>guidance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i="1" spc="-5" dirty="0">
                <a:solidFill>
                  <a:srgbClr val="018ECB"/>
                </a:solidFill>
                <a:latin typeface="Calibri"/>
                <a:cs typeface="Calibri"/>
              </a:rPr>
              <a:t>regulation</a:t>
            </a:r>
            <a:r>
              <a:rPr sz="2400" spc="-5" dirty="0">
                <a:latin typeface="Calibri"/>
                <a:cs typeface="Calibri"/>
              </a:rPr>
              <a:t>, or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18ECB"/>
                </a:solidFill>
                <a:latin typeface="Calibri"/>
                <a:cs typeface="Calibri"/>
              </a:rPr>
              <a:t>policy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469900" marR="436245" indent="-457200">
              <a:lnSpc>
                <a:spcPct val="148600"/>
              </a:lnSpc>
              <a:spcBef>
                <a:spcPts val="12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i="1" spc="-5" dirty="0">
                <a:solidFill>
                  <a:srgbClr val="018ECB"/>
                </a:solidFill>
                <a:latin typeface="Calibri"/>
                <a:cs typeface="Calibri"/>
              </a:rPr>
              <a:t>Dialogue </a:t>
            </a:r>
            <a:r>
              <a:rPr sz="2400" spc="-10" dirty="0">
                <a:latin typeface="Calibri"/>
                <a:cs typeface="Calibri"/>
              </a:rPr>
              <a:t>between </a:t>
            </a:r>
            <a:r>
              <a:rPr sz="2400" spc="-15" dirty="0">
                <a:latin typeface="Calibri"/>
                <a:cs typeface="Calibri"/>
              </a:rPr>
              <a:t>developers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regulators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establish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i="1" spc="-10" dirty="0">
                <a:solidFill>
                  <a:srgbClr val="018ECB"/>
                </a:solidFill>
                <a:latin typeface="Calibri"/>
                <a:cs typeface="Calibri"/>
              </a:rPr>
              <a:t>common  understanding </a:t>
            </a:r>
            <a:r>
              <a:rPr sz="2400" spc="-10" dirty="0">
                <a:latin typeface="Calibri"/>
                <a:cs typeface="Calibri"/>
              </a:rPr>
              <a:t>around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use </a:t>
            </a:r>
            <a:r>
              <a:rPr sz="2400" spc="-5" dirty="0">
                <a:latin typeface="Calibri"/>
                <a:cs typeface="Calibri"/>
              </a:rPr>
              <a:t>of the </a:t>
            </a:r>
            <a:r>
              <a:rPr sz="2400" dirty="0">
                <a:latin typeface="Calibri"/>
                <a:cs typeface="Calibri"/>
              </a:rPr>
              <a:t>AI </a:t>
            </a:r>
            <a:r>
              <a:rPr sz="2400" spc="-5" dirty="0">
                <a:latin typeface="Calibri"/>
                <a:cs typeface="Calibri"/>
              </a:rPr>
              <a:t>solutions in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455457"/>
            <a:ext cx="6872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000" spc="-20" dirty="0"/>
              <a:t>WG-RC </a:t>
            </a:r>
            <a:r>
              <a:rPr sz="4000" spc="-5" dirty="0"/>
              <a:t>DEL 02- Purpose </a:t>
            </a:r>
            <a:r>
              <a:rPr sz="4000" dirty="0"/>
              <a:t>&amp;</a:t>
            </a:r>
            <a:r>
              <a:rPr sz="4000" spc="-45" dirty="0"/>
              <a:t> </a:t>
            </a:r>
            <a:r>
              <a:rPr sz="4000" spc="-5" dirty="0"/>
              <a:t>Scope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319" y="1404113"/>
            <a:ext cx="8770595" cy="47961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006600" indent="-457200">
              <a:spcBef>
                <a:spcPts val="360"/>
              </a:spcBef>
              <a:buAutoNum type="arabicPeriod"/>
              <a:tabLst>
                <a:tab pos="2006600" algn="l"/>
              </a:tabLst>
            </a:pPr>
            <a:r>
              <a:rPr sz="3200" spc="-15" dirty="0">
                <a:latin typeface="Calibri"/>
                <a:cs typeface="Calibri"/>
              </a:rPr>
              <a:t>Documentation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Transparency</a:t>
            </a:r>
            <a:endParaRPr sz="3200" dirty="0">
              <a:latin typeface="Calibri"/>
              <a:cs typeface="Calibri"/>
            </a:endParaRPr>
          </a:p>
          <a:p>
            <a:pPr marL="2011680" indent="-462280">
              <a:spcBef>
                <a:spcPts val="265"/>
              </a:spcBef>
              <a:buAutoNum type="arabicPeriod"/>
              <a:tabLst>
                <a:tab pos="2011680" algn="l"/>
              </a:tabLst>
            </a:pPr>
            <a:r>
              <a:rPr sz="3200" dirty="0">
                <a:latin typeface="Calibri"/>
                <a:cs typeface="Calibri"/>
              </a:rPr>
              <a:t>Risk </a:t>
            </a:r>
            <a:r>
              <a:rPr sz="3200" spc="-10" dirty="0">
                <a:latin typeface="Calibri"/>
                <a:cs typeface="Calibri"/>
              </a:rPr>
              <a:t>Management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spc="-20" dirty="0">
                <a:latin typeface="Calibri"/>
                <a:cs typeface="Calibri"/>
              </a:rPr>
              <a:t>Lifecycle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Approach</a:t>
            </a:r>
            <a:endParaRPr sz="3200" dirty="0">
              <a:latin typeface="Calibri"/>
              <a:cs typeface="Calibri"/>
            </a:endParaRPr>
          </a:p>
          <a:p>
            <a:pPr marL="2011680" indent="-462280">
              <a:spcBef>
                <a:spcPts val="1080"/>
              </a:spcBef>
              <a:buAutoNum type="arabicPeriod"/>
              <a:tabLst>
                <a:tab pos="2011680" algn="l"/>
              </a:tabLst>
            </a:pPr>
            <a:r>
              <a:rPr sz="3200" spc="-25" dirty="0">
                <a:latin typeface="Calibri"/>
                <a:cs typeface="Calibri"/>
              </a:rPr>
              <a:t>Data</a:t>
            </a:r>
            <a:r>
              <a:rPr sz="3200" spc="-5" dirty="0">
                <a:latin typeface="Calibri"/>
                <a:cs typeface="Calibri"/>
              </a:rPr>
              <a:t> Quality</a:t>
            </a:r>
            <a:endParaRPr sz="3200" dirty="0">
              <a:latin typeface="Calibri"/>
              <a:cs typeface="Calibri"/>
            </a:endParaRPr>
          </a:p>
          <a:p>
            <a:pPr marL="2006600" indent="-457200">
              <a:spcBef>
                <a:spcPts val="1080"/>
              </a:spcBef>
              <a:buAutoNum type="arabicPeriod"/>
              <a:tabLst>
                <a:tab pos="2006600" algn="l"/>
              </a:tabLst>
            </a:pPr>
            <a:r>
              <a:rPr sz="3200" spc="-10" dirty="0">
                <a:latin typeface="Calibri"/>
                <a:cs typeface="Calibri"/>
              </a:rPr>
              <a:t>Analytical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Clinical </a:t>
            </a:r>
            <a:r>
              <a:rPr sz="3200" spc="-30" dirty="0">
                <a:latin typeface="Calibri"/>
                <a:cs typeface="Calibri"/>
              </a:rPr>
              <a:t>Validation</a:t>
            </a:r>
            <a:endParaRPr sz="3200" dirty="0">
              <a:latin typeface="Calibri"/>
              <a:cs typeface="Calibri"/>
            </a:endParaRPr>
          </a:p>
          <a:p>
            <a:pPr marL="2006600" indent="-457200">
              <a:spcBef>
                <a:spcPts val="1175"/>
              </a:spcBef>
              <a:buAutoNum type="arabicPeriod"/>
              <a:tabLst>
                <a:tab pos="2006600" algn="l"/>
              </a:tabLst>
            </a:pPr>
            <a:r>
              <a:rPr sz="3200" spc="-20" dirty="0">
                <a:latin typeface="Calibri"/>
                <a:cs typeface="Calibri"/>
              </a:rPr>
              <a:t>Engagement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Collaboration</a:t>
            </a:r>
            <a:endParaRPr sz="3200" dirty="0">
              <a:latin typeface="Calibri"/>
              <a:cs typeface="Calibri"/>
            </a:endParaRPr>
          </a:p>
          <a:p>
            <a:pPr marL="2006600" indent="-457200">
              <a:spcBef>
                <a:spcPts val="1080"/>
              </a:spcBef>
              <a:buAutoNum type="arabicPeriod"/>
              <a:tabLst>
                <a:tab pos="2006600" algn="l"/>
              </a:tabLst>
            </a:pPr>
            <a:r>
              <a:rPr sz="3200" spc="-25" dirty="0">
                <a:latin typeface="Calibri"/>
                <a:cs typeface="Calibri"/>
              </a:rPr>
              <a:t>Data </a:t>
            </a:r>
            <a:r>
              <a:rPr sz="3200" spc="-15" dirty="0">
                <a:latin typeface="Calibri"/>
                <a:cs typeface="Calibri"/>
              </a:rPr>
              <a:t>Protection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Information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Privacy</a:t>
            </a:r>
            <a:endParaRPr sz="3200" dirty="0">
              <a:latin typeface="Calibri"/>
              <a:cs typeface="Calibri"/>
            </a:endParaRPr>
          </a:p>
          <a:p>
            <a:pPr marL="25400">
              <a:spcBef>
                <a:spcPts val="3185"/>
              </a:spcBef>
            </a:pPr>
            <a:r>
              <a:rPr b="1" baseline="25641" dirty="0">
                <a:solidFill>
                  <a:srgbClr val="018ECB"/>
                </a:solidFill>
                <a:latin typeface="Calibri"/>
                <a:cs typeface="Calibri"/>
              </a:rPr>
              <a:t>* </a:t>
            </a:r>
            <a:r>
              <a:rPr dirty="0">
                <a:latin typeface="Calibri"/>
                <a:cs typeface="Calibri"/>
              </a:rPr>
              <a:t>These </a:t>
            </a:r>
            <a:r>
              <a:rPr spc="-5" dirty="0">
                <a:latin typeface="Calibri"/>
                <a:cs typeface="Calibri"/>
              </a:rPr>
              <a:t>topic areas </a:t>
            </a:r>
            <a:r>
              <a:rPr spc="-10" dirty="0">
                <a:latin typeface="Calibri"/>
                <a:cs typeface="Calibri"/>
              </a:rPr>
              <a:t>are </a:t>
            </a:r>
            <a:r>
              <a:rPr spc="-5" dirty="0">
                <a:latin typeface="Calibri"/>
                <a:cs typeface="Calibri"/>
              </a:rPr>
              <a:t>not fully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inclusive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320" y="534456"/>
            <a:ext cx="89966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pc="-75" dirty="0"/>
              <a:t>Topic </a:t>
            </a:r>
            <a:r>
              <a:rPr spc="-15" dirty="0"/>
              <a:t>Areas </a:t>
            </a:r>
            <a:r>
              <a:rPr spc="-25" dirty="0"/>
              <a:t>for </a:t>
            </a:r>
            <a:r>
              <a:rPr spc="-15" dirty="0"/>
              <a:t>Regulatory</a:t>
            </a:r>
            <a:r>
              <a:rPr spc="80" dirty="0"/>
              <a:t> </a:t>
            </a:r>
            <a:r>
              <a:rPr spc="-10" dirty="0"/>
              <a:t>Considerations</a:t>
            </a:r>
            <a:r>
              <a:rPr sz="4000" spc="-15" baseline="24691" dirty="0"/>
              <a:t>*</a:t>
            </a:r>
            <a:endParaRPr sz="4000" baseline="24691" dirty="0"/>
          </a:p>
        </p:txBody>
      </p:sp>
      <p:sp>
        <p:nvSpPr>
          <p:cNvPr id="4" name="object 4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2" y="533400"/>
            <a:ext cx="98793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/>
              <a:t>WG-RC </a:t>
            </a:r>
            <a:r>
              <a:rPr spc="-15" dirty="0"/>
              <a:t>Progress </a:t>
            </a:r>
            <a:r>
              <a:rPr dirty="0"/>
              <a:t>&amp; Aim </a:t>
            </a:r>
            <a:r>
              <a:rPr spc="-5" dirty="0"/>
              <a:t>of </a:t>
            </a:r>
            <a:r>
              <a:rPr spc="-75" dirty="0"/>
              <a:t>Today’s</a:t>
            </a:r>
            <a:r>
              <a:rPr spc="-60" dirty="0"/>
              <a:t> </a:t>
            </a:r>
            <a:r>
              <a:rPr spc="-15" dirty="0"/>
              <a:t>Presentation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5470" y="1447800"/>
            <a:ext cx="7992241" cy="2801408"/>
          </a:xfrm>
          <a:prstGeom prst="rect">
            <a:avLst/>
          </a:prstGeom>
        </p:spPr>
        <p:txBody>
          <a:bodyPr vert="horz" wrap="square" lIns="0" tIns="277495" rIns="0" bIns="0" rtlCol="0">
            <a:spAutoFit/>
          </a:bodyPr>
          <a:lstStyle/>
          <a:p>
            <a:pPr marL="584200" indent="-571500">
              <a:spcBef>
                <a:spcPts val="2185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sz="3200" spc="-15" dirty="0">
                <a:latin typeface="Calibri"/>
                <a:cs typeface="Calibri"/>
              </a:rPr>
              <a:t>Present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brief </a:t>
            </a:r>
            <a:r>
              <a:rPr sz="3200" spc="-20" dirty="0">
                <a:latin typeface="Calibri"/>
                <a:cs typeface="Calibri"/>
              </a:rPr>
              <a:t>update 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5" dirty="0">
                <a:latin typeface="Calibri"/>
                <a:cs typeface="Calibri"/>
              </a:rPr>
              <a:t>each </a:t>
            </a:r>
            <a:r>
              <a:rPr sz="3200" spc="-15" dirty="0">
                <a:latin typeface="Calibri"/>
                <a:cs typeface="Calibri"/>
              </a:rPr>
              <a:t>topic </a:t>
            </a:r>
            <a:r>
              <a:rPr sz="3200" spc="-5" dirty="0">
                <a:latin typeface="Calibri"/>
                <a:cs typeface="Calibri"/>
              </a:rPr>
              <a:t>since </a:t>
            </a:r>
            <a:r>
              <a:rPr sz="3200" spc="-10" dirty="0">
                <a:latin typeface="Calibri"/>
                <a:cs typeface="Calibri"/>
              </a:rPr>
              <a:t>Meeting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J.</a:t>
            </a:r>
            <a:endParaRPr sz="3200" dirty="0">
              <a:latin typeface="Calibri"/>
              <a:cs typeface="Calibri"/>
            </a:endParaRPr>
          </a:p>
          <a:p>
            <a:pPr marL="584200" indent="-571500">
              <a:spcBef>
                <a:spcPts val="209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sz="3200" spc="-20" dirty="0">
                <a:latin typeface="Calibri"/>
                <a:cs typeface="Calibri"/>
              </a:rPr>
              <a:t>Receive </a:t>
            </a:r>
            <a:r>
              <a:rPr sz="3200" spc="-5" dirty="0">
                <a:latin typeface="Calibri"/>
                <a:cs typeface="Calibri"/>
              </a:rPr>
              <a:t>early </a:t>
            </a:r>
            <a:r>
              <a:rPr sz="3200" spc="-15" dirty="0">
                <a:latin typeface="Calibri"/>
                <a:cs typeface="Calibri"/>
              </a:rPr>
              <a:t>feedback </a:t>
            </a:r>
            <a:r>
              <a:rPr sz="3200" spc="-20" dirty="0">
                <a:latin typeface="Calibri"/>
                <a:cs typeface="Calibri"/>
              </a:rPr>
              <a:t>from FG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members.</a:t>
            </a:r>
            <a:endParaRPr sz="3200" dirty="0">
              <a:latin typeface="Calibri"/>
              <a:cs typeface="Calibri"/>
            </a:endParaRPr>
          </a:p>
          <a:p>
            <a:pPr marL="584200" indent="-571500">
              <a:spcBef>
                <a:spcPts val="2185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sz="3200" spc="-15" dirty="0">
                <a:latin typeface="Calibri"/>
                <a:cs typeface="Calibri"/>
              </a:rPr>
              <a:t>Present next </a:t>
            </a:r>
            <a:r>
              <a:rPr sz="3200" spc="-25" dirty="0">
                <a:latin typeface="Calibri"/>
                <a:cs typeface="Calibri"/>
              </a:rPr>
              <a:t>steps towards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final DEL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02.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579054"/>
            <a:ext cx="108692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878840" algn="l"/>
              </a:tabLst>
            </a:pPr>
            <a:r>
              <a:rPr sz="2800" dirty="0"/>
              <a:t>1/6	</a:t>
            </a:r>
            <a:r>
              <a:rPr sz="2800" spc="-15" dirty="0"/>
              <a:t>Considerations </a:t>
            </a:r>
            <a:r>
              <a:rPr sz="2800" spc="-20" dirty="0"/>
              <a:t>for </a:t>
            </a:r>
            <a:r>
              <a:rPr sz="2800" spc="-10" dirty="0"/>
              <a:t>Documentation </a:t>
            </a:r>
            <a:r>
              <a:rPr sz="2800" spc="-5" dirty="0"/>
              <a:t>and</a:t>
            </a:r>
            <a:r>
              <a:rPr sz="2800" spc="75" dirty="0"/>
              <a:t> </a:t>
            </a:r>
            <a:r>
              <a:rPr sz="2800" spc="-30" dirty="0"/>
              <a:t>Transparency</a:t>
            </a:r>
          </a:p>
        </p:txBody>
      </p:sp>
      <p:sp>
        <p:nvSpPr>
          <p:cNvPr id="3" name="object 3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910" y="1561335"/>
            <a:ext cx="7712843" cy="42351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08940" marR="5080" indent="-396875">
              <a:lnSpc>
                <a:spcPts val="3290"/>
              </a:lnSpc>
              <a:spcBef>
                <a:spcPts val="265"/>
              </a:spcBef>
              <a:buChar char="•"/>
              <a:tabLst>
                <a:tab pos="408940" algn="l"/>
                <a:tab pos="409575" algn="l"/>
              </a:tabLst>
            </a:pPr>
            <a:r>
              <a:rPr sz="2400" dirty="0">
                <a:latin typeface="Arial"/>
                <a:cs typeface="Arial"/>
              </a:rPr>
              <a:t>Essential for </a:t>
            </a:r>
            <a:r>
              <a:rPr sz="2400" spc="-5" dirty="0">
                <a:latin typeface="Arial"/>
                <a:cs typeface="Arial"/>
              </a:rPr>
              <a:t>AI </a:t>
            </a:r>
            <a:r>
              <a:rPr sz="2400" dirty="0">
                <a:latin typeface="Arial"/>
                <a:cs typeface="Arial"/>
              </a:rPr>
              <a:t>solutions and systems that may be subject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  </a:t>
            </a:r>
            <a:r>
              <a:rPr sz="2400" dirty="0">
                <a:latin typeface="Arial"/>
                <a:cs typeface="Arial"/>
              </a:rPr>
              <a:t>regulatory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review.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spcBef>
                <a:spcPts val="11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Regulators</a:t>
            </a:r>
            <a:endParaRPr sz="2400" dirty="0">
              <a:latin typeface="Arial"/>
              <a:cs typeface="Arial"/>
            </a:endParaRPr>
          </a:p>
          <a:p>
            <a:pPr marL="812165" marR="218440" lvl="1" indent="-342900">
              <a:lnSpc>
                <a:spcPts val="2780"/>
              </a:lnSpc>
              <a:spcBef>
                <a:spcPts val="81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20" dirty="0">
                <a:solidFill>
                  <a:srgbClr val="018ECC"/>
                </a:solidFill>
                <a:latin typeface="Arial"/>
                <a:cs typeface="Arial"/>
              </a:rPr>
              <a:t>Trace </a:t>
            </a:r>
            <a:r>
              <a:rPr sz="2000" dirty="0">
                <a:solidFill>
                  <a:srgbClr val="018ECC"/>
                </a:solidFill>
                <a:latin typeface="Arial"/>
                <a:cs typeface="Arial"/>
              </a:rPr>
              <a:t>back </a:t>
            </a:r>
            <a:r>
              <a:rPr sz="2000" spc="-5" dirty="0">
                <a:solidFill>
                  <a:srgbClr val="018ECC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18ECC"/>
                </a:solidFill>
                <a:latin typeface="Arial"/>
                <a:cs typeface="Arial"/>
              </a:rPr>
              <a:t>development process </a:t>
            </a:r>
            <a:r>
              <a:rPr sz="2000" dirty="0">
                <a:latin typeface="Arial"/>
                <a:cs typeface="Arial"/>
              </a:rPr>
              <a:t>&amp; have </a:t>
            </a:r>
            <a:r>
              <a:rPr sz="2000" dirty="0">
                <a:solidFill>
                  <a:srgbClr val="018ECC"/>
                </a:solidFill>
                <a:latin typeface="Arial"/>
                <a:cs typeface="Arial"/>
              </a:rPr>
              <a:t>evidence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trusted  documentation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essential steps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018ECC"/>
                </a:solidFill>
                <a:latin typeface="Arial"/>
                <a:cs typeface="Arial"/>
              </a:rPr>
              <a:t>decision</a:t>
            </a:r>
            <a:r>
              <a:rPr sz="2000" spc="-10" dirty="0">
                <a:solidFill>
                  <a:srgbClr val="018E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8ECC"/>
                </a:solidFill>
                <a:latin typeface="Arial"/>
                <a:cs typeface="Arial"/>
              </a:rPr>
              <a:t>points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spcBef>
                <a:spcPts val="13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Systems</a:t>
            </a:r>
            <a:endParaRPr sz="2400" dirty="0">
              <a:latin typeface="Arial"/>
              <a:cs typeface="Arial"/>
            </a:endParaRPr>
          </a:p>
          <a:p>
            <a:pPr marL="812800" lvl="1" indent="-343535">
              <a:spcBef>
                <a:spcPts val="640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Protect </a:t>
            </a:r>
            <a:r>
              <a:rPr sz="2000" dirty="0">
                <a:latin typeface="Arial"/>
                <a:cs typeface="Arial"/>
              </a:rPr>
              <a:t>against </a:t>
            </a:r>
            <a:r>
              <a:rPr sz="2000" spc="-5" dirty="0">
                <a:solidFill>
                  <a:srgbClr val="018ECC"/>
                </a:solidFill>
                <a:latin typeface="Arial"/>
                <a:cs typeface="Arial"/>
              </a:rPr>
              <a:t>data </a:t>
            </a:r>
            <a:r>
              <a:rPr sz="2000" dirty="0">
                <a:solidFill>
                  <a:srgbClr val="018ECC"/>
                </a:solidFill>
                <a:latin typeface="Arial"/>
                <a:cs typeface="Arial"/>
              </a:rPr>
              <a:t>manipulation </a:t>
            </a:r>
            <a:r>
              <a:rPr sz="2000" dirty="0">
                <a:latin typeface="Arial"/>
                <a:cs typeface="Arial"/>
              </a:rPr>
              <a:t>&amp; malicious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8ECC"/>
                </a:solidFill>
                <a:latin typeface="Arial"/>
                <a:cs typeface="Arial"/>
              </a:rPr>
              <a:t>attacks</a:t>
            </a:r>
            <a:endParaRPr sz="2000" dirty="0">
              <a:latin typeface="Arial"/>
              <a:cs typeface="Arial"/>
            </a:endParaRPr>
          </a:p>
          <a:p>
            <a:pPr marL="812800" lvl="1" indent="-343535">
              <a:spcBef>
                <a:spcPts val="815"/>
              </a:spcBef>
              <a:buFont typeface="Courier New"/>
              <a:buChar char="o"/>
              <a:tabLst>
                <a:tab pos="812800" algn="l"/>
              </a:tabLst>
            </a:pPr>
            <a:r>
              <a:rPr sz="2000" spc="-20" dirty="0">
                <a:latin typeface="Arial"/>
                <a:cs typeface="Arial"/>
              </a:rPr>
              <a:t>Track </a:t>
            </a:r>
            <a:r>
              <a:rPr sz="2000" dirty="0">
                <a:latin typeface="Arial"/>
                <a:cs typeface="Arial"/>
              </a:rPr>
              <a:t>and record </a:t>
            </a:r>
            <a:r>
              <a:rPr sz="2000" dirty="0">
                <a:solidFill>
                  <a:srgbClr val="018ECC"/>
                </a:solidFill>
                <a:latin typeface="Arial"/>
                <a:cs typeface="Arial"/>
              </a:rPr>
              <a:t>access and changes applied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appropriate.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3059" y="1555276"/>
            <a:ext cx="8177882" cy="43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Supports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informs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regulatory decision</a:t>
            </a:r>
            <a:r>
              <a:rPr sz="2400" spc="30" dirty="0">
                <a:solidFill>
                  <a:srgbClr val="018E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making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spcBef>
                <a:spcPts val="18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Helps identify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guard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against</a:t>
            </a:r>
            <a:r>
              <a:rPr sz="2400" spc="25" dirty="0">
                <a:solidFill>
                  <a:srgbClr val="018E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bias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5600" marR="264795" indent="-342900">
              <a:lnSpc>
                <a:spcPct val="1508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Creates </a:t>
            </a:r>
            <a:r>
              <a:rPr sz="240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opportunity </a:t>
            </a:r>
            <a:r>
              <a:rPr sz="2400" dirty="0">
                <a:latin typeface="Arial"/>
                <a:cs typeface="Arial"/>
              </a:rPr>
              <a:t>to show the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strength </a:t>
            </a:r>
            <a:r>
              <a:rPr sz="2400" dirty="0">
                <a:latin typeface="Arial"/>
                <a:cs typeface="Arial"/>
              </a:rPr>
              <a:t>of a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science-based  development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spcBef>
                <a:spcPts val="20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Helps establish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shared understanding </a:t>
            </a:r>
            <a:r>
              <a:rPr sz="2400" spc="-5" dirty="0">
                <a:latin typeface="Arial"/>
                <a:cs typeface="Arial"/>
              </a:rPr>
              <a:t>among all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stakeholders.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508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Supports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confidence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trust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018ECC"/>
                </a:solidFill>
                <a:latin typeface="Arial"/>
                <a:cs typeface="Arial"/>
              </a:rPr>
              <a:t>AI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solution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development  process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7</a:t>
            </a:fld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170BE98-BE31-4A9D-86F6-784F279CE1CE}"/>
              </a:ext>
            </a:extLst>
          </p:cNvPr>
          <p:cNvSpPr txBox="1">
            <a:spLocks/>
          </p:cNvSpPr>
          <p:nvPr/>
        </p:nvSpPr>
        <p:spPr>
          <a:xfrm>
            <a:off x="152400" y="579054"/>
            <a:ext cx="108692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18EC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  <a:tabLst>
                <a:tab pos="878840" algn="l"/>
              </a:tabLst>
            </a:pPr>
            <a:r>
              <a:rPr lang="en-GB" sz="2800" kern="0" dirty="0"/>
              <a:t>1/6	</a:t>
            </a:r>
            <a:r>
              <a:rPr lang="en-GB" sz="2800" kern="0" spc="-15" dirty="0"/>
              <a:t>Considerations </a:t>
            </a:r>
            <a:r>
              <a:rPr lang="en-GB" sz="2800" kern="0" spc="-20" dirty="0"/>
              <a:t>for </a:t>
            </a:r>
            <a:r>
              <a:rPr lang="en-GB" sz="2800" kern="0" spc="-10" dirty="0"/>
              <a:t>Documentation </a:t>
            </a:r>
            <a:r>
              <a:rPr lang="en-GB" sz="2800" kern="0" spc="-5" dirty="0"/>
              <a:t>and</a:t>
            </a:r>
            <a:r>
              <a:rPr lang="en-GB" sz="2800" kern="0" spc="75" dirty="0"/>
              <a:t> </a:t>
            </a:r>
            <a:r>
              <a:rPr lang="en-GB" sz="2800" kern="0" spc="-30" dirty="0"/>
              <a:t>Transparency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268329" y="1291469"/>
            <a:ext cx="9551670" cy="4373880"/>
            <a:chOff x="1255671" y="1291469"/>
            <a:chExt cx="9551670" cy="4373880"/>
          </a:xfrm>
        </p:grpSpPr>
        <p:sp>
          <p:nvSpPr>
            <p:cNvPr id="5" name="object 5"/>
            <p:cNvSpPr/>
            <p:nvPr/>
          </p:nvSpPr>
          <p:spPr>
            <a:xfrm>
              <a:off x="1546467" y="1304169"/>
              <a:ext cx="9025896" cy="40144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2021" y="1297819"/>
              <a:ext cx="9538970" cy="4361180"/>
            </a:xfrm>
            <a:custGeom>
              <a:avLst/>
              <a:gdLst/>
              <a:ahLst/>
              <a:cxnLst/>
              <a:rect l="l" t="t" r="r" b="b"/>
              <a:pathLst>
                <a:path w="9538970" h="4361180">
                  <a:moveTo>
                    <a:pt x="0" y="0"/>
                  </a:moveTo>
                  <a:lnTo>
                    <a:pt x="9538640" y="0"/>
                  </a:lnTo>
                  <a:lnTo>
                    <a:pt x="9538640" y="4360645"/>
                  </a:lnTo>
                  <a:lnTo>
                    <a:pt x="0" y="436064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DEL 02: </a:t>
            </a:r>
            <a:r>
              <a:rPr spc="-5" dirty="0"/>
              <a:t>Overview </a:t>
            </a:r>
            <a:r>
              <a:rPr dirty="0"/>
              <a:t>of </a:t>
            </a:r>
            <a:r>
              <a:rPr spc="-5" dirty="0"/>
              <a:t>Regulatory </a:t>
            </a:r>
            <a:r>
              <a:rPr dirty="0"/>
              <a:t>Considerations on </a:t>
            </a:r>
            <a:r>
              <a:rPr spc="-5" dirty="0"/>
              <a:t>Artificial Intelligence for</a:t>
            </a:r>
            <a:r>
              <a:rPr spc="20" dirty="0"/>
              <a:t> </a:t>
            </a:r>
            <a:r>
              <a:rPr dirty="0"/>
              <a:t>Health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FG </a:t>
            </a:r>
            <a:r>
              <a:rPr spc="-5" dirty="0"/>
              <a:t>AI4H Meeting </a:t>
            </a:r>
            <a:r>
              <a:rPr dirty="0"/>
              <a:t>- </a:t>
            </a:r>
            <a:r>
              <a:rPr spc="-5" dirty="0"/>
              <a:t>27-29 </a:t>
            </a:r>
            <a:r>
              <a:rPr dirty="0"/>
              <a:t>Jan</a:t>
            </a:r>
            <a:r>
              <a:rPr spc="-75" dirty="0"/>
              <a:t> </a:t>
            </a:r>
            <a:r>
              <a:rPr dirty="0"/>
              <a:t>2021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7267527" y="6549805"/>
            <a:ext cx="152876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spcBef>
                <a:spcPts val="15"/>
              </a:spcBef>
            </a:pPr>
            <a:fld id="{81D60167-4931-47E6-BA6A-407CBD079E47}" type="slidenum">
              <a:rPr dirty="0"/>
              <a:pPr marL="38100">
                <a:spcBef>
                  <a:spcPts val="15"/>
                </a:spcBef>
              </a:pPr>
              <a:t>8</a:t>
            </a:fld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9694962-AEFF-4CB5-80DD-7C8C7C08C164}"/>
              </a:ext>
            </a:extLst>
          </p:cNvPr>
          <p:cNvSpPr txBox="1">
            <a:spLocks/>
          </p:cNvSpPr>
          <p:nvPr/>
        </p:nvSpPr>
        <p:spPr>
          <a:xfrm>
            <a:off x="152400" y="579054"/>
            <a:ext cx="108692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18EC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  <a:tabLst>
                <a:tab pos="878840" algn="l"/>
              </a:tabLst>
            </a:pPr>
            <a:r>
              <a:rPr lang="en-GB" sz="2800" kern="0" dirty="0"/>
              <a:t>1/6	</a:t>
            </a:r>
            <a:r>
              <a:rPr lang="en-GB" sz="2800" kern="0" spc="-15" dirty="0"/>
              <a:t>Considerations </a:t>
            </a:r>
            <a:r>
              <a:rPr lang="en-GB" sz="2800" kern="0" spc="-20" dirty="0"/>
              <a:t>for </a:t>
            </a:r>
            <a:r>
              <a:rPr lang="en-GB" sz="2800" kern="0" spc="-10" dirty="0"/>
              <a:t>Documentation </a:t>
            </a:r>
            <a:r>
              <a:rPr lang="en-GB" sz="2800" kern="0" spc="-5" dirty="0"/>
              <a:t>and</a:t>
            </a:r>
            <a:r>
              <a:rPr lang="en-GB" sz="2800" kern="0" spc="75" dirty="0"/>
              <a:t> </a:t>
            </a:r>
            <a:r>
              <a:rPr lang="en-GB" sz="2800" kern="0" spc="-30" dirty="0"/>
              <a:t>Transparency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442404"/>
            <a:ext cx="7738110" cy="1162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dirty="0"/>
              <a:t>2/6 </a:t>
            </a:r>
            <a:r>
              <a:rPr spc="-10" dirty="0"/>
              <a:t>Considerations </a:t>
            </a:r>
            <a:r>
              <a:rPr spc="-20" dirty="0"/>
              <a:t>for </a:t>
            </a:r>
            <a:r>
              <a:rPr spc="-5" dirty="0"/>
              <a:t>Risk </a:t>
            </a:r>
            <a:r>
              <a:rPr spc="-10" dirty="0"/>
              <a:t>Management </a:t>
            </a:r>
            <a:r>
              <a:rPr dirty="0"/>
              <a:t>and </a:t>
            </a:r>
            <a:r>
              <a:rPr spc="-15" dirty="0"/>
              <a:t>Lifecycle  </a:t>
            </a:r>
            <a:r>
              <a:rPr spc="-5" dirty="0"/>
              <a:t>Approach</a:t>
            </a:r>
          </a:p>
        </p:txBody>
      </p:sp>
      <p:sp>
        <p:nvSpPr>
          <p:cNvPr id="3" name="object 3"/>
          <p:cNvSpPr/>
          <p:nvPr/>
        </p:nvSpPr>
        <p:spPr>
          <a:xfrm>
            <a:off x="8368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7242" y="1828800"/>
            <a:ext cx="8006928" cy="385240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69900" marR="555625" indent="-457200">
              <a:lnSpc>
                <a:spcPct val="101099"/>
              </a:lnSpc>
              <a:spcBef>
                <a:spcPts val="6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Aims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present a </a:t>
            </a:r>
            <a:r>
              <a:rPr sz="2800" i="1" spc="-10" dirty="0">
                <a:solidFill>
                  <a:srgbClr val="018ECB"/>
                </a:solidFill>
                <a:latin typeface="Calibri"/>
                <a:cs typeface="Calibri"/>
              </a:rPr>
              <a:t>holistic </a:t>
            </a:r>
            <a:r>
              <a:rPr sz="2800" i="1" spc="-15" dirty="0">
                <a:solidFill>
                  <a:srgbClr val="018ECB"/>
                </a:solidFill>
                <a:latin typeface="Calibri"/>
                <a:cs typeface="Calibri"/>
              </a:rPr>
              <a:t>risk-based </a:t>
            </a:r>
            <a:r>
              <a:rPr sz="2800" i="1" spc="-5" dirty="0">
                <a:solidFill>
                  <a:srgbClr val="018ECB"/>
                </a:solidFill>
                <a:latin typeface="Calibri"/>
                <a:cs typeface="Calibri"/>
              </a:rPr>
              <a:t>approach </a:t>
            </a:r>
            <a:r>
              <a:rPr sz="2800" dirty="0">
                <a:latin typeface="Arial"/>
                <a:cs typeface="Arial"/>
              </a:rPr>
              <a:t>for the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AI  </a:t>
            </a:r>
            <a:r>
              <a:rPr sz="2800" dirty="0">
                <a:latin typeface="Arial"/>
                <a:cs typeface="Arial"/>
              </a:rPr>
              <a:t>medical device </a:t>
            </a:r>
            <a:r>
              <a:rPr sz="2800" i="1" spc="-5" dirty="0">
                <a:solidFill>
                  <a:srgbClr val="018ECB"/>
                </a:solidFill>
                <a:latin typeface="Calibri"/>
                <a:cs typeface="Calibri"/>
              </a:rPr>
              <a:t>throughout its </a:t>
            </a:r>
            <a:r>
              <a:rPr sz="2800" i="1" spc="-10" dirty="0">
                <a:solidFill>
                  <a:srgbClr val="018ECB"/>
                </a:solidFill>
                <a:latin typeface="Calibri"/>
                <a:cs typeface="Calibri"/>
              </a:rPr>
              <a:t>lifecycle </a:t>
            </a:r>
            <a:r>
              <a:rPr sz="2800" dirty="0">
                <a:latin typeface="Arial"/>
                <a:cs typeface="Arial"/>
              </a:rPr>
              <a:t>pre- and post-  marketing.</a:t>
            </a:r>
          </a:p>
          <a:p>
            <a:pPr marL="469900" indent="-457200">
              <a:spcBef>
                <a:spcPts val="74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Covering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areas:</a:t>
            </a:r>
            <a:endParaRPr sz="2800" dirty="0">
              <a:latin typeface="Calibri"/>
              <a:cs typeface="Calibri"/>
            </a:endParaRPr>
          </a:p>
          <a:p>
            <a:pPr marL="1441450" lvl="1" indent="-514350">
              <a:spcBef>
                <a:spcPts val="840"/>
              </a:spcBef>
              <a:buAutoNum type="arabicPeriod"/>
              <a:tabLst>
                <a:tab pos="1440815" algn="l"/>
                <a:tab pos="1441450" algn="l"/>
              </a:tabLst>
            </a:pPr>
            <a:r>
              <a:rPr sz="2800" dirty="0">
                <a:latin typeface="Calibri"/>
                <a:cs typeface="Calibri"/>
              </a:rPr>
              <a:t>AI </a:t>
            </a:r>
            <a:r>
              <a:rPr sz="2800" spc="-10" dirty="0">
                <a:latin typeface="Calibri"/>
                <a:cs typeface="Calibri"/>
              </a:rPr>
              <a:t>medical devices developing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deployment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</a:t>
            </a:r>
            <a:endParaRPr sz="2800" dirty="0">
              <a:latin typeface="Calibri"/>
              <a:cs typeface="Calibri"/>
            </a:endParaRPr>
          </a:p>
          <a:p>
            <a:pPr marL="1441450" lvl="1" indent="-514350">
              <a:spcBef>
                <a:spcPts val="745"/>
              </a:spcBef>
              <a:buAutoNum type="arabicPeriod"/>
              <a:tabLst>
                <a:tab pos="1440815" algn="l"/>
                <a:tab pos="1441450" algn="l"/>
              </a:tabLst>
            </a:pPr>
            <a:r>
              <a:rPr sz="2800" dirty="0">
                <a:latin typeface="Calibri"/>
                <a:cs typeface="Calibri"/>
              </a:rPr>
              <a:t>AI </a:t>
            </a:r>
            <a:r>
              <a:rPr sz="2800" spc="-10" dirty="0">
                <a:latin typeface="Calibri"/>
                <a:cs typeface="Calibri"/>
              </a:rPr>
              <a:t>medical device product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lifecycle</a:t>
            </a:r>
            <a:endParaRPr sz="2800" dirty="0">
              <a:latin typeface="Calibri"/>
              <a:cs typeface="Calibri"/>
            </a:endParaRPr>
          </a:p>
          <a:p>
            <a:pPr marL="1441450" lvl="1" indent="-514350">
              <a:spcBef>
                <a:spcPts val="840"/>
              </a:spcBef>
              <a:buAutoNum type="arabicPeriod"/>
              <a:tabLst>
                <a:tab pos="1440815" algn="l"/>
                <a:tab pos="1441450" algn="l"/>
              </a:tabLst>
            </a:pPr>
            <a:r>
              <a:rPr sz="2800" spc="-10" dirty="0">
                <a:latin typeface="Calibri"/>
                <a:cs typeface="Calibri"/>
              </a:rPr>
              <a:t>Holistic </a:t>
            </a:r>
            <a:r>
              <a:rPr sz="2800" spc="-5" dirty="0">
                <a:latin typeface="Calibri"/>
                <a:cs typeface="Calibri"/>
              </a:rPr>
              <a:t>risk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management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95470" y="6478041"/>
            <a:ext cx="382666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Overview </a:t>
            </a:r>
            <a:r>
              <a:rPr lang="en-GB"/>
              <a:t>of </a:t>
            </a:r>
            <a:r>
              <a:rPr lang="en-GB" spc="-5"/>
              <a:t>Regulatory </a:t>
            </a:r>
            <a:r>
              <a:rPr lang="en-GB"/>
              <a:t>Considerations on </a:t>
            </a:r>
            <a:r>
              <a:rPr lang="en-GB" spc="-5"/>
              <a:t>Artificial Intelligence for</a:t>
            </a:r>
            <a:r>
              <a:rPr lang="en-GB" spc="2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988827" y="6478041"/>
            <a:ext cx="167544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</a:t>
            </a:r>
            <a:r>
              <a:rPr lang="en-GB" spc="-5"/>
              <a:t>27-29 </a:t>
            </a:r>
            <a:r>
              <a:rPr lang="en-GB"/>
              <a:t>Jan</a:t>
            </a:r>
            <a:r>
              <a:rPr lang="en-GB" spc="-75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91527" y="6549804"/>
            <a:ext cx="1528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en-US" smtClean="0"/>
              <a:pPr marL="38100">
                <a:spcBef>
                  <a:spcPts val="15"/>
                </a:spcBef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FFBE01-8336-4249-BC6D-484E026EC85C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</TotalTime>
  <Words>1283</Words>
  <Application>Microsoft Office PowerPoint</Application>
  <PresentationFormat>On-screen Show (4:3)</PresentationFormat>
  <Paragraphs>202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主题​​</vt:lpstr>
      <vt:lpstr>PowerPoint Presentation</vt:lpstr>
      <vt:lpstr>Working Group on Regulatory  Considerations on AI for Health (WG-RC)</vt:lpstr>
      <vt:lpstr>WG-RC DEL 02- Purpose &amp; Scope</vt:lpstr>
      <vt:lpstr>Topic Areas for Regulatory Considerations*</vt:lpstr>
      <vt:lpstr>WG-RC Progress &amp; Aim of Today’s Presentation</vt:lpstr>
      <vt:lpstr>1/6 Considerations for Documentation and Transparency</vt:lpstr>
      <vt:lpstr>PowerPoint Presentation</vt:lpstr>
      <vt:lpstr>PowerPoint Presentation</vt:lpstr>
      <vt:lpstr>2/6 Considerations for Risk Management and Lifecycle  Approach</vt:lpstr>
      <vt:lpstr>PowerPoint Presentation</vt:lpstr>
      <vt:lpstr>PowerPoint Presentation</vt:lpstr>
      <vt:lpstr>PowerPoint Presentation</vt:lpstr>
      <vt:lpstr>PowerPoint Presentation</vt:lpstr>
      <vt:lpstr>3/6 Considerations for Data Quality- Key Challenges</vt:lpstr>
      <vt:lpstr>4/6 Considerations for Analytical and Clinical Validation</vt:lpstr>
      <vt:lpstr>5/6 Considerations for Engagement and Collaboration</vt:lpstr>
      <vt:lpstr>PowerPoint Presentation</vt:lpstr>
      <vt:lpstr>6/6 Data Protection and Information Privacy</vt:lpstr>
      <vt:lpstr>6/6 Data Protection and Information Privacy</vt:lpstr>
      <vt:lpstr>Next Steps Planned for Q1 2021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DEL02: AI4H regulatory best practices and WG-RC - Progress Review </dc:title>
  <dc:creator>Campos, Simao</dc:creator>
  <cp:lastModifiedBy>Dabiri, Ayda</cp:lastModifiedBy>
  <cp:revision>73</cp:revision>
  <cp:lastPrinted>2019-04-04T08:49:31Z</cp:lastPrinted>
  <dcterms:created xsi:type="dcterms:W3CDTF">2019-03-31T15:53:06Z</dcterms:created>
  <dcterms:modified xsi:type="dcterms:W3CDTF">2021-01-27T14:49:19Z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