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7" r:id="rId5"/>
    <p:sldId id="272" r:id="rId6"/>
    <p:sldId id="273" r:id="rId7"/>
    <p:sldId id="274" r:id="rId8"/>
    <p:sldId id="275" r:id="rId9"/>
    <p:sldId id="276" r:id="rId10"/>
    <p:sldId id="278" r:id="rId11"/>
    <p:sldId id="277" r:id="rId12"/>
    <p:sldId id="280" r:id="rId13"/>
    <p:sldId id="281" r:id="rId14"/>
    <p:sldId id="265" r:id="rId15"/>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7DE5E68C-AA67-455C-8BE1-250E7F2BE365}"/>
    <pc:docChg chg="custSel modSld">
      <pc:chgData name="Campos, Simao" userId="a1bf0726-548b-4db8-a746-2e19b5e24da4" providerId="ADAL" clId="{7DE5E68C-AA67-455C-8BE1-250E7F2BE365}" dt="2020-07-31T13:07:17.796" v="14" actId="6549"/>
      <pc:docMkLst>
        <pc:docMk/>
      </pc:docMkLst>
      <pc:sldChg chg="addSp delSp modSp mod">
        <pc:chgData name="Campos, Simao" userId="a1bf0726-548b-4db8-a746-2e19b5e24da4" providerId="ADAL" clId="{7DE5E68C-AA67-455C-8BE1-250E7F2BE365}" dt="2020-07-31T13:07:17.796" v="14" actId="6549"/>
        <pc:sldMkLst>
          <pc:docMk/>
          <pc:sldMk cId="610094566" sldId="257"/>
        </pc:sldMkLst>
        <pc:spChg chg="add del">
          <ac:chgData name="Campos, Simao" userId="a1bf0726-548b-4db8-a746-2e19b5e24da4" providerId="ADAL" clId="{7DE5E68C-AA67-455C-8BE1-250E7F2BE365}" dt="2020-07-31T13:06:19.272" v="3" actId="478"/>
          <ac:spMkLst>
            <pc:docMk/>
            <pc:sldMk cId="610094566" sldId="257"/>
            <ac:spMk id="2" creationId="{746C99E3-4F60-4A4C-895C-62CF978FD49A}"/>
          </ac:spMkLst>
        </pc:spChg>
        <pc:spChg chg="add del mod">
          <ac:chgData name="Campos, Simao" userId="a1bf0726-548b-4db8-a746-2e19b5e24da4" providerId="ADAL" clId="{7DE5E68C-AA67-455C-8BE1-250E7F2BE365}" dt="2020-07-31T13:06:27.975" v="5" actId="478"/>
          <ac:spMkLst>
            <pc:docMk/>
            <pc:sldMk cId="610094566" sldId="257"/>
            <ac:spMk id="3" creationId="{D3F62636-5662-4BED-B120-4F93CEAD3758}"/>
          </ac:spMkLst>
        </pc:spChg>
        <pc:spChg chg="mod">
          <ac:chgData name="Campos, Simao" userId="a1bf0726-548b-4db8-a746-2e19b5e24da4" providerId="ADAL" clId="{7DE5E68C-AA67-455C-8BE1-250E7F2BE365}" dt="2020-07-31T13:07:17.796" v="14" actId="6549"/>
          <ac:spMkLst>
            <pc:docMk/>
            <pc:sldMk cId="610094566" sldId="257"/>
            <ac:spMk id="9" creationId="{8C7CA0D1-8B49-4675-8A5E-57C7F64475C1}"/>
          </ac:spMkLst>
        </pc:spChg>
        <pc:spChg chg="mod">
          <ac:chgData name="Campos, Simao" userId="a1bf0726-548b-4db8-a746-2e19b5e24da4" providerId="ADAL" clId="{7DE5E68C-AA67-455C-8BE1-250E7F2BE365}" dt="2020-07-31T13:06:44.946" v="10" actId="14100"/>
          <ac:spMkLst>
            <pc:docMk/>
            <pc:sldMk cId="610094566" sldId="257"/>
            <ac:spMk id="10" creationId="{D36F58C8-2F54-4864-94DC-A069EA8D2640}"/>
          </ac:spMkLst>
        </pc:spChg>
        <pc:graphicFrameChg chg="modGraphic">
          <ac:chgData name="Campos, Simao" userId="a1bf0726-548b-4db8-a746-2e19b5e24da4" providerId="ADAL" clId="{7DE5E68C-AA67-455C-8BE1-250E7F2BE365}" dt="2020-07-31T13:06:54.279" v="12" actId="6549"/>
          <ac:graphicFrameMkLst>
            <pc:docMk/>
            <pc:sldMk cId="610094566" sldId="257"/>
            <ac:graphicFrameMk id="8" creationId="{77EB9C60-79E2-4E8D-B95B-4EFA5ED6B17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2021/1/27</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2021/1/27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2021/1/27</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dwinjrwu@tencen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xushan@caict.ac.c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3" Type="http://schemas.openxmlformats.org/officeDocument/2006/relationships/hyperlink" Target="mailto:thomas.wiegand@hhi.fraunhofer.de" TargetMode="External"/><Relationship Id="rId18" Type="http://schemas.openxmlformats.org/officeDocument/2006/relationships/hyperlink" Target="https://datacloud.hhi.fraunhofer.de/nextcloud/s/izz73RgE474Rq9g" TargetMode="External"/><Relationship Id="rId26" Type="http://schemas.openxmlformats.org/officeDocument/2006/relationships/hyperlink" Target="mailto:kinnal@hotmail.com" TargetMode="External"/><Relationship Id="rId39" Type="http://schemas.openxmlformats.org/officeDocument/2006/relationships/hyperlink" Target="mailto:stefan@aisingapore.org" TargetMode="External"/><Relationship Id="rId21" Type="http://schemas.openxmlformats.org/officeDocument/2006/relationships/hyperlink" Target="mailto:ml@mllab.ai" TargetMode="External"/><Relationship Id="rId34" Type="http://schemas.openxmlformats.org/officeDocument/2006/relationships/hyperlink" Target="mailto:Ferath.Kherif@chuv.ch" TargetMode="External"/><Relationship Id="rId42" Type="http://schemas.openxmlformats.org/officeDocument/2006/relationships/hyperlink" Target="https://extranet.itu.int/sites/itu-t/focusgroups/ai4h/docs/FGAI4H-I-028.docx" TargetMode="External"/><Relationship Id="rId47" Type="http://schemas.openxmlformats.org/officeDocument/2006/relationships/hyperlink" Target="https://extranet.itu.int/sites/itu-t/focusgroups/ai4h/docs/FGAI4H-I-035.docx" TargetMode="External"/><Relationship Id="rId50" Type="http://schemas.openxmlformats.org/officeDocument/2006/relationships/hyperlink" Target="mailto:rupa.sarkar@lancet.com" TargetMode="External"/><Relationship Id="rId55" Type="http://schemas.openxmlformats.org/officeDocument/2006/relationships/hyperlink" Target="mailto:pujaris@who.int" TargetMode="External"/><Relationship Id="rId7" Type="http://schemas.openxmlformats.org/officeDocument/2006/relationships/hyperlink" Target="mailto:mohammed.elzarrad@fda.hhs.gov" TargetMode="External"/><Relationship Id="rId2" Type="http://schemas.openxmlformats.org/officeDocument/2006/relationships/hyperlink" Target="mailto:xushan@caict.ac.cn" TargetMode="External"/><Relationship Id="rId16" Type="http://schemas.openxmlformats.org/officeDocument/2006/relationships/hyperlink" Target="mailto:christian.johner@johner-institut.de" TargetMode="External"/><Relationship Id="rId29" Type="http://schemas.openxmlformats.org/officeDocument/2006/relationships/hyperlink" Target="mailto:hsingh@bmi.icmr.org.in" TargetMode="External"/><Relationship Id="rId11" Type="http://schemas.openxmlformats.org/officeDocument/2006/relationships/hyperlink" Target="mailto:pbn.tvm@gmail.com" TargetMode="External"/><Relationship Id="rId24" Type="http://schemas.openxmlformats.org/officeDocument/2006/relationships/hyperlink" Target="mailto:singhmanjula.hq@icmr.gov.in" TargetMode="External"/><Relationship Id="rId32" Type="http://schemas.openxmlformats.org/officeDocument/2006/relationships/hyperlink" Target="https://extranet.itu.int/sites/itu-t/focusgroups/ai4h/docs/FGAI4H-I-034.docx" TargetMode="External"/><Relationship Id="rId37" Type="http://schemas.openxmlformats.org/officeDocument/2006/relationships/hyperlink" Target="https://extranet.itu.int/sites/itu-t/focusgroups/ai4h/docs/FGAI4H-G-205-A06.docx" TargetMode="External"/><Relationship Id="rId40" Type="http://schemas.openxmlformats.org/officeDocument/2006/relationships/hyperlink" Target="https://extranet.itu.int/sites/itu-t/focusgroups/ai4h/docs/FGAI4H-I-032.docx" TargetMode="External"/><Relationship Id="rId45" Type="http://schemas.openxmlformats.org/officeDocument/2006/relationships/hyperlink" Target="mailto:abbooda@rki.de" TargetMode="External"/><Relationship Id="rId53" Type="http://schemas.openxmlformats.org/officeDocument/2006/relationships/hyperlink" Target="https://extranet.itu.int/sites/itu-t/focusgroups/ai4h/docs/FGAI4H-I-037.docx" TargetMode="External"/><Relationship Id="rId58" Type="http://schemas.openxmlformats.org/officeDocument/2006/relationships/hyperlink" Target="https://extranet.itu.int/sites/itu-t/focusgroups/ai4h/docs/FGAI4H-I-050.docx" TargetMode="External"/><Relationship Id="rId5" Type="http://schemas.openxmlformats.org/officeDocument/2006/relationships/hyperlink" Target="https://extranet.itu.int/sites/itu-t/focusgroups/ai4h/docs/FGAI4H-G-201.docx" TargetMode="External"/><Relationship Id="rId61" Type="http://schemas.openxmlformats.org/officeDocument/2006/relationships/hyperlink" Target="https://extranet.itu.int/sites/itu-t/focusgroups/ai4h/docs/FGAI4H-I-049.docx" TargetMode="External"/><Relationship Id="rId19" Type="http://schemas.openxmlformats.org/officeDocument/2006/relationships/hyperlink" Target="https://extranet.itu.int/sites/itu-t/focusgroups/ai4h/docs/FGAI4H-I-033.docx" TargetMode="External"/><Relationship Id="rId14" Type="http://schemas.openxmlformats.org/officeDocument/2006/relationships/hyperlink" Target="https://extranet.itu.int/sites/itu-t/focusgroups/ai4h/docs/FGAI4H-G-038.docx" TargetMode="External"/><Relationship Id="rId22" Type="http://schemas.openxmlformats.org/officeDocument/2006/relationships/hyperlink" Target="https://extranet.itu.int/sites/itu-t/focusgroups/ai4h/docs/FGAI4H-G-205.docx" TargetMode="External"/><Relationship Id="rId27" Type="http://schemas.openxmlformats.org/officeDocument/2006/relationships/hyperlink" Target="mailto:vishnu.n@ieee.org" TargetMode="External"/><Relationship Id="rId30" Type="http://schemas.openxmlformats.org/officeDocument/2006/relationships/hyperlink" Target="mailto:sebastian.bosse@hhi.fraunhofer.de" TargetMode="External"/><Relationship Id="rId35" Type="http://schemas.openxmlformats.org/officeDocument/2006/relationships/hyperlink" Target="mailto:banusrir@gmail.com" TargetMode="External"/><Relationship Id="rId43" Type="http://schemas.openxmlformats.org/officeDocument/2006/relationships/hyperlink" Target="mailto:wus@who.int" TargetMode="External"/><Relationship Id="rId48" Type="http://schemas.openxmlformats.org/officeDocument/2006/relationships/hyperlink" Target="https://docs.google.com/spreadsheets/d/1u3p5QrqkArL8_tJ8I1O5_j3qYIeycYLP0TD0siWmfM4/edit?usp=sharing" TargetMode="External"/><Relationship Id="rId56" Type="http://schemas.openxmlformats.org/officeDocument/2006/relationships/hyperlink" Target="mailto:chalgams.hq@icmr.gov.in" TargetMode="External"/><Relationship Id="rId8" Type="http://schemas.openxmlformats.org/officeDocument/2006/relationships/hyperlink" Target="mailto:Rosemarie.Purcell@fda.hhs.gov" TargetMode="External"/><Relationship Id="rId51" Type="http://schemas.openxmlformats.org/officeDocument/2006/relationships/hyperlink" Target="https://extranet.itu.int/sites/itu-t/focusgroups/ai4h/docs/FGAI4H-I-051.docx" TargetMode="External"/><Relationship Id="rId3" Type="http://schemas.openxmlformats.org/officeDocument/2006/relationships/hyperlink" Target="https://extranet.itu.int/sites/itu-t/focusgroups/ai4h/docs/FGAI4H-I-211.docx" TargetMode="External"/><Relationship Id="rId12" Type="http://schemas.openxmlformats.org/officeDocument/2006/relationships/hyperlink" Target="mailto:pat.baird@philips.com" TargetMode="External"/><Relationship Id="rId17" Type="http://schemas.openxmlformats.org/officeDocument/2006/relationships/hyperlink" Target="https://extranet.itu.int/sites/itu-t/focusgroups/ai4h/docs/FGAI4H-I-036.pptx" TargetMode="External"/><Relationship Id="rId25" Type="http://schemas.openxmlformats.org/officeDocument/2006/relationships/hyperlink" Target="https://extranet.itu.int/sites/itu-t/focusgroups/ai4h/docs/FGAI4H-I-044.docx" TargetMode="External"/><Relationship Id="rId33" Type="http://schemas.openxmlformats.org/officeDocument/2006/relationships/hyperlink" Target="https://extranet.itu.int/sites/itu-t/focusgroups/ai4h/Deliverables/DEL05.docx" TargetMode="External"/><Relationship Id="rId38" Type="http://schemas.openxmlformats.org/officeDocument/2006/relationships/hyperlink" Target="mailto:xinming@aisingapore.org" TargetMode="External"/><Relationship Id="rId46" Type="http://schemas.openxmlformats.org/officeDocument/2006/relationships/hyperlink" Target="https://extranet.itu.int/sites/itu-t/focusgroups/ai4h/docs/FGAI4H-I-027.pptx" TargetMode="External"/><Relationship Id="rId59" Type="http://schemas.openxmlformats.org/officeDocument/2006/relationships/hyperlink" Target="mailto:mamun@cse.uiu.ac.bd" TargetMode="External"/><Relationship Id="rId20" Type="http://schemas.openxmlformats.org/officeDocument/2006/relationships/hyperlink" Target="https://extranet.itu.int/sites/itu-t/focusgroups/ai4h/docs/FGAI4H-I-204.docx" TargetMode="External"/><Relationship Id="rId41" Type="http://schemas.openxmlformats.org/officeDocument/2006/relationships/hyperlink" Target="mailto:markus.wenzel@hhi.fraunhofer.de" TargetMode="External"/><Relationship Id="rId54" Type="http://schemas.openxmlformats.org/officeDocument/2006/relationships/hyperlink" Target="https://gitlab.hhi.fraunhofer.de/fgai4h/assessment-platform" TargetMode="External"/><Relationship Id="rId1" Type="http://schemas.openxmlformats.org/officeDocument/2006/relationships/slideLayout" Target="../slideLayouts/slideLayout2.xml"/><Relationship Id="rId6" Type="http://schemas.openxmlformats.org/officeDocument/2006/relationships/hyperlink" Target="mailto:jackie.ma@hhi.fraunhofer.de" TargetMode="External"/><Relationship Id="rId15" Type="http://schemas.openxmlformats.org/officeDocument/2006/relationships/hyperlink" Target="https://extranet.itu.int/sites/itu-t/focusgroups/ai4h/docs/FGAI4H-G-038-A01.xlsx" TargetMode="External"/><Relationship Id="rId23" Type="http://schemas.openxmlformats.org/officeDocument/2006/relationships/hyperlink" Target="mailto:drsaurabhmd@gmail.com" TargetMode="External"/><Relationship Id="rId28" Type="http://schemas.openxmlformats.org/officeDocument/2006/relationships/hyperlink" Target="https://extranet.itu.int/sites/itu-t/focusgroups/ai4h/docs/FGAI4H-G-205-A02.docx" TargetMode="External"/><Relationship Id="rId36" Type="http://schemas.openxmlformats.org/officeDocument/2006/relationships/hyperlink" Target="https://extranet.itu.int/sites/itu-t/focusgroups/ai4h/docs/FGAI4H-I-046.docx" TargetMode="External"/><Relationship Id="rId49" Type="http://schemas.openxmlformats.org/officeDocument/2006/relationships/hyperlink" Target="mailto:naomi.lee@lancet.com" TargetMode="External"/><Relationship Id="rId57" Type="http://schemas.openxmlformats.org/officeDocument/2006/relationships/hyperlink" Target="mailto:aveek@cms-india.org" TargetMode="External"/><Relationship Id="rId10" Type="http://schemas.openxmlformats.org/officeDocument/2006/relationships/hyperlink" Target="mailto:luis.oala@hhi.fraunhofer.de" TargetMode="External"/><Relationship Id="rId31" Type="http://schemas.openxmlformats.org/officeDocument/2006/relationships/hyperlink" Target="https://extranet.itu.int/sites/itu-t/focusgroups/ai4h/docs/FGAI4H-I-043-R01.docx" TargetMode="External"/><Relationship Id="rId44" Type="http://schemas.openxmlformats.org/officeDocument/2006/relationships/hyperlink" Target="https://extranet.itu.int/sites/itu-t/focusgroups/ai4h/docs/FGAI4H-G-207-A01.docx" TargetMode="External"/><Relationship Id="rId52" Type="http://schemas.openxmlformats.org/officeDocument/2006/relationships/hyperlink" Target="mailto:steffen.vogler@bayer.com" TargetMode="External"/><Relationship Id="rId60" Type="http://schemas.openxmlformats.org/officeDocument/2006/relationships/hyperlink" Target="https://extranet.itu.int/sites/itu-t/focusgroups/ai4h/docs/FGAI4H-I-048.docx" TargetMode="External"/><Relationship Id="rId4" Type="http://schemas.openxmlformats.org/officeDocument/2006/relationships/hyperlink" Target="mailto:reisa@who.int" TargetMode="External"/><Relationship Id="rId9" Type="http://schemas.openxmlformats.org/officeDocument/2006/relationships/hyperlink" Target="https://extranet.itu.int/sites/itu-t/focusgroups/ai4h/docs/FGAI4H-I-038.docx" TargetMode="External"/></Relationships>
</file>

<file path=ppt/slides/_rels/slide8.xml.rels><?xml version="1.0" encoding="UTF-8" standalone="yes"?>
<Relationships xmlns="http://schemas.openxmlformats.org/package/2006/relationships"><Relationship Id="rId13" Type="http://schemas.openxmlformats.org/officeDocument/2006/relationships/hyperlink" Target="mailto:frederick.klauschen@charite.de" TargetMode="External"/><Relationship Id="rId18" Type="http://schemas.openxmlformats.org/officeDocument/2006/relationships/hyperlink" Target="mailto:alexdiasporto@usp.br" TargetMode="External"/><Relationship Id="rId26" Type="http://schemas.openxmlformats.org/officeDocument/2006/relationships/hyperlink" Target="https://extranet.itu.int/sites/itu-t/focusgroups/ai4h/docs/FGAI4H-I-018-A01.docx" TargetMode="External"/><Relationship Id="rId39" Type="http://schemas.openxmlformats.org/officeDocument/2006/relationships/hyperlink" Target="mailto:falk.schwendicke@charite.de" TargetMode="External"/><Relationship Id="rId21" Type="http://schemas.openxmlformats.org/officeDocument/2006/relationships/hyperlink" Target="https://extranet.itu.int/sites/itu-t/focusgroups/ai4h/docs/FGAI4H-I-016-A01.docx" TargetMode="External"/><Relationship Id="rId34" Type="http://schemas.openxmlformats.org/officeDocument/2006/relationships/hyperlink" Target="https://extranet.itu.int/sites/itu-t/focusgroups/ai4h/docs/FGAI4H-I-021-A01.docx" TargetMode="External"/><Relationship Id="rId42" Type="http://schemas.openxmlformats.org/officeDocument/2006/relationships/hyperlink" Target="https://extranet.itu.int/sites/itu-t/focusgroups/ai4h/docs/FGAI4H-I-010-A01.docx" TargetMode="External"/><Relationship Id="rId47" Type="http://schemas.openxmlformats.org/officeDocument/2006/relationships/hyperlink" Target="https://extranet.itu.int/sites/itu-t/focusgroups/ai4h/docs/FGAI4H-I-052-A01.docx" TargetMode="External"/><Relationship Id="rId7" Type="http://schemas.openxmlformats.org/officeDocument/2006/relationships/hyperlink" Target="mailto:maria.vasconcelos@fraunhofer.pt" TargetMode="External"/><Relationship Id="rId2" Type="http://schemas.openxmlformats.org/officeDocument/2006/relationships/hyperlink" Target="mailto:eva.weicken@hhi.fraunhofer.de" TargetMode="External"/><Relationship Id="rId16" Type="http://schemas.openxmlformats.org/officeDocument/2006/relationships/hyperlink" Target="https://extranet.itu.int/sites/itu-t/focusgroups/ai4h/docs/FGAI4H-I-014-A01.docx" TargetMode="External"/><Relationship Id="rId29" Type="http://schemas.openxmlformats.org/officeDocument/2006/relationships/hyperlink" Target="mailto:darlington@gudra-studio.com" TargetMode="External"/><Relationship Id="rId1" Type="http://schemas.openxmlformats.org/officeDocument/2006/relationships/slideLayout" Target="../slideLayouts/slideLayout2.xml"/><Relationship Id="rId6" Type="http://schemas.openxmlformats.org/officeDocument/2006/relationships/hyperlink" Target="https://extranet.itu.int/sites/itu-t/focusgroups/ai4h/docs/FGAI4H-I-006-A01.docx" TargetMode="External"/><Relationship Id="rId11" Type="http://schemas.openxmlformats.org/officeDocument/2006/relationships/hyperlink" Target="mailto:pierpaolo.palumbo@unibo.it" TargetMode="External"/><Relationship Id="rId24" Type="http://schemas.openxmlformats.org/officeDocument/2006/relationships/hyperlink" Target="mailto:abbooda@rki.de" TargetMode="External"/><Relationship Id="rId32" Type="http://schemas.openxmlformats.org/officeDocument/2006/relationships/hyperlink" Target="https://extranet.itu.int/sites/itu-t/focusgroups/ai4h/docs/FGAI4H-I-020-A01.docx" TargetMode="External"/><Relationship Id="rId37" Type="http://schemas.openxmlformats.org/officeDocument/2006/relationships/hyperlink" Target="mailto:ckuan@infervision.com" TargetMode="External"/><Relationship Id="rId40" Type="http://schemas.openxmlformats.org/officeDocument/2006/relationships/hyperlink" Target="mailto:Joachim.krois@charite.de" TargetMode="External"/><Relationship Id="rId45" Type="http://schemas.openxmlformats.org/officeDocument/2006/relationships/hyperlink" Target="https://extranet.itu.int/sites/itu-t/focusgroups/ai4h/docs/FGAI4H-I-024-A01.docx" TargetMode="External"/><Relationship Id="rId5" Type="http://schemas.openxmlformats.org/officeDocument/2006/relationships/hyperlink" Target="https://extranet.itu.int/sites/itu-t/focusgroups/ai4h/docs/FGAI4H-G-006.docx" TargetMode="External"/><Relationship Id="rId15" Type="http://schemas.openxmlformats.org/officeDocument/2006/relationships/hyperlink" Target="mailto:g.nakasi.rose@gmail.com" TargetMode="External"/><Relationship Id="rId23" Type="http://schemas.openxmlformats.org/officeDocument/2006/relationships/hyperlink" Target="https://extranet.itu.int/sites/itu-t/focusgroups/ai4h/docs/FGAI4H-I-017-A01.docx" TargetMode="External"/><Relationship Id="rId28" Type="http://schemas.openxmlformats.org/officeDocument/2006/relationships/hyperlink" Target="https://extranet.itu.int/sites/itu-t/focusgroups/ai4h/docs/FGAI4H-I-019-A01-R01.docx" TargetMode="External"/><Relationship Id="rId36" Type="http://schemas.openxmlformats.org/officeDocument/2006/relationships/hyperlink" Target="https://extranet.itu.int/sites/itu-t/focusgroups/ai4h/docs/FGAI4H-I-022-A01.docx" TargetMode="External"/><Relationship Id="rId10" Type="http://schemas.openxmlformats.org/officeDocument/2006/relationships/hyperlink" Target="mailto:ines.sousa@fraunhofer.pt" TargetMode="External"/><Relationship Id="rId19" Type="http://schemas.openxmlformats.org/officeDocument/2006/relationships/hyperlink" Target="https://extranet.itu.int/sites/itu-t/focusgroups/ai4h/docs/FGAI4H-I-015-A01.docx" TargetMode="External"/><Relationship Id="rId31" Type="http://schemas.openxmlformats.org/officeDocument/2006/relationships/hyperlink" Target="mailto:Rafael.RuizDeCastaneda@unige.ch" TargetMode="External"/><Relationship Id="rId44" Type="http://schemas.openxmlformats.org/officeDocument/2006/relationships/hyperlink" Target="mailto:avaldivieso@anastasia.ai" TargetMode="External"/><Relationship Id="rId4" Type="http://schemas.openxmlformats.org/officeDocument/2006/relationships/hyperlink" Target="mailto:brm5@caa.columbia.edu" TargetMode="External"/><Relationship Id="rId9" Type="http://schemas.openxmlformats.org/officeDocument/2006/relationships/hyperlink" Target="mailto:nada.malou@paris.msf.org" TargetMode="External"/><Relationship Id="rId14" Type="http://schemas.openxmlformats.org/officeDocument/2006/relationships/hyperlink" Target="https://extranet.itu.int/sites/itu-t/focusgroups/ai4h/docs/FGAI4H-I-013-A01.docx" TargetMode="External"/><Relationship Id="rId22" Type="http://schemas.openxmlformats.org/officeDocument/2006/relationships/hyperlink" Target="mailto:arunshroff@gmail.com" TargetMode="External"/><Relationship Id="rId27" Type="http://schemas.openxmlformats.org/officeDocument/2006/relationships/hyperlink" Target="mailto:n.langer@psychologie.uzh.ch" TargetMode="External"/><Relationship Id="rId30" Type="http://schemas.openxmlformats.org/officeDocument/2006/relationships/hyperlink" Target="https://extranet.itu.int/sites/itu-t/focusgroups/ai4h/docs/FGAI4H-I-023-A01.docx" TargetMode="External"/><Relationship Id="rId35" Type="http://schemas.openxmlformats.org/officeDocument/2006/relationships/hyperlink" Target="mailto:singhmanjula.hq@icmr.gov.in" TargetMode="External"/><Relationship Id="rId43" Type="http://schemas.openxmlformats.org/officeDocument/2006/relationships/hyperlink" Target="mailto:fverzefe@gmail.com" TargetMode="External"/><Relationship Id="rId8" Type="http://schemas.openxmlformats.org/officeDocument/2006/relationships/hyperlink" Target="https://extranet.itu.int/sites/itu-t/focusgroups/ai4h/docs/FGAI4H-I-007-A01.docx" TargetMode="External"/><Relationship Id="rId3" Type="http://schemas.openxmlformats.org/officeDocument/2006/relationships/hyperlink" Target="https://extranet.itu.int/sites/itu-t/focusgroups/ai4h/docs/FGAI4H-I-030.docx" TargetMode="External"/><Relationship Id="rId12" Type="http://schemas.openxmlformats.org/officeDocument/2006/relationships/hyperlink" Target="https://extranet.itu.int/sites/itu-t/focusgroups/ai4h/docs/FGAI4H-I-012-A01.docx" TargetMode="External"/><Relationship Id="rId17" Type="http://schemas.openxmlformats.org/officeDocument/2006/relationships/hyperlink" Target="mailto:rdharmaraju@gmail.com" TargetMode="External"/><Relationship Id="rId25" Type="http://schemas.openxmlformats.org/officeDocument/2006/relationships/hyperlink" Target="mailto:stephane.ghozzi@helmholtz-hzi.de" TargetMode="External"/><Relationship Id="rId33" Type="http://schemas.openxmlformats.org/officeDocument/2006/relationships/hyperlink" Target="mailto:henry.hoffmann@ada.com" TargetMode="External"/><Relationship Id="rId38" Type="http://schemas.openxmlformats.org/officeDocument/2006/relationships/hyperlink" Target="https://extranet.itu.int/sites/itu-t/focusgroups/ai4h/docs/FGAI4H-I-009-A01.docx" TargetMode="External"/><Relationship Id="rId46" Type="http://schemas.openxmlformats.org/officeDocument/2006/relationships/hyperlink" Target="mailto:edwinjrwu@tencent.com" TargetMode="External"/><Relationship Id="rId20" Type="http://schemas.openxmlformats.org/officeDocument/2006/relationships/hyperlink" Target="mailto:ml@mllab.ai" TargetMode="External"/><Relationship Id="rId41" Type="http://schemas.openxmlformats.org/officeDocument/2006/relationships/hyperlink" Target="mailto:tarry.singh@deepkapha.ai"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5617030" y="844428"/>
            <a:ext cx="2500748" cy="369332"/>
          </a:xfrm>
          <a:prstGeom prst="rect">
            <a:avLst/>
          </a:prstGeom>
        </p:spPr>
        <p:txBody>
          <a:bodyPr wrap="square">
            <a:spAutoFit/>
          </a:bodyPr>
          <a:lstStyle/>
          <a:p>
            <a:pPr algn="r"/>
            <a:r>
              <a:rPr lang="en-GB" b="1" dirty="0"/>
              <a:t>FGAI4H-K-047-A01</a:t>
            </a:r>
          </a:p>
        </p:txBody>
      </p:sp>
      <p:sp>
        <p:nvSpPr>
          <p:cNvPr id="10" name="Rectangle 9">
            <a:extLst>
              <a:ext uri="{FF2B5EF4-FFF2-40B4-BE49-F238E27FC236}">
                <a16:creationId xmlns:a16="http://schemas.microsoft.com/office/drawing/2014/main" id="{D36F58C8-2F54-4864-94DC-A069EA8D2640}"/>
              </a:ext>
            </a:extLst>
          </p:cNvPr>
          <p:cNvSpPr/>
          <p:nvPr/>
        </p:nvSpPr>
        <p:spPr>
          <a:xfrm>
            <a:off x="3883231" y="1209419"/>
            <a:ext cx="4234548" cy="369332"/>
          </a:xfrm>
          <a:prstGeom prst="rect">
            <a:avLst/>
          </a:prstGeom>
        </p:spPr>
        <p:txBody>
          <a:bodyPr wrap="square">
            <a:spAutoFit/>
          </a:bodyPr>
          <a:lstStyle/>
          <a:p>
            <a:pPr algn="r"/>
            <a:r>
              <a:rPr lang="en-US" dirty="0"/>
              <a:t>E-meeting, 27-29 January 2021</a:t>
            </a:r>
            <a:endParaRPr lang="en-GB" dirty="0"/>
          </a:p>
        </p:txBody>
      </p:sp>
      <p:graphicFrame>
        <p:nvGraphicFramePr>
          <p:cNvPr id="8" name="Table 2">
            <a:extLst>
              <a:ext uri="{FF2B5EF4-FFF2-40B4-BE49-F238E27FC236}">
                <a16:creationId xmlns:a16="http://schemas.microsoft.com/office/drawing/2014/main" id="{77EB9C60-79E2-4E8D-B95B-4EFA5ED6B17E}"/>
              </a:ext>
            </a:extLst>
          </p:cNvPr>
          <p:cNvGraphicFramePr>
            <a:graphicFrameLocks noGrp="1"/>
          </p:cNvGraphicFramePr>
          <p:nvPr>
            <p:extLst>
              <p:ext uri="{D42A27DB-BD31-4B8C-83A1-F6EECF244321}">
                <p14:modId xmlns:p14="http://schemas.microsoft.com/office/powerpoint/2010/main" val="3438561069"/>
              </p:ext>
            </p:extLst>
          </p:nvPr>
        </p:nvGraphicFramePr>
        <p:xfrm>
          <a:off x="777397" y="3174021"/>
          <a:ext cx="7112397" cy="278892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solidFill>
                            <a:schemeClr val="tx1"/>
                          </a:solidFill>
                        </a:rPr>
                        <a:t>Source:</a:t>
                      </a:r>
                      <a:endParaRPr lang="en-GB" sz="1800" b="1" dirty="0">
                        <a:solidFill>
                          <a:schemeClr val="tx1"/>
                        </a:solidFill>
                      </a:endParaRPr>
                    </a:p>
                  </a:txBody>
                  <a:tcPr marL="68580" marR="68580" marT="34290" marB="34290"/>
                </a:tc>
                <a:tc gridSpan="2">
                  <a:txBody>
                    <a:bodyPr/>
                    <a:lstStyle/>
                    <a:p>
                      <a:r>
                        <a:rPr lang="en-US" sz="1800" dirty="0">
                          <a:solidFill>
                            <a:schemeClr val="tx1"/>
                          </a:solidFill>
                        </a:rPr>
                        <a:t>Editor</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solidFill>
                            <a:schemeClr val="tx1"/>
                          </a:solidFill>
                        </a:rPr>
                        <a:t>Title:</a:t>
                      </a:r>
                      <a:endParaRPr lang="en-GB" sz="1800" b="1" dirty="0">
                        <a:solidFill>
                          <a:schemeClr val="tx1"/>
                        </a:solidFill>
                      </a:endParaRPr>
                    </a:p>
                  </a:txBody>
                  <a:tcPr marL="68580" marR="68580" marT="34290" marB="34290"/>
                </a:tc>
                <a:tc gridSpan="2">
                  <a:txBody>
                    <a:bodyPr/>
                    <a:lstStyle/>
                    <a:p>
                      <a:r>
                        <a:rPr lang="en-GB" sz="1800" b="0" i="0" kern="1200" dirty="0">
                          <a:solidFill>
                            <a:schemeClr val="tx1"/>
                          </a:solidFill>
                          <a:effectLst/>
                          <a:latin typeface="+mn-lt"/>
                          <a:ea typeface="+mn-ea"/>
                          <a:cs typeface="+mn-cs"/>
                        </a:rPr>
                        <a:t>Updated DEL00: Overview of the FG-AI4H deliverables - Att.1 - Presentation</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solidFill>
                            <a:schemeClr val="tx1"/>
                          </a:solidFill>
                        </a:rPr>
                        <a:t>Purpose:</a:t>
                      </a:r>
                      <a:endParaRPr lang="en-GB" sz="1800" b="1"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solidFill>
                            <a:schemeClr val="tx1"/>
                          </a:solidFill>
                        </a:rPr>
                        <a:t>Discussion</a:t>
                      </a:r>
                      <a:endParaRPr lang="en-GB" sz="1800"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solidFill>
                            <a:schemeClr val="tx1"/>
                          </a:solidFill>
                        </a:rPr>
                        <a:t>Contact: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a:solidFill>
                            <a:schemeClr val="tx1"/>
                          </a:solidFill>
                          <a:effectLst/>
                          <a:latin typeface="+mn-lt"/>
                          <a:ea typeface="Calibri" panose="020F0502020204030204" pitchFamily="34" charset="0"/>
                        </a:rPr>
                        <a:t>Shan Xu</a:t>
                      </a:r>
                      <a:br>
                        <a:rPr lang="en-GB" sz="1800">
                          <a:solidFill>
                            <a:schemeClr val="tx1"/>
                          </a:solidFill>
                          <a:effectLst/>
                          <a:latin typeface="+mn-lt"/>
                          <a:ea typeface="Calibri" panose="020F0502020204030204" pitchFamily="34" charset="0"/>
                        </a:rPr>
                      </a:br>
                      <a:r>
                        <a:rPr lang="en-GB" sz="1800">
                          <a:solidFill>
                            <a:schemeClr val="tx1"/>
                          </a:solidFill>
                          <a:effectLst/>
                          <a:latin typeface="+mn-lt"/>
                          <a:ea typeface="Calibri" panose="020F0502020204030204" pitchFamily="34" charset="0"/>
                        </a:rPr>
                        <a:t>CAICT</a:t>
                      </a:r>
                      <a:br>
                        <a:rPr lang="en-GB" sz="1800">
                          <a:solidFill>
                            <a:schemeClr val="tx1"/>
                          </a:solidFill>
                          <a:effectLst/>
                          <a:latin typeface="+mn-lt"/>
                          <a:ea typeface="Calibri" panose="020F0502020204030204" pitchFamily="34" charset="0"/>
                        </a:rPr>
                      </a:br>
                      <a:r>
                        <a:rPr lang="en-GB" sz="1800">
                          <a:solidFill>
                            <a:schemeClr val="tx1"/>
                          </a:solidFill>
                          <a:effectLst/>
                          <a:latin typeface="+mn-lt"/>
                          <a:ea typeface="Calibri" panose="020F0502020204030204" pitchFamily="34" charset="0"/>
                        </a:rPr>
                        <a:t>China</a:t>
                      </a:r>
                      <a:endParaRPr lang="en-US" sz="1800">
                        <a:solidFill>
                          <a:schemeClr val="tx1"/>
                        </a:solidFill>
                        <a:effectLst/>
                        <a:latin typeface="+mn-lt"/>
                        <a:ea typeface="Calibri" panose="020F0502020204030204" pitchFamily="34" charset="0"/>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spcBef>
                          <a:spcPts val="600"/>
                        </a:spcBef>
                        <a:spcAft>
                          <a:spcPts val="0"/>
                        </a:spcAft>
                      </a:pPr>
                      <a:r>
                        <a:rPr lang="en-GB" sz="1800" dirty="0">
                          <a:solidFill>
                            <a:schemeClr val="tx1"/>
                          </a:solidFill>
                          <a:effectLst/>
                          <a:latin typeface="+mn-lt"/>
                          <a:ea typeface="Calibri" panose="020F0502020204030204" pitchFamily="34" charset="0"/>
                        </a:rPr>
                        <a:t>Email: 	</a:t>
                      </a:r>
                      <a:r>
                        <a:rPr lang="en-GB" sz="1800" u="sng" dirty="0">
                          <a:solidFill>
                            <a:schemeClr val="tx1"/>
                          </a:solidFill>
                          <a:effectLst/>
                          <a:latin typeface="+mn-lt"/>
                          <a:ea typeface="Calibri" panose="020F0502020204030204" pitchFamily="34" charset="0"/>
                          <a:hlinkClick r:id="rId3">
                            <a:extLst>
                              <a:ext uri="{A12FA001-AC4F-418D-AE19-62706E023703}">
                                <ahyp:hlinkClr xmlns:ahyp="http://schemas.microsoft.com/office/drawing/2018/hyperlinkcolor" val="tx"/>
                              </a:ext>
                            </a:extLst>
                          </a:hlinkClick>
                        </a:rPr>
                        <a:t>xushan@caict.ac.cn</a:t>
                      </a:r>
                      <a:endParaRPr lang="en-US" sz="1800" dirty="0">
                        <a:solidFill>
                          <a:schemeClr val="tx1"/>
                        </a:solidFill>
                        <a:effectLst/>
                        <a:latin typeface="+mn-lt"/>
                        <a:ea typeface="Calibri" panose="020F0502020204030204" pitchFamily="34" charset="0"/>
                      </a:endParaRPr>
                    </a:p>
                  </a:txBody>
                  <a:tcPr marL="36195" marR="36195"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solidFill>
                            <a:schemeClr val="tx1"/>
                          </a:solidFill>
                        </a:rPr>
                        <a:t>Abstract: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This PPT summarizes the content of K-047 for presentation and discussion during the meeting.</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61009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b="1" dirty="0"/>
              <a:t>Summary of TDD (DEL 10.1-10.20)</a:t>
            </a:r>
            <a:br>
              <a:rPr lang="zh-CN" altLang="zh-CN" b="1" dirty="0"/>
            </a:br>
            <a:endParaRPr lang="zh-CN" altLang="en-US" dirty="0"/>
          </a:p>
        </p:txBody>
      </p:sp>
      <p:pic>
        <p:nvPicPr>
          <p:cNvPr id="5" name="图片 4"/>
          <p:cNvPicPr>
            <a:picLocks noChangeAspect="1"/>
          </p:cNvPicPr>
          <p:nvPr/>
        </p:nvPicPr>
        <p:blipFill>
          <a:blip r:embed="rId2"/>
          <a:stretch>
            <a:fillRect/>
          </a:stretch>
        </p:blipFill>
        <p:spPr>
          <a:xfrm>
            <a:off x="669472" y="1342228"/>
            <a:ext cx="7681912" cy="4832692"/>
          </a:xfrm>
          <a:prstGeom prst="rect">
            <a:avLst/>
          </a:prstGeom>
        </p:spPr>
      </p:pic>
    </p:spTree>
    <p:extLst>
      <p:ext uri="{BB962C8B-B14F-4D97-AF65-F5344CB8AC3E}">
        <p14:creationId xmlns:p14="http://schemas.microsoft.com/office/powerpoint/2010/main" val="795868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194957" y="2530928"/>
            <a:ext cx="2968248" cy="830997"/>
          </a:xfrm>
          <a:prstGeom prst="rect">
            <a:avLst/>
          </a:prstGeom>
          <a:noFill/>
        </p:spPr>
        <p:txBody>
          <a:bodyPr wrap="none" rtlCol="0">
            <a:spAutoFit/>
          </a:bodyPr>
          <a:lstStyle/>
          <a:p>
            <a:r>
              <a:rPr lang="en-US" altLang="zh-CN" sz="4800" dirty="0"/>
              <a:t>Thank you!</a:t>
            </a:r>
            <a:endParaRPr lang="zh-CN" altLang="en-US" sz="4800" dirty="0"/>
          </a:p>
        </p:txBody>
      </p:sp>
      <p:sp>
        <p:nvSpPr>
          <p:cNvPr id="3" name="文本框 2"/>
          <p:cNvSpPr txBox="1"/>
          <p:nvPr/>
        </p:nvSpPr>
        <p:spPr>
          <a:xfrm>
            <a:off x="1817965" y="3712028"/>
            <a:ext cx="5722232" cy="738664"/>
          </a:xfrm>
          <a:prstGeom prst="rect">
            <a:avLst/>
          </a:prstGeom>
          <a:noFill/>
        </p:spPr>
        <p:txBody>
          <a:bodyPr wrap="square" rtlCol="0">
            <a:spAutoFit/>
          </a:bodyPr>
          <a:lstStyle/>
          <a:p>
            <a:pPr algn="ctr"/>
            <a:r>
              <a:rPr lang="en-US" altLang="zh-CN" sz="1400" dirty="0"/>
              <a:t>Appreciate if you have any suggestions, ideas and comments on the DEL00,</a:t>
            </a:r>
          </a:p>
          <a:p>
            <a:pPr algn="ctr"/>
            <a:r>
              <a:rPr lang="en-US" altLang="zh-CN" sz="1400" dirty="0"/>
              <a:t> please feel free to contact </a:t>
            </a:r>
            <a:r>
              <a:rPr lang="en-US" altLang="zh-CN" sz="1400" dirty="0">
                <a:hlinkClick r:id="rId2"/>
              </a:rPr>
              <a:t>xushan@caict.ac.cn</a:t>
            </a:r>
            <a:endParaRPr lang="en-US" altLang="zh-CN" sz="1400" dirty="0"/>
          </a:p>
          <a:p>
            <a:pPr algn="ctr"/>
            <a:endParaRPr lang="zh-CN" altLang="en-US" sz="1400" dirty="0"/>
          </a:p>
        </p:txBody>
      </p:sp>
    </p:spTree>
    <p:extLst>
      <p:ext uri="{BB962C8B-B14F-4D97-AF65-F5344CB8AC3E}">
        <p14:creationId xmlns:p14="http://schemas.microsoft.com/office/powerpoint/2010/main" val="2105643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Abstract</a:t>
            </a:r>
            <a:endParaRPr lang="zh-CN" altLang="en-US" b="1" dirty="0"/>
          </a:p>
        </p:txBody>
      </p:sp>
      <p:sp>
        <p:nvSpPr>
          <p:cNvPr id="3" name="内容占位符 2"/>
          <p:cNvSpPr>
            <a:spLocks noGrp="1"/>
          </p:cNvSpPr>
          <p:nvPr>
            <p:ph idx="1"/>
          </p:nvPr>
        </p:nvSpPr>
        <p:spPr>
          <a:xfrm>
            <a:off x="4014107" y="1825625"/>
            <a:ext cx="4501243" cy="4351338"/>
          </a:xfrm>
        </p:spPr>
        <p:txBody>
          <a:bodyPr>
            <a:normAutofit/>
          </a:bodyPr>
          <a:lstStyle/>
          <a:p>
            <a:pPr algn="just"/>
            <a:r>
              <a:rPr lang="en-GB" altLang="zh-CN" sz="1800" dirty="0"/>
              <a:t>This deliverable provides an overview of the various FG-AI4H deliverables. To establish a standardized assessment framework for the evaluation of AI-based methods for health, a series of deliverables is planned, including 9 generalized specifications on ethics, regulatory, requirement, data, training, evaluation, application, etc., and 20 topic description documents on specific use cases with corresponding AI/ML tasks. </a:t>
            </a:r>
          </a:p>
          <a:p>
            <a:pPr algn="just"/>
            <a:r>
              <a:rPr lang="en-GB" altLang="zh-CN" sz="1800" dirty="0"/>
              <a:t>This document is to give a comprehensive understanding and overview on the structure, relationship, progress, and corresponding scopes on those deliverables, and improve possible collaborations.</a:t>
            </a:r>
            <a:endParaRPr lang="zh-CN" altLang="en-US" sz="1800" dirty="0"/>
          </a:p>
        </p:txBody>
      </p:sp>
      <p:pic>
        <p:nvPicPr>
          <p:cNvPr id="4" name="图片 3"/>
          <p:cNvPicPr>
            <a:picLocks noChangeAspect="1"/>
          </p:cNvPicPr>
          <p:nvPr/>
        </p:nvPicPr>
        <p:blipFill>
          <a:blip r:embed="rId2"/>
          <a:stretch>
            <a:fillRect/>
          </a:stretch>
        </p:blipFill>
        <p:spPr>
          <a:xfrm>
            <a:off x="628650" y="1825625"/>
            <a:ext cx="3061607" cy="4292498"/>
          </a:xfrm>
          <a:prstGeom prst="rect">
            <a:avLst/>
          </a:prstGeom>
        </p:spPr>
      </p:pic>
    </p:spTree>
    <p:extLst>
      <p:ext uri="{BB962C8B-B14F-4D97-AF65-F5344CB8AC3E}">
        <p14:creationId xmlns:p14="http://schemas.microsoft.com/office/powerpoint/2010/main" val="4062685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a:stretch>
            <a:fillRect/>
          </a:stretch>
        </p:blipFill>
        <p:spPr>
          <a:xfrm>
            <a:off x="819150" y="176212"/>
            <a:ext cx="7505700" cy="6505575"/>
          </a:xfrm>
          <a:prstGeom prst="rect">
            <a:avLst/>
          </a:prstGeom>
        </p:spPr>
      </p:pic>
    </p:spTree>
    <p:extLst>
      <p:ext uri="{BB962C8B-B14F-4D97-AF65-F5344CB8AC3E}">
        <p14:creationId xmlns:p14="http://schemas.microsoft.com/office/powerpoint/2010/main" val="3151299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Introduction</a:t>
            </a:r>
            <a:endParaRPr lang="zh-CN" altLang="en-US" b="1" dirty="0"/>
          </a:p>
        </p:txBody>
      </p:sp>
      <p:sp>
        <p:nvSpPr>
          <p:cNvPr id="3" name="内容占位符 2"/>
          <p:cNvSpPr>
            <a:spLocks noGrp="1"/>
          </p:cNvSpPr>
          <p:nvPr>
            <p:ph idx="1"/>
          </p:nvPr>
        </p:nvSpPr>
        <p:spPr>
          <a:xfrm>
            <a:off x="621256" y="1941195"/>
            <a:ext cx="3791107" cy="4351338"/>
          </a:xfrm>
        </p:spPr>
        <p:txBody>
          <a:bodyPr>
            <a:noAutofit/>
          </a:bodyPr>
          <a:lstStyle/>
          <a:p>
            <a:r>
              <a:rPr lang="en-GB" altLang="zh-CN" sz="1600" dirty="0"/>
              <a:t>The ITU/WHO Focus Group on artificial intelligence for health (FG-AI4H) was established by ITU-T Study Group 16 at its meeting in Ljubljana, Slovenia, 9-20 July 2018.  </a:t>
            </a:r>
          </a:p>
          <a:p>
            <a:r>
              <a:rPr lang="en-GB" altLang="zh-CN" sz="1600" dirty="0"/>
              <a:t>This group is committed to establish a standardized assessment framework for the evaluation of AI-based methods for health, diagnosis, triage or treatment decisions.</a:t>
            </a:r>
          </a:p>
          <a:p>
            <a:r>
              <a:rPr lang="en-GB" altLang="zh-CN" sz="1600" dirty="0"/>
              <a:t>A list of deliverables for the FG-AI4H was planned and corresponding groups was established, with 9 deliverables (DEL 1-9) </a:t>
            </a:r>
            <a:r>
              <a:rPr lang="en-US" altLang="zh-CN" sz="1600" dirty="0"/>
              <a:t>on </a:t>
            </a:r>
            <a:r>
              <a:rPr lang="en-GB" altLang="zh-CN" sz="1600" dirty="0"/>
              <a:t>generalized consideration and 20 topic groups (DEL 10.1-10.20)</a:t>
            </a:r>
            <a:r>
              <a:rPr lang="en-US" altLang="zh-CN" sz="1600" dirty="0"/>
              <a:t>.</a:t>
            </a:r>
            <a:endParaRPr lang="zh-CN" altLang="en-US" sz="1600" dirty="0"/>
          </a:p>
        </p:txBody>
      </p:sp>
      <p:grpSp>
        <p:nvGrpSpPr>
          <p:cNvPr id="66" name="组合 65"/>
          <p:cNvGrpSpPr/>
          <p:nvPr/>
        </p:nvGrpSpPr>
        <p:grpSpPr>
          <a:xfrm>
            <a:off x="4893128" y="1027907"/>
            <a:ext cx="4359729" cy="5624353"/>
            <a:chOff x="4974771" y="512083"/>
            <a:chExt cx="4359729" cy="5624353"/>
          </a:xfrm>
        </p:grpSpPr>
        <p:sp>
          <p:nvSpPr>
            <p:cNvPr id="5" name="箭头: 下 2">
              <a:extLst>
                <a:ext uri="{FF2B5EF4-FFF2-40B4-BE49-F238E27FC236}">
                  <a16:creationId xmlns:a16="http://schemas.microsoft.com/office/drawing/2014/main" id="{E4C27966-4313-4551-8790-887974E70DC8}"/>
                </a:ext>
              </a:extLst>
            </p:cNvPr>
            <p:cNvSpPr/>
            <p:nvPr/>
          </p:nvSpPr>
          <p:spPr>
            <a:xfrm>
              <a:off x="6845828" y="560418"/>
              <a:ext cx="78181" cy="5266249"/>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 name="矩形 5">
              <a:extLst>
                <a:ext uri="{FF2B5EF4-FFF2-40B4-BE49-F238E27FC236}">
                  <a16:creationId xmlns:a16="http://schemas.microsoft.com/office/drawing/2014/main" id="{BBCC56EA-54FB-44A5-9A8F-9ED975DA616B}"/>
                </a:ext>
              </a:extLst>
            </p:cNvPr>
            <p:cNvSpPr/>
            <p:nvPr/>
          </p:nvSpPr>
          <p:spPr>
            <a:xfrm>
              <a:off x="7322344" y="821509"/>
              <a:ext cx="1884813" cy="390375"/>
            </a:xfrm>
            <a:prstGeom prst="rect">
              <a:avLst/>
            </a:prstGeom>
          </p:spPr>
          <p:txBody>
            <a:bodyPr wrap="square">
              <a:spAutoFit/>
            </a:bodyPr>
            <a:lstStyle/>
            <a:p>
              <a:r>
                <a:rPr lang="en-US" altLang="zh-CN" sz="1100" dirty="0">
                  <a:solidFill>
                    <a:prstClr val="black"/>
                  </a:solidFill>
                  <a:latin typeface="Calibri" panose="020F0502020204030204"/>
                </a:rPr>
                <a:t>July 2018:</a:t>
              </a:r>
            </a:p>
            <a:p>
              <a:r>
                <a:rPr lang="en-US" altLang="zh-CN" sz="1100" dirty="0">
                  <a:solidFill>
                    <a:prstClr val="black"/>
                  </a:solidFill>
                  <a:latin typeface="Calibri" panose="020F0502020204030204"/>
                </a:rPr>
                <a:t>Formal creation, Ljubljana</a:t>
              </a:r>
              <a:endParaRPr lang="zh-CN" altLang="en-US" sz="1100" dirty="0">
                <a:solidFill>
                  <a:prstClr val="black"/>
                </a:solidFill>
                <a:latin typeface="Calibri" panose="020F0502020204030204"/>
              </a:endParaRPr>
            </a:p>
          </p:txBody>
        </p:sp>
        <p:sp>
          <p:nvSpPr>
            <p:cNvPr id="7" name="矩形 6">
              <a:extLst>
                <a:ext uri="{FF2B5EF4-FFF2-40B4-BE49-F238E27FC236}">
                  <a16:creationId xmlns:a16="http://schemas.microsoft.com/office/drawing/2014/main" id="{6B80B1F2-2593-4E1D-A440-B5B9360137E7}"/>
                </a:ext>
              </a:extLst>
            </p:cNvPr>
            <p:cNvSpPr/>
            <p:nvPr/>
          </p:nvSpPr>
          <p:spPr>
            <a:xfrm>
              <a:off x="5084119" y="1239747"/>
              <a:ext cx="1419781" cy="390375"/>
            </a:xfrm>
            <a:prstGeom prst="rect">
              <a:avLst/>
            </a:prstGeom>
          </p:spPr>
          <p:txBody>
            <a:bodyPr wrap="square">
              <a:spAutoFit/>
            </a:bodyPr>
            <a:lstStyle/>
            <a:p>
              <a:pPr algn="r" fontAlgn="auto">
                <a:spcBef>
                  <a:spcPts val="0"/>
                </a:spcBef>
                <a:spcAft>
                  <a:spcPts val="0"/>
                </a:spcAft>
              </a:pPr>
              <a:r>
                <a:rPr lang="en-US" sz="1100" dirty="0">
                  <a:latin typeface="Calibri" panose="020F0502020204030204"/>
                </a:rPr>
                <a:t>September 2018:</a:t>
              </a:r>
              <a:br>
                <a:rPr lang="en-US" sz="1100" dirty="0">
                  <a:latin typeface="Calibri" panose="020F0502020204030204"/>
                </a:rPr>
              </a:br>
              <a:r>
                <a:rPr lang="en-US" sz="1100" dirty="0">
                  <a:latin typeface="Calibri" panose="020F0502020204030204"/>
                </a:rPr>
                <a:t>Meeting A, WHO HQ</a:t>
              </a:r>
            </a:p>
          </p:txBody>
        </p:sp>
        <p:sp>
          <p:nvSpPr>
            <p:cNvPr id="8" name="Google Shape;98;p14">
              <a:extLst>
                <a:ext uri="{FF2B5EF4-FFF2-40B4-BE49-F238E27FC236}">
                  <a16:creationId xmlns:a16="http://schemas.microsoft.com/office/drawing/2014/main" id="{3ACEC2CE-1530-45EB-B7AE-6B96504D3DED}"/>
                </a:ext>
              </a:extLst>
            </p:cNvPr>
            <p:cNvSpPr txBox="1"/>
            <p:nvPr/>
          </p:nvSpPr>
          <p:spPr>
            <a:xfrm>
              <a:off x="4997784" y="512083"/>
              <a:ext cx="1533146" cy="634570"/>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dirty="0">
                  <a:latin typeface="Calibri" panose="020F0502020204030204"/>
                </a:rPr>
                <a:t>May 2018: idea</a:t>
              </a:r>
              <a:br>
                <a:rPr lang="en-US" sz="1100" dirty="0">
                  <a:latin typeface="Calibri" panose="020F0502020204030204"/>
                </a:rPr>
              </a:br>
              <a:r>
                <a:rPr lang="en-US" sz="1100" dirty="0">
                  <a:latin typeface="Calibri" panose="020F0502020204030204"/>
                </a:rPr>
                <a:t>at AI for Good, Geneva</a:t>
              </a:r>
              <a:endParaRPr sz="1100" dirty="0">
                <a:latin typeface="Calibri" panose="020F0502020204030204"/>
              </a:endParaRPr>
            </a:p>
          </p:txBody>
        </p:sp>
        <p:sp>
          <p:nvSpPr>
            <p:cNvPr id="9" name="Google Shape;106;p14">
              <a:extLst>
                <a:ext uri="{FF2B5EF4-FFF2-40B4-BE49-F238E27FC236}">
                  <a16:creationId xmlns:a16="http://schemas.microsoft.com/office/drawing/2014/main" id="{2A02CEC8-32AF-47A6-AB58-DE7BF810A31F}"/>
                </a:ext>
              </a:extLst>
            </p:cNvPr>
            <p:cNvSpPr txBox="1"/>
            <p:nvPr/>
          </p:nvSpPr>
          <p:spPr>
            <a:xfrm>
              <a:off x="7276835" y="1453887"/>
              <a:ext cx="2053237" cy="434234"/>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November 2018:</a:t>
              </a:r>
              <a:br>
                <a:rPr lang="en-US" sz="1100" dirty="0">
                  <a:solidFill>
                    <a:prstClr val="black"/>
                  </a:solidFill>
                  <a:latin typeface="Calibri" panose="020F0502020204030204"/>
                </a:rPr>
              </a:br>
              <a:r>
                <a:rPr lang="en-US" sz="1100" dirty="0">
                  <a:solidFill>
                    <a:prstClr val="black"/>
                  </a:solidFill>
                  <a:latin typeface="Calibri" panose="020F0502020204030204"/>
                </a:rPr>
                <a:t>Meeting B, New </a:t>
              </a:r>
              <a:r>
                <a:rPr lang="en-US" altLang="zh-CN" sz="1100" dirty="0">
                  <a:solidFill>
                    <a:prstClr val="black"/>
                  </a:solidFill>
                  <a:latin typeface="Calibri" panose="020F0502020204030204"/>
                </a:rPr>
                <a:t>York</a:t>
              </a:r>
              <a:endParaRPr sz="1100" dirty="0">
                <a:solidFill>
                  <a:prstClr val="black"/>
                </a:solidFill>
                <a:latin typeface="Calibri" panose="020F0502020204030204"/>
              </a:endParaRPr>
            </a:p>
          </p:txBody>
        </p:sp>
        <p:grpSp>
          <p:nvGrpSpPr>
            <p:cNvPr id="10" name="组合 9">
              <a:extLst>
                <a:ext uri="{FF2B5EF4-FFF2-40B4-BE49-F238E27FC236}">
                  <a16:creationId xmlns:a16="http://schemas.microsoft.com/office/drawing/2014/main" id="{10CAF21A-CA48-4D54-AEC1-57C2A694FBA2}"/>
                </a:ext>
              </a:extLst>
            </p:cNvPr>
            <p:cNvGrpSpPr/>
            <p:nvPr/>
          </p:nvGrpSpPr>
          <p:grpSpPr>
            <a:xfrm>
              <a:off x="6828746" y="994234"/>
              <a:ext cx="486506" cy="193756"/>
              <a:chOff x="8939318" y="2083568"/>
              <a:chExt cx="606007" cy="247894"/>
            </a:xfrm>
            <a:solidFill>
              <a:schemeClr val="accent2"/>
            </a:solidFill>
          </p:grpSpPr>
          <p:sp>
            <p:nvSpPr>
              <p:cNvPr id="56" name="椭圆 55">
                <a:extLst>
                  <a:ext uri="{FF2B5EF4-FFF2-40B4-BE49-F238E27FC236}">
                    <a16:creationId xmlns:a16="http://schemas.microsoft.com/office/drawing/2014/main" id="{90F338B9-E69C-452D-B568-4FF284CEA000}"/>
                  </a:ext>
                </a:extLst>
              </p:cNvPr>
              <p:cNvSpPr/>
              <p:nvPr/>
            </p:nvSpPr>
            <p:spPr>
              <a:xfrm>
                <a:off x="8939318" y="2119596"/>
                <a:ext cx="178904" cy="175838"/>
              </a:xfrm>
              <a:prstGeom prst="ellipse">
                <a:avLst/>
              </a:prstGeom>
              <a:solidFill>
                <a:srgbClr val="B00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7" name="箭头: 左 31">
                <a:extLst>
                  <a:ext uri="{FF2B5EF4-FFF2-40B4-BE49-F238E27FC236}">
                    <a16:creationId xmlns:a16="http://schemas.microsoft.com/office/drawing/2014/main" id="{E266CFF3-8C95-4ED0-A8A5-103DFA2317A6}"/>
                  </a:ext>
                </a:extLst>
              </p:cNvPr>
              <p:cNvSpPr/>
              <p:nvPr/>
            </p:nvSpPr>
            <p:spPr>
              <a:xfrm>
                <a:off x="9131197" y="2083568"/>
                <a:ext cx="414128" cy="247894"/>
              </a:xfrm>
              <a:prstGeom prst="leftArrow">
                <a:avLst/>
              </a:prstGeom>
              <a:solidFill>
                <a:srgbClr val="B00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11" name="组合 10">
              <a:extLst>
                <a:ext uri="{FF2B5EF4-FFF2-40B4-BE49-F238E27FC236}">
                  <a16:creationId xmlns:a16="http://schemas.microsoft.com/office/drawing/2014/main" id="{DF3720EA-108C-4AA4-B752-2F52715E7430}"/>
                </a:ext>
              </a:extLst>
            </p:cNvPr>
            <p:cNvGrpSpPr/>
            <p:nvPr/>
          </p:nvGrpSpPr>
          <p:grpSpPr>
            <a:xfrm>
              <a:off x="6496646" y="660129"/>
              <a:ext cx="466349" cy="193448"/>
              <a:chOff x="8537323" y="1475792"/>
              <a:chExt cx="580899" cy="247500"/>
            </a:xfrm>
            <a:solidFill>
              <a:schemeClr val="accent2"/>
            </a:solidFill>
          </p:grpSpPr>
          <p:sp>
            <p:nvSpPr>
              <p:cNvPr id="54" name="椭圆 53">
                <a:extLst>
                  <a:ext uri="{FF2B5EF4-FFF2-40B4-BE49-F238E27FC236}">
                    <a16:creationId xmlns:a16="http://schemas.microsoft.com/office/drawing/2014/main" id="{BD9448D3-E3F1-4D4A-9BBA-56CF05B17971}"/>
                  </a:ext>
                </a:extLst>
              </p:cNvPr>
              <p:cNvSpPr/>
              <p:nvPr/>
            </p:nvSpPr>
            <p:spPr>
              <a:xfrm>
                <a:off x="8939318" y="1501787"/>
                <a:ext cx="178904" cy="175838"/>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5" name="箭头: 右 32">
                <a:extLst>
                  <a:ext uri="{FF2B5EF4-FFF2-40B4-BE49-F238E27FC236}">
                    <a16:creationId xmlns:a16="http://schemas.microsoft.com/office/drawing/2014/main" id="{C8638C36-1498-4152-99F9-488EEEF15DF8}"/>
                  </a:ext>
                </a:extLst>
              </p:cNvPr>
              <p:cNvSpPr/>
              <p:nvPr/>
            </p:nvSpPr>
            <p:spPr>
              <a:xfrm>
                <a:off x="8537323" y="1475792"/>
                <a:ext cx="398492" cy="247500"/>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12" name="Google Shape;107;p14">
              <a:extLst>
                <a:ext uri="{FF2B5EF4-FFF2-40B4-BE49-F238E27FC236}">
                  <a16:creationId xmlns:a16="http://schemas.microsoft.com/office/drawing/2014/main" id="{34990E1E-D0C9-4E60-98BC-9D9E5FE8D8F0}"/>
                </a:ext>
              </a:extLst>
            </p:cNvPr>
            <p:cNvSpPr txBox="1"/>
            <p:nvPr/>
          </p:nvSpPr>
          <p:spPr>
            <a:xfrm>
              <a:off x="5259671" y="1835485"/>
              <a:ext cx="1256021" cy="634570"/>
            </a:xfrm>
            <a:prstGeom prst="rect">
              <a:avLst/>
            </a:prstGeom>
            <a:noFill/>
            <a:ln>
              <a:noFill/>
            </a:ln>
          </p:spPr>
          <p:txBody>
            <a:bodyPr spcFirstLastPara="1" wrap="square" lIns="121900" tIns="121900" rIns="121900" bIns="121900" anchor="t" anchorCtr="0">
              <a:noAutofit/>
            </a:bodyPr>
            <a:lstStyle>
              <a:defPPr>
                <a:defRPr lang="en-US"/>
              </a:defPPr>
              <a:lvl1pPr fontAlgn="auto">
                <a:spcBef>
                  <a:spcPts val="0"/>
                </a:spcBef>
                <a:spcAft>
                  <a:spcPts val="0"/>
                </a:spcAft>
                <a:defRPr sz="1400">
                  <a:solidFill>
                    <a:prstClr val="black"/>
                  </a:solidFill>
                  <a:latin typeface="Calibri" panose="020F0502020204030204"/>
                </a:defRPr>
              </a:lvl1pPr>
            </a:lstStyle>
            <a:p>
              <a:pPr algn="r"/>
              <a:r>
                <a:rPr lang="en-US" sz="1100" dirty="0">
                  <a:solidFill>
                    <a:schemeClr val="tx1"/>
                  </a:solidFill>
                </a:rPr>
                <a:t>January 2019:</a:t>
              </a:r>
              <a:br>
                <a:rPr lang="en-US" sz="1100" dirty="0">
                  <a:solidFill>
                    <a:schemeClr val="tx1"/>
                  </a:solidFill>
                </a:rPr>
              </a:br>
              <a:r>
                <a:rPr lang="en-US" sz="1100" dirty="0">
                  <a:solidFill>
                    <a:schemeClr val="tx1"/>
                  </a:solidFill>
                </a:rPr>
                <a:t>Meeting C, EPFL</a:t>
              </a:r>
              <a:endParaRPr sz="1100" dirty="0">
                <a:solidFill>
                  <a:schemeClr val="tx1"/>
                </a:solidFill>
              </a:endParaRPr>
            </a:p>
          </p:txBody>
        </p:sp>
        <p:sp>
          <p:nvSpPr>
            <p:cNvPr id="13" name="Google Shape;110;p14">
              <a:extLst>
                <a:ext uri="{FF2B5EF4-FFF2-40B4-BE49-F238E27FC236}">
                  <a16:creationId xmlns:a16="http://schemas.microsoft.com/office/drawing/2014/main" id="{14E71986-F580-4567-BA0E-099736FF8226}"/>
                </a:ext>
              </a:extLst>
            </p:cNvPr>
            <p:cNvSpPr txBox="1"/>
            <p:nvPr/>
          </p:nvSpPr>
          <p:spPr>
            <a:xfrm>
              <a:off x="7272407" y="2121754"/>
              <a:ext cx="2062093"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April 2019: Meeting D,</a:t>
              </a:r>
            </a:p>
            <a:p>
              <a:pPr fontAlgn="auto">
                <a:spcBef>
                  <a:spcPts val="0"/>
                </a:spcBef>
                <a:spcAft>
                  <a:spcPts val="0"/>
                </a:spcAft>
              </a:pPr>
              <a:r>
                <a:rPr lang="en-US" sz="1100" dirty="0">
                  <a:solidFill>
                    <a:prstClr val="black"/>
                  </a:solidFill>
                  <a:latin typeface="Calibri" panose="020F0502020204030204"/>
                </a:rPr>
                <a:t>Shanghai World Expo</a:t>
              </a:r>
              <a:endParaRPr sz="1100" dirty="0">
                <a:solidFill>
                  <a:prstClr val="black"/>
                </a:solidFill>
                <a:latin typeface="Calibri" panose="020F0502020204030204"/>
              </a:endParaRPr>
            </a:p>
          </p:txBody>
        </p:sp>
        <p:sp>
          <p:nvSpPr>
            <p:cNvPr id="14" name="矩形 13">
              <a:extLst>
                <a:ext uri="{FF2B5EF4-FFF2-40B4-BE49-F238E27FC236}">
                  <a16:creationId xmlns:a16="http://schemas.microsoft.com/office/drawing/2014/main" id="{A95C6215-74E2-4899-B7C8-CD9571F712D6}"/>
                </a:ext>
              </a:extLst>
            </p:cNvPr>
            <p:cNvSpPr/>
            <p:nvPr/>
          </p:nvSpPr>
          <p:spPr>
            <a:xfrm>
              <a:off x="5055673" y="2565596"/>
              <a:ext cx="1417369" cy="390375"/>
            </a:xfrm>
            <a:prstGeom prst="rect">
              <a:avLst/>
            </a:prstGeom>
          </p:spPr>
          <p:txBody>
            <a:bodyPr wrap="square">
              <a:spAutoFit/>
            </a:bodyPr>
            <a:lstStyle/>
            <a:p>
              <a:pPr algn="r" fontAlgn="auto">
                <a:spcBef>
                  <a:spcPts val="0"/>
                </a:spcBef>
                <a:spcAft>
                  <a:spcPts val="0"/>
                </a:spcAft>
              </a:pPr>
              <a:r>
                <a:rPr lang="en-US" sz="1100" dirty="0">
                  <a:latin typeface="Calibri" panose="020F0502020204030204"/>
                </a:rPr>
                <a:t>May 2019:Meeting E,</a:t>
              </a:r>
            </a:p>
            <a:p>
              <a:pPr algn="r" fontAlgn="auto">
                <a:spcBef>
                  <a:spcPts val="0"/>
                </a:spcBef>
                <a:spcAft>
                  <a:spcPts val="0"/>
                </a:spcAft>
              </a:pPr>
              <a:r>
                <a:rPr lang="en-US" sz="1100" dirty="0">
                  <a:latin typeface="Calibri" panose="020F0502020204030204"/>
                </a:rPr>
                <a:t> AI for Good, Geneva</a:t>
              </a:r>
            </a:p>
          </p:txBody>
        </p:sp>
        <p:sp>
          <p:nvSpPr>
            <p:cNvPr id="15" name="Google Shape;116;p14">
              <a:extLst>
                <a:ext uri="{FF2B5EF4-FFF2-40B4-BE49-F238E27FC236}">
                  <a16:creationId xmlns:a16="http://schemas.microsoft.com/office/drawing/2014/main" id="{F0028EA0-1E28-4E58-913C-FA482864E857}"/>
                </a:ext>
              </a:extLst>
            </p:cNvPr>
            <p:cNvSpPr txBox="1"/>
            <p:nvPr/>
          </p:nvSpPr>
          <p:spPr>
            <a:xfrm>
              <a:off x="7298866" y="2772841"/>
              <a:ext cx="1722359" cy="434234"/>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September 2019:</a:t>
              </a:r>
              <a:br>
                <a:rPr lang="en-US" sz="1100" dirty="0">
                  <a:solidFill>
                    <a:prstClr val="black"/>
                  </a:solidFill>
                  <a:latin typeface="Calibri" panose="020F0502020204030204"/>
                </a:rPr>
              </a:br>
              <a:r>
                <a:rPr lang="en-US" sz="1100" dirty="0">
                  <a:solidFill>
                    <a:prstClr val="black"/>
                  </a:solidFill>
                  <a:latin typeface="Calibri" panose="020F0502020204030204"/>
                </a:rPr>
                <a:t>Meeting F, Zanzibar</a:t>
              </a:r>
              <a:endParaRPr sz="1100" dirty="0">
                <a:solidFill>
                  <a:prstClr val="black"/>
                </a:solidFill>
                <a:latin typeface="Calibri" panose="020F0502020204030204"/>
              </a:endParaRPr>
            </a:p>
          </p:txBody>
        </p:sp>
        <p:sp>
          <p:nvSpPr>
            <p:cNvPr id="16" name="Google Shape;117;p14">
              <a:extLst>
                <a:ext uri="{FF2B5EF4-FFF2-40B4-BE49-F238E27FC236}">
                  <a16:creationId xmlns:a16="http://schemas.microsoft.com/office/drawing/2014/main" id="{F3E46F97-8DA9-47E7-B34C-B039E956D4D7}"/>
                </a:ext>
              </a:extLst>
            </p:cNvPr>
            <p:cNvSpPr txBox="1"/>
            <p:nvPr/>
          </p:nvSpPr>
          <p:spPr>
            <a:xfrm>
              <a:off x="4974771" y="3161676"/>
              <a:ext cx="1520074" cy="634570"/>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dirty="0">
                  <a:latin typeface="Calibri" panose="020F0502020204030204"/>
                </a:rPr>
                <a:t>November 2019:</a:t>
              </a:r>
              <a:br>
                <a:rPr lang="en-US" sz="1100" dirty="0">
                  <a:latin typeface="Calibri" panose="020F0502020204030204"/>
                </a:rPr>
              </a:br>
              <a:r>
                <a:rPr lang="en-US" sz="1100" dirty="0">
                  <a:latin typeface="Calibri" panose="020F0502020204030204"/>
                </a:rPr>
                <a:t>Meeting G, New Delhi</a:t>
              </a:r>
              <a:endParaRPr sz="1100" dirty="0">
                <a:latin typeface="Calibri" panose="020F0502020204030204"/>
              </a:endParaRPr>
            </a:p>
          </p:txBody>
        </p:sp>
        <p:sp>
          <p:nvSpPr>
            <p:cNvPr id="17" name="Google Shape;110;p14">
              <a:extLst>
                <a:ext uri="{FF2B5EF4-FFF2-40B4-BE49-F238E27FC236}">
                  <a16:creationId xmlns:a16="http://schemas.microsoft.com/office/drawing/2014/main" id="{0624B949-C1C0-41CC-848A-28942D2A98AD}"/>
                </a:ext>
              </a:extLst>
            </p:cNvPr>
            <p:cNvSpPr txBox="1"/>
            <p:nvPr/>
          </p:nvSpPr>
          <p:spPr>
            <a:xfrm>
              <a:off x="7280566" y="3484846"/>
              <a:ext cx="1433612"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January 2020: Meeting H, Brasilia</a:t>
              </a:r>
              <a:endParaRPr sz="1100" dirty="0">
                <a:solidFill>
                  <a:prstClr val="black"/>
                </a:solidFill>
                <a:latin typeface="Calibri" panose="020F0502020204030204"/>
              </a:endParaRPr>
            </a:p>
          </p:txBody>
        </p:sp>
        <p:grpSp>
          <p:nvGrpSpPr>
            <p:cNvPr id="18" name="组合 17">
              <a:extLst>
                <a:ext uri="{FF2B5EF4-FFF2-40B4-BE49-F238E27FC236}">
                  <a16:creationId xmlns:a16="http://schemas.microsoft.com/office/drawing/2014/main" id="{C5CFEFAF-0BFF-4ED1-A19D-66FB17B4DF63}"/>
                </a:ext>
              </a:extLst>
            </p:cNvPr>
            <p:cNvGrpSpPr/>
            <p:nvPr/>
          </p:nvGrpSpPr>
          <p:grpSpPr>
            <a:xfrm>
              <a:off x="6495831" y="1328647"/>
              <a:ext cx="466349" cy="193448"/>
              <a:chOff x="8537323" y="1475792"/>
              <a:chExt cx="580899" cy="247500"/>
            </a:xfrm>
          </p:grpSpPr>
          <p:sp>
            <p:nvSpPr>
              <p:cNvPr id="52" name="椭圆 51">
                <a:extLst>
                  <a:ext uri="{FF2B5EF4-FFF2-40B4-BE49-F238E27FC236}">
                    <a16:creationId xmlns:a16="http://schemas.microsoft.com/office/drawing/2014/main" id="{2724F982-4F36-4AD1-83CE-912BB12C671B}"/>
                  </a:ext>
                </a:extLst>
              </p:cNvPr>
              <p:cNvSpPr/>
              <p:nvPr/>
            </p:nvSpPr>
            <p:spPr>
              <a:xfrm>
                <a:off x="8939318" y="1501787"/>
                <a:ext cx="178904" cy="175838"/>
              </a:xfrm>
              <a:prstGeom prst="ellipse">
                <a:avLst/>
              </a:prstGeom>
              <a:solidFill>
                <a:srgbClr val="A162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3" name="箭头: 右 45">
                <a:extLst>
                  <a:ext uri="{FF2B5EF4-FFF2-40B4-BE49-F238E27FC236}">
                    <a16:creationId xmlns:a16="http://schemas.microsoft.com/office/drawing/2014/main" id="{62BC2D7E-DE7B-4156-AB37-6FE4A6280DEC}"/>
                  </a:ext>
                </a:extLst>
              </p:cNvPr>
              <p:cNvSpPr/>
              <p:nvPr/>
            </p:nvSpPr>
            <p:spPr>
              <a:xfrm>
                <a:off x="8537323" y="1475792"/>
                <a:ext cx="398492" cy="247500"/>
              </a:xfrm>
              <a:prstGeom prst="rightArrow">
                <a:avLst/>
              </a:prstGeom>
              <a:solidFill>
                <a:srgbClr val="A162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19" name="组合 18">
              <a:extLst>
                <a:ext uri="{FF2B5EF4-FFF2-40B4-BE49-F238E27FC236}">
                  <a16:creationId xmlns:a16="http://schemas.microsoft.com/office/drawing/2014/main" id="{B9D27044-D41A-4D1C-B045-F568F59B97DF}"/>
                </a:ext>
              </a:extLst>
            </p:cNvPr>
            <p:cNvGrpSpPr/>
            <p:nvPr/>
          </p:nvGrpSpPr>
          <p:grpSpPr>
            <a:xfrm>
              <a:off x="6816557" y="1662752"/>
              <a:ext cx="486506" cy="193756"/>
              <a:chOff x="8939318" y="2083568"/>
              <a:chExt cx="606007" cy="247894"/>
            </a:xfrm>
            <a:solidFill>
              <a:schemeClr val="accent2"/>
            </a:solidFill>
          </p:grpSpPr>
          <p:sp>
            <p:nvSpPr>
              <p:cNvPr id="50" name="椭圆 49">
                <a:extLst>
                  <a:ext uri="{FF2B5EF4-FFF2-40B4-BE49-F238E27FC236}">
                    <a16:creationId xmlns:a16="http://schemas.microsoft.com/office/drawing/2014/main" id="{F4A39DF8-3428-4147-B737-6F37A8B12774}"/>
                  </a:ext>
                </a:extLst>
              </p:cNvPr>
              <p:cNvSpPr/>
              <p:nvPr/>
            </p:nvSpPr>
            <p:spPr>
              <a:xfrm>
                <a:off x="8939318" y="2119596"/>
                <a:ext cx="178904" cy="175838"/>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1" name="箭头: 左 48">
                <a:extLst>
                  <a:ext uri="{FF2B5EF4-FFF2-40B4-BE49-F238E27FC236}">
                    <a16:creationId xmlns:a16="http://schemas.microsoft.com/office/drawing/2014/main" id="{96BBF6FF-CC6D-4F49-894E-52307C468236}"/>
                  </a:ext>
                </a:extLst>
              </p:cNvPr>
              <p:cNvSpPr/>
              <p:nvPr/>
            </p:nvSpPr>
            <p:spPr>
              <a:xfrm>
                <a:off x="9131197" y="2083568"/>
                <a:ext cx="414128" cy="247894"/>
              </a:xfrm>
              <a:prstGeom prst="leftArrow">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0" name="组合 19">
              <a:extLst>
                <a:ext uri="{FF2B5EF4-FFF2-40B4-BE49-F238E27FC236}">
                  <a16:creationId xmlns:a16="http://schemas.microsoft.com/office/drawing/2014/main" id="{C882BAB9-2E2C-44AB-BA00-E1629CBF3918}"/>
                </a:ext>
              </a:extLst>
            </p:cNvPr>
            <p:cNvGrpSpPr/>
            <p:nvPr/>
          </p:nvGrpSpPr>
          <p:grpSpPr>
            <a:xfrm>
              <a:off x="6495831" y="1997164"/>
              <a:ext cx="466349" cy="193448"/>
              <a:chOff x="8537323" y="1475792"/>
              <a:chExt cx="580899" cy="247500"/>
            </a:xfrm>
          </p:grpSpPr>
          <p:sp>
            <p:nvSpPr>
              <p:cNvPr id="48" name="椭圆 47">
                <a:extLst>
                  <a:ext uri="{FF2B5EF4-FFF2-40B4-BE49-F238E27FC236}">
                    <a16:creationId xmlns:a16="http://schemas.microsoft.com/office/drawing/2014/main" id="{3B94308B-2338-4A51-8970-EFAD09CA1621}"/>
                  </a:ext>
                </a:extLst>
              </p:cNvPr>
              <p:cNvSpPr/>
              <p:nvPr/>
            </p:nvSpPr>
            <p:spPr>
              <a:xfrm>
                <a:off x="8939318" y="1501787"/>
                <a:ext cx="178904" cy="175838"/>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9" name="箭头: 右 51">
                <a:extLst>
                  <a:ext uri="{FF2B5EF4-FFF2-40B4-BE49-F238E27FC236}">
                    <a16:creationId xmlns:a16="http://schemas.microsoft.com/office/drawing/2014/main" id="{7C04C87B-70DA-4328-9457-B547F2C6A57E}"/>
                  </a:ext>
                </a:extLst>
              </p:cNvPr>
              <p:cNvSpPr/>
              <p:nvPr/>
            </p:nvSpPr>
            <p:spPr>
              <a:xfrm>
                <a:off x="8537323" y="1475792"/>
                <a:ext cx="398492" cy="247500"/>
              </a:xfrm>
              <a:prstGeom prst="rightArrow">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1" name="组合 20">
              <a:extLst>
                <a:ext uri="{FF2B5EF4-FFF2-40B4-BE49-F238E27FC236}">
                  <a16:creationId xmlns:a16="http://schemas.microsoft.com/office/drawing/2014/main" id="{899E56C0-AA31-4A40-B6D8-3E9C0954A4D4}"/>
                </a:ext>
              </a:extLst>
            </p:cNvPr>
            <p:cNvGrpSpPr/>
            <p:nvPr/>
          </p:nvGrpSpPr>
          <p:grpSpPr>
            <a:xfrm>
              <a:off x="6828426" y="2331269"/>
              <a:ext cx="486506" cy="193756"/>
              <a:chOff x="8939318" y="2083568"/>
              <a:chExt cx="606007" cy="247894"/>
            </a:xfrm>
            <a:solidFill>
              <a:schemeClr val="accent2"/>
            </a:solidFill>
          </p:grpSpPr>
          <p:sp>
            <p:nvSpPr>
              <p:cNvPr id="46" name="椭圆 45">
                <a:extLst>
                  <a:ext uri="{FF2B5EF4-FFF2-40B4-BE49-F238E27FC236}">
                    <a16:creationId xmlns:a16="http://schemas.microsoft.com/office/drawing/2014/main" id="{4DAB1F8C-003F-4476-B5C4-2AA98EC6A103}"/>
                  </a:ext>
                </a:extLst>
              </p:cNvPr>
              <p:cNvSpPr/>
              <p:nvPr/>
            </p:nvSpPr>
            <p:spPr>
              <a:xfrm>
                <a:off x="8939318" y="2119596"/>
                <a:ext cx="178904" cy="1758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7" name="箭头: 左 54">
                <a:extLst>
                  <a:ext uri="{FF2B5EF4-FFF2-40B4-BE49-F238E27FC236}">
                    <a16:creationId xmlns:a16="http://schemas.microsoft.com/office/drawing/2014/main" id="{CBD2F7F3-8514-43F8-A02C-71993954D147}"/>
                  </a:ext>
                </a:extLst>
              </p:cNvPr>
              <p:cNvSpPr/>
              <p:nvPr/>
            </p:nvSpPr>
            <p:spPr>
              <a:xfrm>
                <a:off x="9131197" y="2083568"/>
                <a:ext cx="414128" cy="247894"/>
              </a:xfrm>
              <a:prstGeom prst="lef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22" name="Google Shape;110;p14">
              <a:extLst>
                <a:ext uri="{FF2B5EF4-FFF2-40B4-BE49-F238E27FC236}">
                  <a16:creationId xmlns:a16="http://schemas.microsoft.com/office/drawing/2014/main" id="{BBC9F87D-B667-4F8A-9470-991852E5EF05}"/>
                </a:ext>
              </a:extLst>
            </p:cNvPr>
            <p:cNvSpPr txBox="1"/>
            <p:nvPr/>
          </p:nvSpPr>
          <p:spPr>
            <a:xfrm>
              <a:off x="7314479" y="4215711"/>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May 2020: Meeting I, </a:t>
              </a:r>
              <a:r>
                <a:rPr lang="en-US" altLang="zh-CN" sz="1100" dirty="0">
                  <a:solidFill>
                    <a:prstClr val="black"/>
                  </a:solidFill>
                  <a:latin typeface="Calibri" panose="020F0502020204030204"/>
                </a:rPr>
                <a:t>Virtual meeting</a:t>
              </a:r>
              <a:endParaRPr sz="1100" dirty="0">
                <a:solidFill>
                  <a:prstClr val="black"/>
                </a:solidFill>
                <a:latin typeface="Calibri" panose="020F0502020204030204"/>
              </a:endParaRPr>
            </a:p>
          </p:txBody>
        </p:sp>
        <p:sp>
          <p:nvSpPr>
            <p:cNvPr id="23" name="Google Shape;110;p14">
              <a:extLst>
                <a:ext uri="{FF2B5EF4-FFF2-40B4-BE49-F238E27FC236}">
                  <a16:creationId xmlns:a16="http://schemas.microsoft.com/office/drawing/2014/main" id="{CE4B2D2E-E72C-4BEC-AD3E-F0D27C22C286}"/>
                </a:ext>
              </a:extLst>
            </p:cNvPr>
            <p:cNvSpPr txBox="1"/>
            <p:nvPr/>
          </p:nvSpPr>
          <p:spPr>
            <a:xfrm>
              <a:off x="5062946" y="3825984"/>
              <a:ext cx="1474434" cy="544891"/>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strike="sngStrike" dirty="0">
                  <a:latin typeface="Calibri" panose="020F0502020204030204"/>
                </a:rPr>
                <a:t>Mar 2020: Meeting I, </a:t>
              </a:r>
              <a:r>
                <a:rPr lang="en-US" altLang="zh-CN" sz="1100" strike="sngStrike" dirty="0">
                  <a:latin typeface="Calibri" panose="020F0502020204030204"/>
                </a:rPr>
                <a:t>Singapore (IMDRF)</a:t>
              </a:r>
              <a:endParaRPr sz="1100" strike="sngStrike" dirty="0">
                <a:latin typeface="Calibri" panose="020F0502020204030204"/>
              </a:endParaRPr>
            </a:p>
          </p:txBody>
        </p:sp>
        <p:sp>
          <p:nvSpPr>
            <p:cNvPr id="24" name="Google Shape;110;p14">
              <a:extLst>
                <a:ext uri="{FF2B5EF4-FFF2-40B4-BE49-F238E27FC236}">
                  <a16:creationId xmlns:a16="http://schemas.microsoft.com/office/drawing/2014/main" id="{EAB562DA-4881-4AAF-91B3-7811E32C54E7}"/>
                </a:ext>
              </a:extLst>
            </p:cNvPr>
            <p:cNvSpPr txBox="1"/>
            <p:nvPr/>
          </p:nvSpPr>
          <p:spPr>
            <a:xfrm>
              <a:off x="5181352" y="4485582"/>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latin typeface="Calibri" panose="020F0502020204030204"/>
                </a:rPr>
                <a:t>Sep 2020: Meeting J, </a:t>
              </a:r>
              <a:r>
                <a:rPr lang="en-US" altLang="zh-CN" sz="1100" dirty="0">
                  <a:latin typeface="Calibri" panose="020F0502020204030204"/>
                </a:rPr>
                <a:t>Virtual meeting</a:t>
              </a:r>
              <a:endParaRPr sz="1100" dirty="0">
                <a:latin typeface="Calibri" panose="020F0502020204030204"/>
              </a:endParaRPr>
            </a:p>
          </p:txBody>
        </p:sp>
        <p:grpSp>
          <p:nvGrpSpPr>
            <p:cNvPr id="25" name="组合 24">
              <a:extLst>
                <a:ext uri="{FF2B5EF4-FFF2-40B4-BE49-F238E27FC236}">
                  <a16:creationId xmlns:a16="http://schemas.microsoft.com/office/drawing/2014/main" id="{17833AAD-FD4D-417D-9D17-8A4370630DBE}"/>
                </a:ext>
              </a:extLst>
            </p:cNvPr>
            <p:cNvGrpSpPr/>
            <p:nvPr/>
          </p:nvGrpSpPr>
          <p:grpSpPr>
            <a:xfrm>
              <a:off x="6825881" y="2999787"/>
              <a:ext cx="486506" cy="193756"/>
              <a:chOff x="8939318" y="2083568"/>
              <a:chExt cx="606007" cy="247894"/>
            </a:xfrm>
            <a:solidFill>
              <a:schemeClr val="accent2"/>
            </a:solidFill>
          </p:grpSpPr>
          <p:sp>
            <p:nvSpPr>
              <p:cNvPr id="44" name="椭圆 43">
                <a:extLst>
                  <a:ext uri="{FF2B5EF4-FFF2-40B4-BE49-F238E27FC236}">
                    <a16:creationId xmlns:a16="http://schemas.microsoft.com/office/drawing/2014/main" id="{21352925-5A1D-49E6-94ED-585C579610E2}"/>
                  </a:ext>
                </a:extLst>
              </p:cNvPr>
              <p:cNvSpPr/>
              <p:nvPr/>
            </p:nvSpPr>
            <p:spPr>
              <a:xfrm>
                <a:off x="8939318" y="2119596"/>
                <a:ext cx="178904" cy="17583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5" name="箭头: 左 60">
                <a:extLst>
                  <a:ext uri="{FF2B5EF4-FFF2-40B4-BE49-F238E27FC236}">
                    <a16:creationId xmlns:a16="http://schemas.microsoft.com/office/drawing/2014/main" id="{DDF72BD3-1A83-4966-803E-7877628C7515}"/>
                  </a:ext>
                </a:extLst>
              </p:cNvPr>
              <p:cNvSpPr/>
              <p:nvPr/>
            </p:nvSpPr>
            <p:spPr>
              <a:xfrm>
                <a:off x="9131197" y="2083568"/>
                <a:ext cx="414128" cy="247894"/>
              </a:xfrm>
              <a:prstGeom prst="lef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6" name="组合 25">
              <a:extLst>
                <a:ext uri="{FF2B5EF4-FFF2-40B4-BE49-F238E27FC236}">
                  <a16:creationId xmlns:a16="http://schemas.microsoft.com/office/drawing/2014/main" id="{6FC11669-8261-4CE9-8669-E0860359CA18}"/>
                </a:ext>
              </a:extLst>
            </p:cNvPr>
            <p:cNvGrpSpPr/>
            <p:nvPr/>
          </p:nvGrpSpPr>
          <p:grpSpPr>
            <a:xfrm>
              <a:off x="6496681" y="2665682"/>
              <a:ext cx="466349" cy="193448"/>
              <a:chOff x="8537323" y="1475792"/>
              <a:chExt cx="580899" cy="247500"/>
            </a:xfrm>
          </p:grpSpPr>
          <p:sp>
            <p:nvSpPr>
              <p:cNvPr id="42" name="椭圆 41">
                <a:extLst>
                  <a:ext uri="{FF2B5EF4-FFF2-40B4-BE49-F238E27FC236}">
                    <a16:creationId xmlns:a16="http://schemas.microsoft.com/office/drawing/2014/main" id="{BC6DD99D-DA73-42E4-BEB3-6025C210B03F}"/>
                  </a:ext>
                </a:extLst>
              </p:cNvPr>
              <p:cNvSpPr/>
              <p:nvPr/>
            </p:nvSpPr>
            <p:spPr>
              <a:xfrm>
                <a:off x="8939318" y="1501787"/>
                <a:ext cx="178904" cy="17583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3" name="箭头: 右 63">
                <a:extLst>
                  <a:ext uri="{FF2B5EF4-FFF2-40B4-BE49-F238E27FC236}">
                    <a16:creationId xmlns:a16="http://schemas.microsoft.com/office/drawing/2014/main" id="{187DBACE-C810-4709-BB4F-A4220705BF1E}"/>
                  </a:ext>
                </a:extLst>
              </p:cNvPr>
              <p:cNvSpPr/>
              <p:nvPr/>
            </p:nvSpPr>
            <p:spPr>
              <a:xfrm>
                <a:off x="8537323" y="1475792"/>
                <a:ext cx="398492" cy="247500"/>
              </a:xfrm>
              <a:prstGeom prst="rightArrow">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7" name="组合 26">
              <a:extLst>
                <a:ext uri="{FF2B5EF4-FFF2-40B4-BE49-F238E27FC236}">
                  <a16:creationId xmlns:a16="http://schemas.microsoft.com/office/drawing/2014/main" id="{39C094A2-9AD1-48D1-B424-F213796A2B19}"/>
                </a:ext>
              </a:extLst>
            </p:cNvPr>
            <p:cNvGrpSpPr/>
            <p:nvPr/>
          </p:nvGrpSpPr>
          <p:grpSpPr>
            <a:xfrm>
              <a:off x="6479547" y="3334200"/>
              <a:ext cx="466349" cy="193448"/>
              <a:chOff x="8537323" y="1475792"/>
              <a:chExt cx="580899" cy="247500"/>
            </a:xfrm>
          </p:grpSpPr>
          <p:sp>
            <p:nvSpPr>
              <p:cNvPr id="40" name="椭圆 39">
                <a:extLst>
                  <a:ext uri="{FF2B5EF4-FFF2-40B4-BE49-F238E27FC236}">
                    <a16:creationId xmlns:a16="http://schemas.microsoft.com/office/drawing/2014/main" id="{EACD45D2-1DCD-4CF0-9E35-567D7612B44D}"/>
                  </a:ext>
                </a:extLst>
              </p:cNvPr>
              <p:cNvSpPr/>
              <p:nvPr/>
            </p:nvSpPr>
            <p:spPr>
              <a:xfrm>
                <a:off x="8939318" y="1501787"/>
                <a:ext cx="178904" cy="17583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1" name="箭头: 右 66">
                <a:extLst>
                  <a:ext uri="{FF2B5EF4-FFF2-40B4-BE49-F238E27FC236}">
                    <a16:creationId xmlns:a16="http://schemas.microsoft.com/office/drawing/2014/main" id="{E5632339-FA1A-4FD8-AEFC-53D553906041}"/>
                  </a:ext>
                </a:extLst>
              </p:cNvPr>
              <p:cNvSpPr/>
              <p:nvPr/>
            </p:nvSpPr>
            <p:spPr>
              <a:xfrm>
                <a:off x="8537323" y="1475792"/>
                <a:ext cx="398492" cy="2475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8" name="组合 27">
              <a:extLst>
                <a:ext uri="{FF2B5EF4-FFF2-40B4-BE49-F238E27FC236}">
                  <a16:creationId xmlns:a16="http://schemas.microsoft.com/office/drawing/2014/main" id="{5C748153-B379-4EA9-B91B-A15A2D5D0C44}"/>
                </a:ext>
              </a:extLst>
            </p:cNvPr>
            <p:cNvGrpSpPr/>
            <p:nvPr/>
          </p:nvGrpSpPr>
          <p:grpSpPr>
            <a:xfrm>
              <a:off x="6799271" y="3668305"/>
              <a:ext cx="486506" cy="193756"/>
              <a:chOff x="8939318" y="2083568"/>
              <a:chExt cx="606007" cy="247894"/>
            </a:xfrm>
            <a:solidFill>
              <a:schemeClr val="accent2"/>
            </a:solidFill>
          </p:grpSpPr>
          <p:sp>
            <p:nvSpPr>
              <p:cNvPr id="38" name="椭圆 37">
                <a:extLst>
                  <a:ext uri="{FF2B5EF4-FFF2-40B4-BE49-F238E27FC236}">
                    <a16:creationId xmlns:a16="http://schemas.microsoft.com/office/drawing/2014/main" id="{050E5C2F-E0AF-4929-98B7-95ABAC6C71C0}"/>
                  </a:ext>
                </a:extLst>
              </p:cNvPr>
              <p:cNvSpPr/>
              <p:nvPr/>
            </p:nvSpPr>
            <p:spPr>
              <a:xfrm>
                <a:off x="8939318" y="2119596"/>
                <a:ext cx="178904" cy="175838"/>
              </a:xfrm>
              <a:prstGeom prst="ellipse">
                <a:avLst/>
              </a:prstGeom>
              <a:solidFill>
                <a:srgbClr val="F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9" name="箭头: 左 69">
                <a:extLst>
                  <a:ext uri="{FF2B5EF4-FFF2-40B4-BE49-F238E27FC236}">
                    <a16:creationId xmlns:a16="http://schemas.microsoft.com/office/drawing/2014/main" id="{BF49532E-09AF-4760-B0C0-6FDF0BB9A955}"/>
                  </a:ext>
                </a:extLst>
              </p:cNvPr>
              <p:cNvSpPr/>
              <p:nvPr/>
            </p:nvSpPr>
            <p:spPr>
              <a:xfrm>
                <a:off x="9131197" y="2083568"/>
                <a:ext cx="414128" cy="247894"/>
              </a:xfrm>
              <a:prstGeom prst="leftArrow">
                <a:avLst/>
              </a:prstGeom>
              <a:solidFill>
                <a:srgbClr val="F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9" name="组合 28">
              <a:extLst>
                <a:ext uri="{FF2B5EF4-FFF2-40B4-BE49-F238E27FC236}">
                  <a16:creationId xmlns:a16="http://schemas.microsoft.com/office/drawing/2014/main" id="{60EA4018-E1FD-4FE5-A1E8-0391F87E9F52}"/>
                </a:ext>
              </a:extLst>
            </p:cNvPr>
            <p:cNvGrpSpPr/>
            <p:nvPr/>
          </p:nvGrpSpPr>
          <p:grpSpPr>
            <a:xfrm>
              <a:off x="6814266" y="4336822"/>
              <a:ext cx="486506" cy="193756"/>
              <a:chOff x="8939318" y="2083568"/>
              <a:chExt cx="606007" cy="247894"/>
            </a:xfrm>
            <a:solidFill>
              <a:schemeClr val="accent2"/>
            </a:solidFill>
          </p:grpSpPr>
          <p:sp>
            <p:nvSpPr>
              <p:cNvPr id="36" name="椭圆 35">
                <a:extLst>
                  <a:ext uri="{FF2B5EF4-FFF2-40B4-BE49-F238E27FC236}">
                    <a16:creationId xmlns:a16="http://schemas.microsoft.com/office/drawing/2014/main" id="{F4CCAA56-EE30-45FE-8FDF-122DBE79DE1F}"/>
                  </a:ext>
                </a:extLst>
              </p:cNvPr>
              <p:cNvSpPr/>
              <p:nvPr/>
            </p:nvSpPr>
            <p:spPr>
              <a:xfrm>
                <a:off x="8939318" y="2119596"/>
                <a:ext cx="178904" cy="175838"/>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7" name="箭头: 左 72">
                <a:extLst>
                  <a:ext uri="{FF2B5EF4-FFF2-40B4-BE49-F238E27FC236}">
                    <a16:creationId xmlns:a16="http://schemas.microsoft.com/office/drawing/2014/main" id="{4E0E5C1B-43EA-4035-A8EE-7B67671534E6}"/>
                  </a:ext>
                </a:extLst>
              </p:cNvPr>
              <p:cNvSpPr/>
              <p:nvPr/>
            </p:nvSpPr>
            <p:spPr>
              <a:xfrm>
                <a:off x="9131197" y="2083568"/>
                <a:ext cx="414128" cy="247894"/>
              </a:xfrm>
              <a:prstGeom prst="leftArrow">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0" name="组合 29">
              <a:extLst>
                <a:ext uri="{FF2B5EF4-FFF2-40B4-BE49-F238E27FC236}">
                  <a16:creationId xmlns:a16="http://schemas.microsoft.com/office/drawing/2014/main" id="{F78C815D-F6E9-42D1-AB83-4A18A51649AC}"/>
                </a:ext>
              </a:extLst>
            </p:cNvPr>
            <p:cNvGrpSpPr/>
            <p:nvPr/>
          </p:nvGrpSpPr>
          <p:grpSpPr>
            <a:xfrm>
              <a:off x="6513574" y="4002718"/>
              <a:ext cx="466349" cy="193448"/>
              <a:chOff x="8537323" y="1475792"/>
              <a:chExt cx="580899" cy="247500"/>
            </a:xfrm>
          </p:grpSpPr>
          <p:sp>
            <p:nvSpPr>
              <p:cNvPr id="34" name="椭圆 33">
                <a:extLst>
                  <a:ext uri="{FF2B5EF4-FFF2-40B4-BE49-F238E27FC236}">
                    <a16:creationId xmlns:a16="http://schemas.microsoft.com/office/drawing/2014/main" id="{AE1309DA-DE93-448F-BFF5-D3A0BFE96245}"/>
                  </a:ext>
                </a:extLst>
              </p:cNvPr>
              <p:cNvSpPr/>
              <p:nvPr/>
            </p:nvSpPr>
            <p:spPr>
              <a:xfrm>
                <a:off x="8939318" y="1501787"/>
                <a:ext cx="178904" cy="17583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5" name="箭头: 右 75">
                <a:extLst>
                  <a:ext uri="{FF2B5EF4-FFF2-40B4-BE49-F238E27FC236}">
                    <a16:creationId xmlns:a16="http://schemas.microsoft.com/office/drawing/2014/main" id="{F617E5BC-CAC7-42E7-AF4E-859974CE1CAF}"/>
                  </a:ext>
                </a:extLst>
              </p:cNvPr>
              <p:cNvSpPr/>
              <p:nvPr/>
            </p:nvSpPr>
            <p:spPr>
              <a:xfrm>
                <a:off x="8537323" y="1475792"/>
                <a:ext cx="398492" cy="247500"/>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1" name="组合 30">
              <a:extLst>
                <a:ext uri="{FF2B5EF4-FFF2-40B4-BE49-F238E27FC236}">
                  <a16:creationId xmlns:a16="http://schemas.microsoft.com/office/drawing/2014/main" id="{0BECAAD8-3E26-400A-B174-5DF9287A9948}"/>
                </a:ext>
              </a:extLst>
            </p:cNvPr>
            <p:cNvGrpSpPr/>
            <p:nvPr/>
          </p:nvGrpSpPr>
          <p:grpSpPr>
            <a:xfrm>
              <a:off x="6484640" y="4671232"/>
              <a:ext cx="466349" cy="193448"/>
              <a:chOff x="8537323" y="1475792"/>
              <a:chExt cx="580899" cy="247500"/>
            </a:xfrm>
            <a:solidFill>
              <a:schemeClr val="accent5">
                <a:lumMod val="40000"/>
                <a:lumOff val="60000"/>
              </a:schemeClr>
            </a:solidFill>
          </p:grpSpPr>
          <p:sp>
            <p:nvSpPr>
              <p:cNvPr id="32" name="椭圆 31">
                <a:extLst>
                  <a:ext uri="{FF2B5EF4-FFF2-40B4-BE49-F238E27FC236}">
                    <a16:creationId xmlns:a16="http://schemas.microsoft.com/office/drawing/2014/main" id="{C71A9EDD-770A-46A4-8A7C-F00394F70807}"/>
                  </a:ext>
                </a:extLst>
              </p:cNvPr>
              <p:cNvSpPr/>
              <p:nvPr/>
            </p:nvSpPr>
            <p:spPr>
              <a:xfrm>
                <a:off x="8939318" y="1501787"/>
                <a:ext cx="178904" cy="1758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3" name="箭头: 右 78">
                <a:extLst>
                  <a:ext uri="{FF2B5EF4-FFF2-40B4-BE49-F238E27FC236}">
                    <a16:creationId xmlns:a16="http://schemas.microsoft.com/office/drawing/2014/main" id="{BBD9DBA7-911C-4CB7-A9BB-7C6EC0B70656}"/>
                  </a:ext>
                </a:extLst>
              </p:cNvPr>
              <p:cNvSpPr/>
              <p:nvPr/>
            </p:nvSpPr>
            <p:spPr>
              <a:xfrm>
                <a:off x="8537323" y="1475792"/>
                <a:ext cx="398492" cy="247500"/>
              </a:xfrm>
              <a:prstGeom prs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61" name="组合 60">
              <a:extLst>
                <a:ext uri="{FF2B5EF4-FFF2-40B4-BE49-F238E27FC236}">
                  <a16:creationId xmlns:a16="http://schemas.microsoft.com/office/drawing/2014/main" id="{60EA4018-E1FD-4FE5-A1E8-0391F87E9F52}"/>
                </a:ext>
              </a:extLst>
            </p:cNvPr>
            <p:cNvGrpSpPr/>
            <p:nvPr/>
          </p:nvGrpSpPr>
          <p:grpSpPr>
            <a:xfrm>
              <a:off x="6858049" y="5058905"/>
              <a:ext cx="486506" cy="193756"/>
              <a:chOff x="8939318" y="2083568"/>
              <a:chExt cx="606007" cy="247894"/>
            </a:xfrm>
            <a:solidFill>
              <a:schemeClr val="accent1"/>
            </a:solidFill>
          </p:grpSpPr>
          <p:sp>
            <p:nvSpPr>
              <p:cNvPr id="62" name="椭圆 61">
                <a:extLst>
                  <a:ext uri="{FF2B5EF4-FFF2-40B4-BE49-F238E27FC236}">
                    <a16:creationId xmlns:a16="http://schemas.microsoft.com/office/drawing/2014/main" id="{F4CCAA56-EE30-45FE-8FDF-122DBE79DE1F}"/>
                  </a:ext>
                </a:extLst>
              </p:cNvPr>
              <p:cNvSpPr/>
              <p:nvPr/>
            </p:nvSpPr>
            <p:spPr>
              <a:xfrm>
                <a:off x="8939318" y="2119596"/>
                <a:ext cx="178904" cy="1758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3" name="箭头: 左 72">
                <a:extLst>
                  <a:ext uri="{FF2B5EF4-FFF2-40B4-BE49-F238E27FC236}">
                    <a16:creationId xmlns:a16="http://schemas.microsoft.com/office/drawing/2014/main" id="{4E0E5C1B-43EA-4035-A8EE-7B67671534E6}"/>
                  </a:ext>
                </a:extLst>
              </p:cNvPr>
              <p:cNvSpPr/>
              <p:nvPr/>
            </p:nvSpPr>
            <p:spPr>
              <a:xfrm>
                <a:off x="9131197" y="2083568"/>
                <a:ext cx="414128" cy="247894"/>
              </a:xfrm>
              <a:prstGeom prst="lef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64" name="Google Shape;110;p14">
              <a:extLst>
                <a:ext uri="{FF2B5EF4-FFF2-40B4-BE49-F238E27FC236}">
                  <a16:creationId xmlns:a16="http://schemas.microsoft.com/office/drawing/2014/main" id="{BBC9F87D-B667-4F8A-9470-991852E5EF05}"/>
                </a:ext>
              </a:extLst>
            </p:cNvPr>
            <p:cNvSpPr txBox="1"/>
            <p:nvPr/>
          </p:nvSpPr>
          <p:spPr>
            <a:xfrm>
              <a:off x="7354972" y="4946576"/>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u="sng" dirty="0">
                  <a:solidFill>
                    <a:schemeClr val="accent1"/>
                  </a:solidFill>
                  <a:latin typeface="Calibri" panose="020F0502020204030204"/>
                </a:rPr>
                <a:t>Jan 2021: Meeting K, </a:t>
              </a:r>
              <a:r>
                <a:rPr lang="en-US" altLang="zh-CN" sz="1100" u="sng" dirty="0">
                  <a:solidFill>
                    <a:schemeClr val="accent1"/>
                  </a:solidFill>
                  <a:latin typeface="Calibri" panose="020F0502020204030204"/>
                </a:rPr>
                <a:t>Virtual meeting</a:t>
              </a:r>
              <a:endParaRPr sz="1100" u="sng" dirty="0">
                <a:solidFill>
                  <a:schemeClr val="accent1"/>
                </a:solidFill>
                <a:latin typeface="Calibri" panose="020F0502020204030204"/>
              </a:endParaRPr>
            </a:p>
          </p:txBody>
        </p:sp>
        <p:sp>
          <p:nvSpPr>
            <p:cNvPr id="65" name="文本框 64"/>
            <p:cNvSpPr txBox="1"/>
            <p:nvPr/>
          </p:nvSpPr>
          <p:spPr>
            <a:xfrm>
              <a:off x="6302816" y="5874826"/>
              <a:ext cx="1210588" cy="261610"/>
            </a:xfrm>
            <a:prstGeom prst="rect">
              <a:avLst/>
            </a:prstGeom>
            <a:noFill/>
          </p:spPr>
          <p:txBody>
            <a:bodyPr wrap="none" rtlCol="0">
              <a:spAutoFit/>
            </a:bodyPr>
            <a:lstStyle/>
            <a:p>
              <a:r>
                <a:rPr lang="en-US" altLang="zh-CN" sz="1100" dirty="0">
                  <a:solidFill>
                    <a:srgbClr val="BFBFBF"/>
                  </a:solidFill>
                </a:rPr>
                <a:t>To be continued…</a:t>
              </a:r>
              <a:endParaRPr lang="zh-CN" altLang="en-US" sz="1100" dirty="0">
                <a:solidFill>
                  <a:srgbClr val="BFBFBF"/>
                </a:solidFill>
              </a:endParaRPr>
            </a:p>
          </p:txBody>
        </p:sp>
      </p:grpSp>
    </p:spTree>
    <p:extLst>
      <p:ext uri="{BB962C8B-B14F-4D97-AF65-F5344CB8AC3E}">
        <p14:creationId xmlns:p14="http://schemas.microsoft.com/office/powerpoint/2010/main" val="114549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GB" altLang="zh-CN" b="1" dirty="0"/>
              <a:t>Deliverable </a:t>
            </a:r>
            <a:r>
              <a:rPr lang="en-US" altLang="zh-CN" b="1" dirty="0"/>
              <a:t>classification</a:t>
            </a:r>
            <a:endParaRPr lang="zh-CN" altLang="zh-CN" b="1" dirty="0"/>
          </a:p>
        </p:txBody>
      </p:sp>
      <p:sp>
        <p:nvSpPr>
          <p:cNvPr id="3" name="内容占位符 2"/>
          <p:cNvSpPr>
            <a:spLocks noGrp="1"/>
          </p:cNvSpPr>
          <p:nvPr>
            <p:ph idx="1"/>
          </p:nvPr>
        </p:nvSpPr>
        <p:spPr/>
        <p:txBody>
          <a:bodyPr>
            <a:normAutofit/>
          </a:bodyPr>
          <a:lstStyle/>
          <a:p>
            <a:r>
              <a:rPr lang="en-GB" altLang="zh-CN" sz="1700" dirty="0"/>
              <a:t>Generalized specifications (DEL 1-9): focus on generalized specifications including ethics, regulatory, requirement, data, training, evaluation, application, etc. Each part is interconnected to form a whole standardized framework for AI-based methods for health. </a:t>
            </a:r>
            <a:endParaRPr lang="zh-CN" altLang="zh-CN" sz="1700" dirty="0"/>
          </a:p>
          <a:p>
            <a:pPr lvl="0" fontAlgn="base" hangingPunct="0"/>
            <a:r>
              <a:rPr lang="en-GB" altLang="zh-CN" sz="1700" dirty="0"/>
              <a:t>Topic groups (DEL 10.1-10.20): focus on use cases in specific health domains with corresponding AI/ML tasks. Each case is an example of a whole process recommended by generalized specifications (DEL 1-9), and profiled in specific application scenarios.</a:t>
            </a:r>
            <a:endParaRPr lang="zh-CN" altLang="zh-CN" sz="1700" dirty="0"/>
          </a:p>
          <a:p>
            <a:endParaRPr lang="zh-CN" altLang="en-US" dirty="0"/>
          </a:p>
        </p:txBody>
      </p:sp>
    </p:spTree>
    <p:extLst>
      <p:ext uri="{BB962C8B-B14F-4D97-AF65-F5344CB8AC3E}">
        <p14:creationId xmlns:p14="http://schemas.microsoft.com/office/powerpoint/2010/main" val="241670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GB" altLang="zh-CN" b="1" dirty="0"/>
              <a:t>Deliverable structure</a:t>
            </a:r>
            <a:endParaRPr lang="zh-CN" altLang="zh-CN" b="1" dirty="0"/>
          </a:p>
        </p:txBody>
      </p:sp>
      <p:pic>
        <p:nvPicPr>
          <p:cNvPr id="5" name="picture"/>
          <p:cNvPicPr/>
          <p:nvPr/>
        </p:nvPicPr>
        <p:blipFill>
          <a:blip r:embed="rId2">
            <a:extLst>
              <a:ext uri="{28A0092B-C50C-407E-A947-70E740481C1C}">
                <a14:useLocalDpi xmlns:a14="http://schemas.microsoft.com/office/drawing/2010/main" val="0"/>
              </a:ext>
            </a:extLst>
          </a:blip>
          <a:stretch>
            <a:fillRect/>
          </a:stretch>
        </p:blipFill>
        <p:spPr>
          <a:xfrm>
            <a:off x="397330" y="1611086"/>
            <a:ext cx="8746670" cy="4931227"/>
          </a:xfrm>
          <a:prstGeom prst="rect">
            <a:avLst/>
          </a:prstGeom>
        </p:spPr>
      </p:pic>
    </p:spTree>
    <p:extLst>
      <p:ext uri="{BB962C8B-B14F-4D97-AF65-F5344CB8AC3E}">
        <p14:creationId xmlns:p14="http://schemas.microsoft.com/office/powerpoint/2010/main" val="1564458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nvGraphicFramePr>
        <p:xfrm>
          <a:off x="745672" y="758441"/>
          <a:ext cx="7680358" cy="4526280"/>
        </p:xfrm>
        <a:graphic>
          <a:graphicData uri="http://schemas.openxmlformats.org/drawingml/2006/table">
            <a:tbl>
              <a:tblPr firstRow="1" firstCol="1" bandRow="1"/>
              <a:tblGrid>
                <a:gridCol w="722817">
                  <a:extLst>
                    <a:ext uri="{9D8B030D-6E8A-4147-A177-3AD203B41FA5}">
                      <a16:colId xmlns:a16="http://schemas.microsoft.com/office/drawing/2014/main" val="3281599178"/>
                    </a:ext>
                  </a:extLst>
                </a:gridCol>
                <a:gridCol w="1962673">
                  <a:extLst>
                    <a:ext uri="{9D8B030D-6E8A-4147-A177-3AD203B41FA5}">
                      <a16:colId xmlns:a16="http://schemas.microsoft.com/office/drawing/2014/main" val="4148292122"/>
                    </a:ext>
                  </a:extLst>
                </a:gridCol>
                <a:gridCol w="3799111">
                  <a:extLst>
                    <a:ext uri="{9D8B030D-6E8A-4147-A177-3AD203B41FA5}">
                      <a16:colId xmlns:a16="http://schemas.microsoft.com/office/drawing/2014/main" val="943614816"/>
                    </a:ext>
                  </a:extLst>
                </a:gridCol>
                <a:gridCol w="1195757">
                  <a:extLst>
                    <a:ext uri="{9D8B030D-6E8A-4147-A177-3AD203B41FA5}">
                      <a16:colId xmlns:a16="http://schemas.microsoft.com/office/drawing/2014/main" val="2314270076"/>
                    </a:ext>
                  </a:extLst>
                </a:gridCol>
              </a:tblGrid>
              <a:tr h="129087">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900" b="1" u="sng">
                          <a:solidFill>
                            <a:srgbClr val="0000FF"/>
                          </a:solidFill>
                          <a:effectLst/>
                          <a:latin typeface="Times New Roman" panose="02020603050405020304" pitchFamily="18" charset="0"/>
                          <a:ea typeface="Times New Roman" panose="02020603050405020304" pitchFamily="18" charset="0"/>
                        </a:rPr>
                        <a:t>No.</a:t>
                      </a:r>
                      <a:endParaRPr lang="zh-CN" sz="900" b="1">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900" b="1">
                          <a:effectLst/>
                          <a:latin typeface="Times New Roman" panose="02020603050405020304" pitchFamily="18" charset="0"/>
                          <a:ea typeface="Times New Roman" panose="02020603050405020304" pitchFamily="18" charset="0"/>
                        </a:rPr>
                        <a:t>Deliverable</a:t>
                      </a:r>
                      <a:endParaRPr lang="zh-CN" sz="9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900" b="1">
                          <a:effectLst/>
                          <a:latin typeface="Times New Roman" panose="02020603050405020304" pitchFamily="18" charset="0"/>
                          <a:ea typeface="Times New Roman" panose="02020603050405020304" pitchFamily="18" charset="0"/>
                        </a:rPr>
                        <a:t>Updated draft editor</a:t>
                      </a:r>
                      <a:endParaRPr lang="zh-CN" sz="9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900" b="1">
                          <a:effectLst/>
                          <a:latin typeface="Times New Roman" panose="02020603050405020304" pitchFamily="18" charset="0"/>
                          <a:ea typeface="Times New Roman" panose="02020603050405020304" pitchFamily="18" charset="0"/>
                        </a:rPr>
                        <a:t>Availability</a:t>
                      </a:r>
                      <a:r>
                        <a:rPr lang="en-GB" sz="900" b="1" baseline="30000">
                          <a:effectLst/>
                          <a:latin typeface="Times New Roman" panose="02020603050405020304" pitchFamily="18" charset="0"/>
                          <a:ea typeface="Times New Roman" panose="02020603050405020304" pitchFamily="18" charset="0"/>
                        </a:rPr>
                        <a:t>*</a:t>
                      </a:r>
                      <a:endParaRPr lang="zh-CN" sz="9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161305"/>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0</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Overview of FG-AI4H deliverables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
                        </a:rPr>
                        <a:t>Shan Xu</a:t>
                      </a:r>
                      <a:r>
                        <a:rPr lang="en-GB" sz="900">
                          <a:effectLst/>
                          <a:latin typeface="Times New Roman" panose="02020603050405020304" pitchFamily="18" charset="0"/>
                          <a:ea typeface="Times New Roman" panose="02020603050405020304" pitchFamily="18" charset="0"/>
                        </a:rPr>
                        <a:t> (CAICT, China)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3"/>
                        </a:rPr>
                        <a:t>I-211</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57966"/>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1</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AI4H ethics considerations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4"/>
                        </a:rPr>
                        <a:t>Andreas Reis</a:t>
                      </a:r>
                      <a:r>
                        <a:rPr lang="en-GB" sz="900">
                          <a:effectLst/>
                          <a:latin typeface="Times New Roman" panose="02020603050405020304" pitchFamily="18" charset="0"/>
                          <a:ea typeface="Times New Roman" panose="02020603050405020304" pitchFamily="18" charset="0"/>
                        </a:rPr>
                        <a:t> (WHO)</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
                        </a:rPr>
                        <a:t>G-201</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5729471"/>
                  </a:ext>
                </a:extLst>
              </a:tr>
              <a:tr h="258174">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2</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AI4H regulatory [best practices | considerations]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6"/>
                        </a:rPr>
                        <a:t>Jackie Ma</a:t>
                      </a:r>
                      <a:r>
                        <a:rPr lang="en-GB" sz="900">
                          <a:effectLst/>
                          <a:latin typeface="Times New Roman" panose="02020603050405020304" pitchFamily="18" charset="0"/>
                          <a:ea typeface="Times New Roman" panose="02020603050405020304" pitchFamily="18" charset="0"/>
                        </a:rPr>
                        <a:t> (Fraunhofer HHI, Germany), </a:t>
                      </a:r>
                      <a:r>
                        <a:rPr lang="en-GB" sz="900" u="sng">
                          <a:solidFill>
                            <a:srgbClr val="0000FF"/>
                          </a:solidFill>
                          <a:effectLst/>
                          <a:latin typeface="Times New Roman" panose="02020603050405020304" pitchFamily="18" charset="0"/>
                          <a:ea typeface="Times New Roman" panose="02020603050405020304" pitchFamily="18" charset="0"/>
                          <a:hlinkClick r:id="rId7"/>
                        </a:rPr>
                        <a:t>Khair ElZarrad</a:t>
                      </a:r>
                      <a:r>
                        <a:rPr lang="en-GB" sz="900">
                          <a:effectLst/>
                          <a:latin typeface="Times New Roman" panose="02020603050405020304" pitchFamily="18" charset="0"/>
                          <a:ea typeface="Times New Roman" panose="02020603050405020304" pitchFamily="18" charset="0"/>
                        </a:rPr>
                        <a:t> &amp; </a:t>
                      </a:r>
                      <a:r>
                        <a:rPr lang="en-GB" sz="900" u="sng">
                          <a:solidFill>
                            <a:srgbClr val="0000FF"/>
                          </a:solidFill>
                          <a:effectLst/>
                          <a:latin typeface="Times New Roman" panose="02020603050405020304" pitchFamily="18" charset="0"/>
                          <a:ea typeface="Times New Roman" panose="02020603050405020304" pitchFamily="18" charset="0"/>
                          <a:hlinkClick r:id="rId8"/>
                        </a:rPr>
                        <a:t>Rose Purcell</a:t>
                      </a:r>
                      <a:r>
                        <a:rPr lang="en-GB" sz="900">
                          <a:effectLst/>
                          <a:latin typeface="Times New Roman" panose="02020603050405020304" pitchFamily="18" charset="0"/>
                          <a:ea typeface="Times New Roman" panose="02020603050405020304" pitchFamily="18" charset="0"/>
                        </a:rPr>
                        <a:t> (FDA, USA)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900" u="sng">
                          <a:solidFill>
                            <a:srgbClr val="0000FF"/>
                          </a:solidFill>
                          <a:effectLst/>
                          <a:latin typeface="Times New Roman" panose="02020603050405020304" pitchFamily="18" charset="0"/>
                          <a:ea typeface="Times New Roman" panose="02020603050405020304" pitchFamily="18" charset="0"/>
                          <a:hlinkClick r:id="rId9"/>
                        </a:rPr>
                        <a:t>I-038</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363781"/>
                  </a:ext>
                </a:extLst>
              </a:tr>
              <a:tr h="387261">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2.1</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Mapping of IMDRF essential principles to AI for health software</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0"/>
                        </a:rPr>
                        <a:t>Luis Oala</a:t>
                      </a:r>
                      <a:r>
                        <a:rPr lang="en-GB" sz="900">
                          <a:effectLst/>
                          <a:latin typeface="Times New Roman" panose="02020603050405020304" pitchFamily="18" charset="0"/>
                          <a:ea typeface="Times New Roman" panose="02020603050405020304" pitchFamily="18" charset="0"/>
                        </a:rPr>
                        <a:t> (Fraunhofer HHI, Germany), </a:t>
                      </a:r>
                      <a:r>
                        <a:rPr lang="en-GB" sz="900" u="sng">
                          <a:solidFill>
                            <a:srgbClr val="0000FF"/>
                          </a:solidFill>
                          <a:effectLst/>
                          <a:latin typeface="Times New Roman" panose="02020603050405020304" pitchFamily="18" charset="0"/>
                          <a:ea typeface="Times New Roman" panose="02020603050405020304" pitchFamily="18" charset="0"/>
                          <a:hlinkClick r:id="rId11"/>
                        </a:rPr>
                        <a:t>Pradeep Balachandran</a:t>
                      </a:r>
                      <a:r>
                        <a:rPr lang="en-GB" sz="900">
                          <a:effectLst/>
                          <a:latin typeface="Times New Roman" panose="02020603050405020304" pitchFamily="18" charset="0"/>
                          <a:ea typeface="Times New Roman" panose="02020603050405020304" pitchFamily="18" charset="0"/>
                        </a:rPr>
                        <a:t> (Technical Consultant eHealth, India), </a:t>
                      </a:r>
                      <a:r>
                        <a:rPr lang="en-GB" sz="900" u="sng">
                          <a:solidFill>
                            <a:srgbClr val="0000FF"/>
                          </a:solidFill>
                          <a:effectLst/>
                          <a:latin typeface="Times New Roman" panose="02020603050405020304" pitchFamily="18" charset="0"/>
                          <a:ea typeface="Times New Roman" panose="02020603050405020304" pitchFamily="18" charset="0"/>
                          <a:hlinkClick r:id="rId12"/>
                        </a:rPr>
                        <a:t>Pat Baird</a:t>
                      </a:r>
                      <a:r>
                        <a:rPr lang="en-GB" sz="900">
                          <a:effectLst/>
                          <a:latin typeface="Times New Roman" panose="02020603050405020304" pitchFamily="18" charset="0"/>
                          <a:ea typeface="Times New Roman" panose="02020603050405020304" pitchFamily="18" charset="0"/>
                        </a:rPr>
                        <a:t> (Philips, USA), </a:t>
                      </a:r>
                      <a:r>
                        <a:rPr lang="en-GB" sz="900" u="sng">
                          <a:solidFill>
                            <a:srgbClr val="0000FF"/>
                          </a:solidFill>
                          <a:effectLst/>
                          <a:latin typeface="Times New Roman" panose="02020603050405020304" pitchFamily="18" charset="0"/>
                          <a:ea typeface="Times New Roman" panose="02020603050405020304" pitchFamily="18" charset="0"/>
                          <a:hlinkClick r:id="rId13"/>
                        </a:rPr>
                        <a:t>Thomas Wiegand</a:t>
                      </a:r>
                      <a:r>
                        <a:rPr lang="en-GB" sz="900">
                          <a:effectLst/>
                          <a:latin typeface="Times New Roman" panose="02020603050405020304" pitchFamily="18" charset="0"/>
                          <a:ea typeface="Times New Roman" panose="02020603050405020304" pitchFamily="18" charset="0"/>
                        </a:rPr>
                        <a:t> (Fraunhofer HHI, Germany)</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4"/>
                        </a:rPr>
                        <a:t>G-038</a:t>
                      </a:r>
                      <a:r>
                        <a:rPr lang="en-GB" sz="900">
                          <a:effectLst/>
                          <a:latin typeface="Times New Roman" panose="02020603050405020304" pitchFamily="18" charset="0"/>
                          <a:ea typeface="Times New Roman" panose="02020603050405020304" pitchFamily="18" charset="0"/>
                        </a:rPr>
                        <a:t>, </a:t>
                      </a:r>
                      <a:br>
                        <a:rPr lang="en-GB" sz="900">
                          <a:effectLst/>
                          <a:latin typeface="Times New Roman" panose="02020603050405020304" pitchFamily="18" charset="0"/>
                          <a:ea typeface="Times New Roman" panose="02020603050405020304" pitchFamily="18" charset="0"/>
                        </a:rPr>
                      </a:br>
                      <a:r>
                        <a:rPr lang="en-GB" sz="900" u="sng">
                          <a:solidFill>
                            <a:srgbClr val="0000FF"/>
                          </a:solidFill>
                          <a:effectLst/>
                          <a:latin typeface="Times New Roman" panose="02020603050405020304" pitchFamily="18" charset="0"/>
                          <a:ea typeface="Times New Roman" panose="02020603050405020304" pitchFamily="18" charset="0"/>
                          <a:hlinkClick r:id="rId15"/>
                        </a:rPr>
                        <a:t>G-038-A01</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6670342"/>
                  </a:ext>
                </a:extLst>
              </a:tr>
              <a:tr h="258174">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2.2</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Regulatory checklist</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1"/>
                        </a:rPr>
                        <a:t>Pradeep Balachandran</a:t>
                      </a:r>
                      <a:r>
                        <a:rPr lang="en-GB" sz="900">
                          <a:effectLst/>
                          <a:latin typeface="Times New Roman" panose="02020603050405020304" pitchFamily="18" charset="0"/>
                          <a:ea typeface="Times New Roman" panose="02020603050405020304" pitchFamily="18" charset="0"/>
                        </a:rPr>
                        <a:t> (India) and </a:t>
                      </a:r>
                      <a:r>
                        <a:rPr lang="en-GB" sz="900" u="sng">
                          <a:solidFill>
                            <a:srgbClr val="0000FF"/>
                          </a:solidFill>
                          <a:effectLst/>
                          <a:latin typeface="Times New Roman" panose="02020603050405020304" pitchFamily="18" charset="0"/>
                          <a:ea typeface="Times New Roman" panose="02020603050405020304" pitchFamily="18" charset="0"/>
                          <a:hlinkClick r:id="rId16"/>
                        </a:rPr>
                        <a:t>Christian Johner</a:t>
                      </a:r>
                      <a:r>
                        <a:rPr lang="en-GB" sz="900">
                          <a:effectLst/>
                          <a:latin typeface="Times New Roman" panose="02020603050405020304" pitchFamily="18" charset="0"/>
                          <a:ea typeface="Times New Roman" panose="02020603050405020304" pitchFamily="18" charset="0"/>
                        </a:rPr>
                        <a:t> (Johner Institut, Germany)</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Calibri" panose="020F0502020204030204" pitchFamily="34" charset="0"/>
                          <a:hlinkClick r:id="rId17"/>
                        </a:rPr>
                        <a:t>I-036</a:t>
                      </a:r>
                      <a:r>
                        <a:rPr lang="en-GB" sz="900">
                          <a:effectLst/>
                          <a:latin typeface="Times New Roman" panose="02020603050405020304" pitchFamily="18" charset="0"/>
                          <a:ea typeface="Calibri" panose="020F0502020204030204" pitchFamily="34" charset="0"/>
                        </a:rPr>
                        <a:t> &amp; </a:t>
                      </a:r>
                      <a:r>
                        <a:rPr lang="en-GB" sz="900" u="sng">
                          <a:solidFill>
                            <a:srgbClr val="0000FF"/>
                          </a:solidFill>
                          <a:effectLst/>
                          <a:latin typeface="Times New Roman" panose="02020603050405020304" pitchFamily="18" charset="0"/>
                          <a:ea typeface="Calibri" panose="020F0502020204030204" pitchFamily="34" charset="0"/>
                          <a:hlinkClick r:id="rId18"/>
                        </a:rPr>
                        <a:t>Nextcloud document</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7327012"/>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3</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AI4H requirements specification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1"/>
                        </a:rPr>
                        <a:t>Pradeep Balachandran</a:t>
                      </a:r>
                      <a:r>
                        <a:rPr lang="en-GB" sz="900">
                          <a:effectLst/>
                          <a:latin typeface="Times New Roman" panose="02020603050405020304" pitchFamily="18" charset="0"/>
                          <a:ea typeface="Times New Roman" panose="02020603050405020304" pitchFamily="18" charset="0"/>
                        </a:rPr>
                        <a:t> (India)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900" u="sng">
                          <a:solidFill>
                            <a:srgbClr val="0000FF"/>
                          </a:solidFill>
                          <a:effectLst/>
                          <a:latin typeface="Times New Roman" panose="02020603050405020304" pitchFamily="18" charset="0"/>
                          <a:ea typeface="Times New Roman" panose="02020603050405020304" pitchFamily="18" charset="0"/>
                          <a:hlinkClick r:id="rId19"/>
                        </a:rPr>
                        <a:t>I-033</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970595"/>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4</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 software life cycle specification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2"/>
                        </a:rPr>
                        <a:t>Pat Baird</a:t>
                      </a:r>
                      <a:r>
                        <a:rPr lang="en-GB" sz="900">
                          <a:effectLst/>
                          <a:latin typeface="Times New Roman" panose="02020603050405020304" pitchFamily="18" charset="0"/>
                          <a:ea typeface="Times New Roman" panose="02020603050405020304" pitchFamily="18" charset="0"/>
                        </a:rPr>
                        <a:t> (Philips, USA)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0"/>
                        </a:rPr>
                        <a:t>I-204</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253084"/>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5</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Data specification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1"/>
                        </a:rPr>
                        <a:t>Marc Lecoultre</a:t>
                      </a:r>
                      <a:r>
                        <a:rPr lang="en-GB" sz="900">
                          <a:effectLst/>
                          <a:latin typeface="Times New Roman" panose="02020603050405020304" pitchFamily="18" charset="0"/>
                          <a:ea typeface="Times New Roman" panose="02020603050405020304" pitchFamily="18" charset="0"/>
                        </a:rPr>
                        <a:t> (MLlab.AI, Switzerland)</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2"/>
                        </a:rPr>
                        <a:t>G-205</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400432"/>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5.1</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Data requirements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t>
                      </a:r>
                      <a:r>
                        <a:rPr lang="en-GB" sz="900" u="sng">
                          <a:solidFill>
                            <a:srgbClr val="0000FF"/>
                          </a:solidFill>
                          <a:effectLst/>
                          <a:latin typeface="Times New Roman" panose="02020603050405020304" pitchFamily="18" charset="0"/>
                          <a:ea typeface="Times New Roman" panose="02020603050405020304" pitchFamily="18" charset="0"/>
                          <a:hlinkClick r:id="rId23"/>
                        </a:rPr>
                        <a:t>Gupta Saurabh</a:t>
                      </a:r>
                      <a:r>
                        <a:rPr lang="en-GB" sz="900">
                          <a:effectLst/>
                          <a:latin typeface="Times New Roman" panose="02020603050405020304" pitchFamily="18" charset="0"/>
                          <a:ea typeface="Times New Roman" panose="02020603050405020304" pitchFamily="18" charset="0"/>
                        </a:rPr>
                        <a:t> (AIIMS, India), </a:t>
                      </a:r>
                      <a:r>
                        <a:rPr lang="en-GB" sz="900" u="sng">
                          <a:solidFill>
                            <a:srgbClr val="0000FF"/>
                          </a:solidFill>
                          <a:effectLst/>
                          <a:latin typeface="Times New Roman" panose="02020603050405020304" pitchFamily="18" charset="0"/>
                          <a:ea typeface="Times New Roman" panose="02020603050405020304" pitchFamily="18" charset="0"/>
                          <a:hlinkClick r:id="rId24"/>
                        </a:rPr>
                        <a:t>Manjula Singh</a:t>
                      </a:r>
                      <a:r>
                        <a:rPr lang="en-GB" sz="900">
                          <a:effectLst/>
                          <a:latin typeface="Times New Roman" panose="02020603050405020304" pitchFamily="18" charset="0"/>
                          <a:ea typeface="Times New Roman" panose="02020603050405020304" pitchFamily="18" charset="0"/>
                        </a:rPr>
                        <a:t> (ICMR, India)]</a:t>
                      </a:r>
                      <a:r>
                        <a:rPr lang="en-GB" sz="900" baseline="30000">
                          <a:effectLst/>
                          <a:latin typeface="Times New Roman" panose="02020603050405020304" pitchFamily="18" charset="0"/>
                          <a:ea typeface="Times New Roman" panose="02020603050405020304" pitchFamily="18" charset="0"/>
                        </a:rPr>
                        <a:t>**</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5"/>
                        </a:rPr>
                        <a:t>I-044</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879119"/>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5.2</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Data acquisition </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6"/>
                        </a:rPr>
                        <a:t>Rajaraman (Giri) Subramanian</a:t>
                      </a:r>
                      <a:r>
                        <a:rPr lang="en-GB" sz="900">
                          <a:effectLst/>
                          <a:latin typeface="Times New Roman" panose="02020603050405020304" pitchFamily="18" charset="0"/>
                          <a:ea typeface="Times New Roman" panose="02020603050405020304" pitchFamily="18" charset="0"/>
                        </a:rPr>
                        <a:t> (Calligo Tech, India), </a:t>
                      </a:r>
                      <a:r>
                        <a:rPr lang="en-GB" sz="900" u="sng">
                          <a:solidFill>
                            <a:srgbClr val="0000FF"/>
                          </a:solidFill>
                          <a:effectLst/>
                          <a:latin typeface="Times New Roman" panose="02020603050405020304" pitchFamily="18" charset="0"/>
                          <a:ea typeface="Times New Roman" panose="02020603050405020304" pitchFamily="18" charset="0"/>
                          <a:hlinkClick r:id="rId27"/>
                        </a:rPr>
                        <a:t>Vishnu Ram</a:t>
                      </a:r>
                      <a:r>
                        <a:rPr lang="en-GB" sz="900">
                          <a:effectLst/>
                          <a:latin typeface="Times New Roman" panose="02020603050405020304" pitchFamily="18" charset="0"/>
                          <a:ea typeface="Times New Roman" panose="02020603050405020304" pitchFamily="18" charset="0"/>
                        </a:rPr>
                        <a:t> (India)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8"/>
                        </a:rPr>
                        <a:t>G-205-A02</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4468365"/>
                  </a:ext>
                </a:extLst>
              </a:tr>
              <a:tr h="258174">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5.3</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Data annotation specification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
                        </a:rPr>
                        <a:t>Shan Xu</a:t>
                      </a:r>
                      <a:r>
                        <a:rPr lang="en-GB" sz="900">
                          <a:effectLst/>
                          <a:latin typeface="Times New Roman" panose="02020603050405020304" pitchFamily="18" charset="0"/>
                          <a:ea typeface="Times New Roman" panose="02020603050405020304" pitchFamily="18" charset="0"/>
                        </a:rPr>
                        <a:t> (CAICT, China), </a:t>
                      </a:r>
                      <a:r>
                        <a:rPr lang="en-GB" sz="900" u="sng">
                          <a:solidFill>
                            <a:srgbClr val="0000FF"/>
                          </a:solidFill>
                          <a:effectLst/>
                          <a:latin typeface="Times New Roman" panose="02020603050405020304" pitchFamily="18" charset="0"/>
                          <a:ea typeface="Times New Roman" panose="02020603050405020304" pitchFamily="18" charset="0"/>
                          <a:hlinkClick r:id="rId29"/>
                        </a:rPr>
                        <a:t>Harpreet Singh</a:t>
                      </a:r>
                      <a:r>
                        <a:rPr lang="en-GB" sz="900">
                          <a:effectLst/>
                          <a:latin typeface="Times New Roman" panose="02020603050405020304" pitchFamily="18" charset="0"/>
                          <a:ea typeface="Times New Roman" panose="02020603050405020304" pitchFamily="18" charset="0"/>
                        </a:rPr>
                        <a:t> (ICMR, India), </a:t>
                      </a:r>
                      <a:r>
                        <a:rPr lang="en-GB" sz="900" u="sng">
                          <a:solidFill>
                            <a:srgbClr val="0000FF"/>
                          </a:solidFill>
                          <a:effectLst/>
                          <a:latin typeface="Times New Roman" panose="02020603050405020304" pitchFamily="18" charset="0"/>
                          <a:ea typeface="Times New Roman" panose="02020603050405020304" pitchFamily="18" charset="0"/>
                          <a:hlinkClick r:id="rId30"/>
                        </a:rPr>
                        <a:t>Sebastian Bosse</a:t>
                      </a:r>
                      <a:r>
                        <a:rPr lang="en-GB" sz="900">
                          <a:effectLst/>
                          <a:latin typeface="Times New Roman" panose="02020603050405020304" pitchFamily="18" charset="0"/>
                          <a:ea typeface="Times New Roman" panose="02020603050405020304" pitchFamily="18" charset="0"/>
                        </a:rPr>
                        <a:t> (Fraunhofer HHI, Germany)</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31"/>
                        </a:rPr>
                        <a:t>I-043-R01</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895326"/>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5.4</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Training and test data specification </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0"/>
                        </a:rPr>
                        <a:t>Luis Oala</a:t>
                      </a:r>
                      <a:r>
                        <a:rPr lang="en-GB" sz="900">
                          <a:effectLst/>
                          <a:latin typeface="Times New Roman" panose="02020603050405020304" pitchFamily="18" charset="0"/>
                          <a:ea typeface="Times New Roman" panose="02020603050405020304" pitchFamily="18" charset="0"/>
                        </a:rPr>
                        <a:t> (Fraunhofer HHI, Germany), </a:t>
                      </a:r>
                      <a:r>
                        <a:rPr lang="en-GB" sz="900" u="sng">
                          <a:solidFill>
                            <a:srgbClr val="0000FF"/>
                          </a:solidFill>
                          <a:effectLst/>
                          <a:latin typeface="Times New Roman" panose="02020603050405020304" pitchFamily="18" charset="0"/>
                          <a:ea typeface="Times New Roman" panose="02020603050405020304" pitchFamily="18" charset="0"/>
                          <a:hlinkClick r:id="rId11"/>
                        </a:rPr>
                        <a:t>Pradeep Balachandran</a:t>
                      </a:r>
                      <a:r>
                        <a:rPr lang="en-GB" sz="900">
                          <a:effectLst/>
                          <a:latin typeface="Times New Roman" panose="02020603050405020304" pitchFamily="18" charset="0"/>
                          <a:ea typeface="Times New Roman" panose="02020603050405020304" pitchFamily="18" charset="0"/>
                        </a:rPr>
                        <a:t> (India)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900" u="sng">
                          <a:solidFill>
                            <a:srgbClr val="0000FF"/>
                          </a:solidFill>
                          <a:effectLst/>
                          <a:latin typeface="Times New Roman" panose="02020603050405020304" pitchFamily="18" charset="0"/>
                          <a:ea typeface="Times New Roman" panose="02020603050405020304" pitchFamily="18" charset="0"/>
                          <a:hlinkClick r:id="rId32"/>
                        </a:rPr>
                        <a:t>I-034</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4880105"/>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5.5</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Data handling </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21"/>
                        </a:rPr>
                        <a:t>Marc Lecoultre</a:t>
                      </a:r>
                      <a:r>
                        <a:rPr lang="en-GB" sz="900">
                          <a:effectLst/>
                          <a:latin typeface="Times New Roman" panose="02020603050405020304" pitchFamily="18" charset="0"/>
                          <a:ea typeface="Times New Roman" panose="02020603050405020304" pitchFamily="18" charset="0"/>
                        </a:rPr>
                        <a:t> (MLlab.AI, Switzerland)</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33"/>
                        </a:rPr>
                        <a:t>DEL05</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7799"/>
                  </a:ext>
                </a:extLst>
              </a:tr>
              <a:tr h="258174">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5.6</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Data sharing practices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34"/>
                        </a:rPr>
                        <a:t>Ferath Kherif</a:t>
                      </a:r>
                      <a:r>
                        <a:rPr lang="en-GB" sz="900">
                          <a:effectLst/>
                          <a:latin typeface="Times New Roman" panose="02020603050405020304" pitchFamily="18" charset="0"/>
                          <a:ea typeface="Times New Roman" panose="02020603050405020304" pitchFamily="18" charset="0"/>
                        </a:rPr>
                        <a:t> (CHUV, Switzerland), </a:t>
                      </a:r>
                      <a:r>
                        <a:rPr lang="en-GB" sz="900" u="sng">
                          <a:solidFill>
                            <a:srgbClr val="0000FF"/>
                          </a:solidFill>
                          <a:effectLst/>
                          <a:latin typeface="Times New Roman" panose="02020603050405020304" pitchFamily="18" charset="0"/>
                          <a:ea typeface="Times New Roman" panose="02020603050405020304" pitchFamily="18" charset="0"/>
                          <a:hlinkClick r:id="rId35"/>
                        </a:rPr>
                        <a:t>Banusri Velpandian</a:t>
                      </a:r>
                      <a:r>
                        <a:rPr lang="en-GB" sz="900">
                          <a:effectLst/>
                          <a:latin typeface="Times New Roman" panose="02020603050405020304" pitchFamily="18" charset="0"/>
                          <a:ea typeface="Times New Roman" panose="02020603050405020304" pitchFamily="18" charset="0"/>
                        </a:rPr>
                        <a:t> (ICMR, India), WHO Data Team</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36"/>
                        </a:rPr>
                        <a:t>I-046</a:t>
                      </a:r>
                      <a:r>
                        <a:rPr lang="en-GB" sz="900">
                          <a:effectLst/>
                          <a:latin typeface="Times New Roman" panose="02020603050405020304" pitchFamily="18" charset="0"/>
                          <a:ea typeface="Times New Roman" panose="02020603050405020304" pitchFamily="18" charset="0"/>
                        </a:rPr>
                        <a:t> </a:t>
                      </a:r>
                      <a:r>
                        <a:rPr lang="en-GB" sz="900" u="sng">
                          <a:solidFill>
                            <a:srgbClr val="0000FF"/>
                          </a:solidFill>
                          <a:effectLst/>
                          <a:latin typeface="Times New Roman" panose="02020603050405020304" pitchFamily="18" charset="0"/>
                          <a:ea typeface="Times New Roman" panose="02020603050405020304" pitchFamily="18" charset="0"/>
                          <a:hlinkClick r:id="rId37"/>
                        </a:rPr>
                        <a:t>G-205-A06</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895115"/>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6</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 training best practices specification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38"/>
                        </a:rPr>
                        <a:t>Xin Ming Sim</a:t>
                      </a:r>
                      <a:r>
                        <a:rPr lang="en-GB" sz="900">
                          <a:effectLst/>
                          <a:latin typeface="Times New Roman" panose="02020603050405020304" pitchFamily="18" charset="0"/>
                          <a:ea typeface="Times New Roman" panose="02020603050405020304" pitchFamily="18" charset="0"/>
                        </a:rPr>
                        <a:t> and </a:t>
                      </a:r>
                      <a:r>
                        <a:rPr lang="en-GB" sz="900" u="sng">
                          <a:solidFill>
                            <a:srgbClr val="0000FF"/>
                          </a:solidFill>
                          <a:effectLst/>
                          <a:latin typeface="Times New Roman" panose="02020603050405020304" pitchFamily="18" charset="0"/>
                          <a:ea typeface="Times New Roman" panose="02020603050405020304" pitchFamily="18" charset="0"/>
                          <a:hlinkClick r:id="rId39"/>
                        </a:rPr>
                        <a:t>Stefan Winkler</a:t>
                      </a:r>
                      <a:r>
                        <a:rPr lang="en-GB" sz="900">
                          <a:effectLst/>
                          <a:latin typeface="Times New Roman" panose="02020603050405020304" pitchFamily="18" charset="0"/>
                          <a:ea typeface="Times New Roman" panose="02020603050405020304" pitchFamily="18" charset="0"/>
                        </a:rPr>
                        <a:t> (AI Singapore)</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900" u="sng">
                          <a:solidFill>
                            <a:srgbClr val="0000FF"/>
                          </a:solidFill>
                          <a:effectLst/>
                          <a:latin typeface="Times New Roman" panose="02020603050405020304" pitchFamily="18" charset="0"/>
                          <a:ea typeface="Times New Roman" panose="02020603050405020304" pitchFamily="18" charset="0"/>
                          <a:hlinkClick r:id="rId40"/>
                        </a:rPr>
                        <a:t>I-032</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043883"/>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7</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AI4H evaluation considerations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41"/>
                        </a:rPr>
                        <a:t>Markus Wenzel</a:t>
                      </a:r>
                      <a:r>
                        <a:rPr lang="en-GB" sz="900">
                          <a:effectLst/>
                          <a:latin typeface="Times New Roman" panose="02020603050405020304" pitchFamily="18" charset="0"/>
                          <a:ea typeface="Times New Roman" panose="02020603050405020304" pitchFamily="18" charset="0"/>
                        </a:rPr>
                        <a:t> (Fraunhofer HHI, Germany)</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900" u="sng">
                          <a:solidFill>
                            <a:srgbClr val="0000FF"/>
                          </a:solidFill>
                          <a:effectLst/>
                          <a:latin typeface="Times New Roman" panose="02020603050405020304" pitchFamily="18" charset="0"/>
                          <a:ea typeface="Times New Roman" panose="02020603050405020304" pitchFamily="18" charset="0"/>
                          <a:hlinkClick r:id="rId42"/>
                        </a:rPr>
                        <a:t>I-028</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5338001"/>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7.1</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AI4H evaluation process description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43"/>
                        </a:rPr>
                        <a:t>Sheng Wu</a:t>
                      </a:r>
                      <a:r>
                        <a:rPr lang="en-GB" sz="900">
                          <a:effectLst/>
                          <a:latin typeface="Times New Roman" panose="02020603050405020304" pitchFamily="18" charset="0"/>
                          <a:ea typeface="Times New Roman" panose="02020603050405020304" pitchFamily="18" charset="0"/>
                        </a:rPr>
                        <a:t> (WHO)</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44"/>
                        </a:rPr>
                        <a:t>G-207-A01</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6941471"/>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7.2</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 technical test specification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45"/>
                        </a:rPr>
                        <a:t>Auss Abbood</a:t>
                      </a:r>
                      <a:r>
                        <a:rPr lang="en-GB" sz="900">
                          <a:effectLst/>
                          <a:latin typeface="Times New Roman" panose="02020603050405020304" pitchFamily="18" charset="0"/>
                          <a:ea typeface="Times New Roman" panose="02020603050405020304" pitchFamily="18" charset="0"/>
                        </a:rPr>
                        <a:t> (Robert Koch Institute, Germany)</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900" u="sng">
                          <a:solidFill>
                            <a:srgbClr val="0000FF"/>
                          </a:solidFill>
                          <a:effectLst/>
                          <a:latin typeface="Times New Roman" panose="02020603050405020304" pitchFamily="18" charset="0"/>
                          <a:ea typeface="Times New Roman" panose="02020603050405020304" pitchFamily="18" charset="0"/>
                          <a:hlinkClick r:id="rId46"/>
                        </a:rPr>
                        <a:t>I-027</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8484983"/>
                  </a:ext>
                </a:extLst>
              </a:tr>
              <a:tr h="258174">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7.3</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Data and artificial intelligence assessment methods (DAISAM) reference</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0"/>
                        </a:rPr>
                        <a:t>Luis Oala</a:t>
                      </a:r>
                      <a:r>
                        <a:rPr lang="en-GB" sz="900">
                          <a:effectLst/>
                          <a:latin typeface="Times New Roman" panose="02020603050405020304" pitchFamily="18" charset="0"/>
                          <a:ea typeface="Times New Roman" panose="02020603050405020304" pitchFamily="18" charset="0"/>
                        </a:rPr>
                        <a:t> (Fraunhofer HHI, Germany)</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900" u="sng">
                          <a:solidFill>
                            <a:srgbClr val="0000FF"/>
                          </a:solidFill>
                          <a:effectLst/>
                          <a:latin typeface="Times New Roman" panose="02020603050405020304" pitchFamily="18" charset="0"/>
                          <a:ea typeface="Times New Roman" panose="02020603050405020304" pitchFamily="18" charset="0"/>
                          <a:hlinkClick r:id="rId47"/>
                        </a:rPr>
                        <a:t>I-035</a:t>
                      </a:r>
                      <a:r>
                        <a:rPr lang="en-GB" sz="900">
                          <a:effectLst/>
                          <a:latin typeface="Times New Roman" panose="02020603050405020304" pitchFamily="18" charset="0"/>
                          <a:ea typeface="Times New Roman" panose="02020603050405020304" pitchFamily="18" charset="0"/>
                        </a:rPr>
                        <a:t> &amp; </a:t>
                      </a:r>
                      <a:r>
                        <a:rPr lang="en-GB" sz="900" u="sng">
                          <a:solidFill>
                            <a:srgbClr val="0000FF"/>
                          </a:solidFill>
                          <a:effectLst/>
                          <a:latin typeface="Times New Roman" panose="02020603050405020304" pitchFamily="18" charset="0"/>
                          <a:ea typeface="Times New Roman" panose="02020603050405020304" pitchFamily="18" charset="0"/>
                          <a:hlinkClick r:id="rId48"/>
                        </a:rPr>
                        <a:t>Live version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120157"/>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7.4</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Clinical evaluation of AI for health</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49"/>
                        </a:rPr>
                        <a:t>Naomi Lee</a:t>
                      </a:r>
                      <a:r>
                        <a:rPr lang="en-GB" sz="900">
                          <a:effectLst/>
                          <a:latin typeface="Times New Roman" panose="02020603050405020304" pitchFamily="18" charset="0"/>
                          <a:ea typeface="Times New Roman" panose="02020603050405020304" pitchFamily="18" charset="0"/>
                        </a:rPr>
                        <a:t>, </a:t>
                      </a:r>
                      <a:r>
                        <a:rPr lang="en-GB" sz="900" u="sng">
                          <a:solidFill>
                            <a:srgbClr val="0000FF"/>
                          </a:solidFill>
                          <a:effectLst/>
                          <a:latin typeface="Times New Roman" panose="02020603050405020304" pitchFamily="18" charset="0"/>
                          <a:ea typeface="Times New Roman" panose="02020603050405020304" pitchFamily="18" charset="0"/>
                          <a:hlinkClick r:id="rId50"/>
                        </a:rPr>
                        <a:t>Rupa Sarkar</a:t>
                      </a:r>
                      <a:r>
                        <a:rPr lang="en-GB" sz="900">
                          <a:effectLst/>
                          <a:latin typeface="Times New Roman" panose="02020603050405020304" pitchFamily="18" charset="0"/>
                          <a:ea typeface="Times New Roman" panose="02020603050405020304" pitchFamily="18" charset="0"/>
                        </a:rPr>
                        <a:t> (Lancet, UK)</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1"/>
                        </a:rPr>
                        <a:t>I-051</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714113"/>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baseline="30000">
                          <a:effectLst/>
                          <a:latin typeface="Times New Roman" panose="02020603050405020304" pitchFamily="18" charset="0"/>
                          <a:ea typeface="Times New Roman" panose="02020603050405020304" pitchFamily="18" charset="0"/>
                        </a:rPr>
                        <a:t>*** </a:t>
                      </a:r>
                      <a:r>
                        <a:rPr lang="en-GB" sz="900">
                          <a:effectLst/>
                          <a:latin typeface="Times New Roman" panose="02020603050405020304" pitchFamily="18" charset="0"/>
                          <a:ea typeface="Times New Roman" panose="02020603050405020304" pitchFamily="18" charset="0"/>
                        </a:rPr>
                        <a:t>7.[5]</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Assessment platform</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10"/>
                        </a:rPr>
                        <a:t>Luis Oala</a:t>
                      </a:r>
                      <a:r>
                        <a:rPr lang="en-GB" sz="900">
                          <a:effectLst/>
                          <a:latin typeface="Times New Roman" panose="02020603050405020304" pitchFamily="18" charset="0"/>
                          <a:ea typeface="Times New Roman" panose="02020603050405020304" pitchFamily="18" charset="0"/>
                        </a:rPr>
                        <a:t> (Fraunhofer HHI, Germany), </a:t>
                      </a:r>
                      <a:r>
                        <a:rPr lang="en-GB" sz="900" u="sng">
                          <a:solidFill>
                            <a:srgbClr val="0000FF"/>
                          </a:solidFill>
                          <a:effectLst/>
                          <a:latin typeface="Times New Roman" panose="02020603050405020304" pitchFamily="18" charset="0"/>
                          <a:ea typeface="Times New Roman" panose="02020603050405020304" pitchFamily="18" charset="0"/>
                          <a:hlinkClick r:id="rId52"/>
                        </a:rPr>
                        <a:t>Steffen Vogler</a:t>
                      </a:r>
                      <a:r>
                        <a:rPr lang="en-GB" sz="900">
                          <a:effectLst/>
                          <a:latin typeface="Times New Roman" panose="02020603050405020304" pitchFamily="18" charset="0"/>
                          <a:ea typeface="Times New Roman" panose="02020603050405020304" pitchFamily="18" charset="0"/>
                        </a:rPr>
                        <a:t> (Bayer, Germany)</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3"/>
                        </a:rPr>
                        <a:t>I-037</a:t>
                      </a:r>
                      <a:r>
                        <a:rPr lang="en-GB" sz="900">
                          <a:effectLst/>
                          <a:latin typeface="Times New Roman" panose="02020603050405020304" pitchFamily="18" charset="0"/>
                          <a:ea typeface="Times New Roman" panose="02020603050405020304" pitchFamily="18" charset="0"/>
                        </a:rPr>
                        <a:t> &amp; </a:t>
                      </a:r>
                      <a:r>
                        <a:rPr lang="en-GB" sz="900" u="sng">
                          <a:solidFill>
                            <a:srgbClr val="0000FF"/>
                          </a:solidFill>
                          <a:effectLst/>
                          <a:latin typeface="Times New Roman" panose="02020603050405020304" pitchFamily="18" charset="0"/>
                          <a:ea typeface="Times New Roman" panose="02020603050405020304" pitchFamily="18" charset="0"/>
                          <a:hlinkClick r:id="rId54"/>
                        </a:rPr>
                        <a:t>Git live version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595796"/>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8</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AI4H scale-up and adoption</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5"/>
                        </a:rPr>
                        <a:t>Sameer Pujari</a:t>
                      </a:r>
                      <a:r>
                        <a:rPr lang="en-GB" sz="900">
                          <a:effectLst/>
                          <a:latin typeface="Times New Roman" panose="02020603050405020304" pitchFamily="18" charset="0"/>
                          <a:ea typeface="Times New Roman" panose="02020603050405020304" pitchFamily="18" charset="0"/>
                        </a:rPr>
                        <a:t> (WHO) and Robyn Whittaker (New Zealand)</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280697"/>
                  </a:ext>
                </a:extLst>
              </a:tr>
              <a:tr h="129087">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9</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AI4H applications and platforms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6"/>
                        </a:rPr>
                        <a:t>Manjeet Chalga</a:t>
                      </a:r>
                      <a:r>
                        <a:rPr lang="en-GB" sz="900">
                          <a:effectLst/>
                          <a:latin typeface="Times New Roman" panose="02020603050405020304" pitchFamily="18" charset="0"/>
                          <a:ea typeface="Times New Roman" panose="02020603050405020304" pitchFamily="18" charset="0"/>
                        </a:rPr>
                        <a:t> (ICMR, India), </a:t>
                      </a:r>
                      <a:r>
                        <a:rPr lang="en-GB" sz="900" u="sng">
                          <a:solidFill>
                            <a:srgbClr val="0000FF"/>
                          </a:solidFill>
                          <a:effectLst/>
                          <a:latin typeface="Times New Roman" panose="02020603050405020304" pitchFamily="18" charset="0"/>
                          <a:ea typeface="Times New Roman" panose="02020603050405020304" pitchFamily="18" charset="0"/>
                          <a:hlinkClick r:id="rId57"/>
                        </a:rPr>
                        <a:t>Aveek De</a:t>
                      </a:r>
                      <a:r>
                        <a:rPr lang="en-GB" sz="900">
                          <a:effectLst/>
                          <a:latin typeface="Times New Roman" panose="02020603050405020304" pitchFamily="18" charset="0"/>
                          <a:ea typeface="Times New Roman" panose="02020603050405020304" pitchFamily="18" charset="0"/>
                        </a:rPr>
                        <a:t> (CMS, India)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8"/>
                        </a:rPr>
                        <a:t>I-050</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2734076"/>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9.1</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Mobile applications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9"/>
                        </a:rPr>
                        <a:t>Khondaker Mamun</a:t>
                      </a:r>
                      <a:r>
                        <a:rPr lang="en-GB" sz="900">
                          <a:effectLst/>
                          <a:latin typeface="Times New Roman" panose="02020603050405020304" pitchFamily="18" charset="0"/>
                          <a:ea typeface="Times New Roman" panose="02020603050405020304" pitchFamily="18" charset="0"/>
                        </a:rPr>
                        <a:t> (UIU, Bangladesh), </a:t>
                      </a:r>
                      <a:r>
                        <a:rPr lang="en-GB" sz="900" u="sng">
                          <a:solidFill>
                            <a:srgbClr val="0000FF"/>
                          </a:solidFill>
                          <a:effectLst/>
                          <a:latin typeface="Times New Roman" panose="02020603050405020304" pitchFamily="18" charset="0"/>
                          <a:ea typeface="Times New Roman" panose="02020603050405020304" pitchFamily="18" charset="0"/>
                          <a:hlinkClick r:id="rId56"/>
                        </a:rPr>
                        <a:t>Manjeet Chalga</a:t>
                      </a:r>
                      <a:r>
                        <a:rPr lang="en-GB" sz="900">
                          <a:effectLst/>
                          <a:latin typeface="Times New Roman" panose="02020603050405020304" pitchFamily="18" charset="0"/>
                          <a:ea typeface="Times New Roman" panose="02020603050405020304" pitchFamily="18" charset="0"/>
                        </a:rPr>
                        <a:t> (ICMR, India)</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60"/>
                        </a:rPr>
                        <a:t>I-048</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621588"/>
                  </a:ext>
                </a:extLst>
              </a:tr>
              <a:tr h="12908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9.2</a:t>
                      </a:r>
                      <a:endParaRPr lang="zh-CN" sz="9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a:effectLst/>
                          <a:latin typeface="Times New Roman" panose="02020603050405020304" pitchFamily="18" charset="0"/>
                          <a:ea typeface="Times New Roman" panose="02020603050405020304" pitchFamily="18" charset="0"/>
                        </a:rPr>
                        <a:t>Cloud-based AI applications</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900" u="sng">
                          <a:solidFill>
                            <a:srgbClr val="0000FF"/>
                          </a:solidFill>
                          <a:effectLst/>
                          <a:latin typeface="Times New Roman" panose="02020603050405020304" pitchFamily="18" charset="0"/>
                          <a:ea typeface="Times New Roman" panose="02020603050405020304" pitchFamily="18" charset="0"/>
                          <a:hlinkClick r:id="rId59"/>
                        </a:rPr>
                        <a:t>Khondaker Mamun</a:t>
                      </a:r>
                      <a:r>
                        <a:rPr lang="en-GB" sz="900">
                          <a:effectLst/>
                          <a:latin typeface="Times New Roman" panose="02020603050405020304" pitchFamily="18" charset="0"/>
                          <a:ea typeface="Times New Roman" panose="02020603050405020304" pitchFamily="18" charset="0"/>
                        </a:rPr>
                        <a:t> (UIU, Bangladesh)</a:t>
                      </a:r>
                      <a:endParaRPr lang="zh-CN" sz="9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900" u="sng" dirty="0">
                          <a:solidFill>
                            <a:srgbClr val="0000FF"/>
                          </a:solidFill>
                          <a:effectLst/>
                          <a:latin typeface="Times New Roman" panose="02020603050405020304" pitchFamily="18" charset="0"/>
                          <a:ea typeface="Times New Roman" panose="02020603050405020304" pitchFamily="18" charset="0"/>
                          <a:hlinkClick r:id="rId61"/>
                        </a:rPr>
                        <a:t>I-049</a:t>
                      </a:r>
                      <a:endParaRPr lang="zh-CN" sz="9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0796283"/>
                  </a:ext>
                </a:extLst>
              </a:tr>
            </a:tbl>
          </a:graphicData>
        </a:graphic>
      </p:graphicFrame>
      <p:sp>
        <p:nvSpPr>
          <p:cNvPr id="4" name="矩形 3"/>
          <p:cNvSpPr/>
          <p:nvPr/>
        </p:nvSpPr>
        <p:spPr>
          <a:xfrm>
            <a:off x="745672" y="5616205"/>
            <a:ext cx="8044542" cy="1066959"/>
          </a:xfrm>
          <a:prstGeom prst="rect">
            <a:avLst/>
          </a:prstGeom>
        </p:spPr>
        <p:txBody>
          <a:bodyPr wrap="square">
            <a:spAutoFit/>
          </a:bodyPr>
          <a:lstStyle/>
          <a:p>
            <a:pPr hangingPunct="0">
              <a:spcBef>
                <a:spcPts val="600"/>
              </a:spcBef>
              <a:spcAft>
                <a:spcPts val="200"/>
              </a:spcAft>
            </a:pPr>
            <a:r>
              <a:rPr lang="en-GB" altLang="zh-CN" sz="1000" dirty="0">
                <a:latin typeface="Times New Roman" panose="02020603050405020304" pitchFamily="18" charset="0"/>
                <a:ea typeface="Times New Roman" panose="02020603050405020304" pitchFamily="18" charset="0"/>
              </a:rPr>
              <a:t>*	NOTE: The document numbers indicated reflect the status as of the start of the Brasilia meeting (H) and Geneva Virtual meeting (I). Colour codes indicate deliverable drafting status (as of the issuance of this document) as "active" (green) and "unclear whether active" (blue). Updates will be issued as I-200 series.</a:t>
            </a:r>
            <a:endParaRPr lang="zh-CN" altLang="zh-CN" sz="1000" dirty="0">
              <a:latin typeface="Times New Roman" panose="02020603050405020304" pitchFamily="18" charset="0"/>
              <a:ea typeface="Times New Roman" panose="02020603050405020304" pitchFamily="18" charset="0"/>
            </a:endParaRPr>
          </a:p>
          <a:p>
            <a:pPr hangingPunct="0">
              <a:spcBef>
                <a:spcPts val="600"/>
              </a:spcBef>
              <a:spcAft>
                <a:spcPts val="200"/>
              </a:spcAft>
            </a:pPr>
            <a:r>
              <a:rPr lang="en-GB" altLang="zh-CN" sz="1000" dirty="0">
                <a:latin typeface="Times New Roman" panose="02020603050405020304" pitchFamily="18" charset="0"/>
                <a:ea typeface="Times New Roman" panose="02020603050405020304" pitchFamily="18" charset="0"/>
              </a:rPr>
              <a:t>**	Need replacement editors.</a:t>
            </a:r>
            <a:endParaRPr lang="zh-CN" altLang="zh-CN" sz="1000" dirty="0">
              <a:latin typeface="Times New Roman" panose="02020603050405020304" pitchFamily="18" charset="0"/>
              <a:ea typeface="Times New Roman" panose="02020603050405020304" pitchFamily="18" charset="0"/>
            </a:endParaRPr>
          </a:p>
          <a:p>
            <a:pPr hangingPunct="0">
              <a:spcBef>
                <a:spcPts val="600"/>
              </a:spcBef>
              <a:spcAft>
                <a:spcPts val="200"/>
              </a:spcAft>
            </a:pPr>
            <a:r>
              <a:rPr lang="en-GB" altLang="zh-CN" sz="1000" dirty="0">
                <a:latin typeface="Times New Roman" panose="02020603050405020304" pitchFamily="18" charset="0"/>
                <a:ea typeface="Times New Roman" panose="02020603050405020304" pitchFamily="18" charset="0"/>
              </a:rPr>
              <a:t>***	Provisional number, to be confirmed.</a:t>
            </a:r>
            <a:endParaRPr lang="zh-CN" altLang="zh-CN"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33337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nvGraphicFramePr>
        <p:xfrm>
          <a:off x="554686" y="337456"/>
          <a:ext cx="7854531" cy="5537200"/>
        </p:xfrm>
        <a:graphic>
          <a:graphicData uri="http://schemas.openxmlformats.org/drawingml/2006/table">
            <a:tbl>
              <a:tblPr firstRow="1" firstCol="1" bandRow="1"/>
              <a:tblGrid>
                <a:gridCol w="739209">
                  <a:extLst>
                    <a:ext uri="{9D8B030D-6E8A-4147-A177-3AD203B41FA5}">
                      <a16:colId xmlns:a16="http://schemas.microsoft.com/office/drawing/2014/main" val="3281599178"/>
                    </a:ext>
                  </a:extLst>
                </a:gridCol>
                <a:gridCol w="2007182">
                  <a:extLst>
                    <a:ext uri="{9D8B030D-6E8A-4147-A177-3AD203B41FA5}">
                      <a16:colId xmlns:a16="http://schemas.microsoft.com/office/drawing/2014/main" val="4148292122"/>
                    </a:ext>
                  </a:extLst>
                </a:gridCol>
                <a:gridCol w="3885266">
                  <a:extLst>
                    <a:ext uri="{9D8B030D-6E8A-4147-A177-3AD203B41FA5}">
                      <a16:colId xmlns:a16="http://schemas.microsoft.com/office/drawing/2014/main" val="943614816"/>
                    </a:ext>
                  </a:extLst>
                </a:gridCol>
                <a:gridCol w="1222874">
                  <a:extLst>
                    <a:ext uri="{9D8B030D-6E8A-4147-A177-3AD203B41FA5}">
                      <a16:colId xmlns:a16="http://schemas.microsoft.com/office/drawing/2014/main" val="2314270076"/>
                    </a:ext>
                  </a:extLst>
                </a:gridCol>
              </a:tblGrid>
              <a:tr h="135322">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u="sng">
                          <a:solidFill>
                            <a:srgbClr val="0000FF"/>
                          </a:solidFill>
                          <a:effectLst/>
                          <a:latin typeface="Times New Roman" panose="02020603050405020304" pitchFamily="18" charset="0"/>
                          <a:ea typeface="Times New Roman" panose="02020603050405020304" pitchFamily="18" charset="0"/>
                        </a:rPr>
                        <a:t>No.</a:t>
                      </a:r>
                      <a:endParaRPr lang="zh-CN" sz="1000" b="1">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Deliverable</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Updated draft editor</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Availability</a:t>
                      </a:r>
                      <a:r>
                        <a:rPr lang="en-GB" sz="1000" b="1" baseline="30000">
                          <a:effectLst/>
                          <a:latin typeface="Times New Roman" panose="02020603050405020304" pitchFamily="18" charset="0"/>
                          <a:ea typeface="Times New Roman" panose="02020603050405020304" pitchFamily="18" charset="0"/>
                        </a:rPr>
                        <a:t>*</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161305"/>
                  </a:ext>
                </a:extLst>
              </a:tr>
              <a:tr h="270645">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10</a:t>
                      </a:r>
                      <a:endParaRPr lang="zh-CN" sz="10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AI4H use cases: Topic description docs.</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
                        </a:rPr>
                        <a:t>Eva Weicken</a:t>
                      </a:r>
                      <a:r>
                        <a:rPr lang="en-GB" sz="1000">
                          <a:effectLst/>
                          <a:latin typeface="Times New Roman" panose="02020603050405020304" pitchFamily="18" charset="0"/>
                          <a:ea typeface="Times New Roman" panose="02020603050405020304" pitchFamily="18" charset="0"/>
                        </a:rPr>
                        <a:t> (Fraunhofer HHI, Germany)</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US" sz="1000" u="sng">
                          <a:solidFill>
                            <a:srgbClr val="0000FF"/>
                          </a:solidFill>
                          <a:effectLst/>
                          <a:latin typeface="Times New Roman" panose="02020603050405020304" pitchFamily="18" charset="0"/>
                          <a:ea typeface="Times New Roman" panose="02020603050405020304" pitchFamily="18" charset="0"/>
                          <a:hlinkClick r:id="rId3"/>
                        </a:rPr>
                        <a:t>I-030</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156332"/>
                  </a:ext>
                </a:extLst>
              </a:tr>
              <a:tr h="40596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10.1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Cardiovascular disease management (TG-Cardio), including </a:t>
                      </a:r>
                      <a:r>
                        <a:rPr lang="en-GB" sz="1000" i="1" dirty="0">
                          <a:effectLst/>
                          <a:latin typeface="Times New Roman" panose="02020603050405020304" pitchFamily="18" charset="0"/>
                          <a:ea typeface="Times New Roman" panose="02020603050405020304" pitchFamily="18" charset="0"/>
                        </a:rPr>
                        <a:t>risk prediction</a:t>
                      </a:r>
                      <a:r>
                        <a:rPr lang="en-GB" sz="1000" dirty="0">
                          <a:effectLst/>
                          <a:latin typeface="Times New Roman" panose="02020603050405020304" pitchFamily="18" charset="0"/>
                          <a:ea typeface="Times New Roman" panose="02020603050405020304" pitchFamily="18" charset="0"/>
                        </a:rPr>
                        <a:t> and </a:t>
                      </a:r>
                      <a:r>
                        <a:rPr lang="en-GB" sz="1000" i="1" dirty="0">
                          <a:effectLst/>
                          <a:latin typeface="Times New Roman" panose="02020603050405020304" pitchFamily="18" charset="0"/>
                          <a:ea typeface="Times New Roman" panose="02020603050405020304" pitchFamily="18" charset="0"/>
                        </a:rPr>
                        <a:t>clinical prediction</a:t>
                      </a:r>
                      <a:r>
                        <a:rPr lang="en-GB" sz="1000" dirty="0">
                          <a:effectLst/>
                          <a:latin typeface="Times New Roman" panose="02020603050405020304" pitchFamily="18" charset="0"/>
                          <a:ea typeface="Times New Roman" panose="02020603050405020304" pitchFamily="18" charset="0"/>
                        </a:rPr>
                        <a:t> sub-topics</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4"/>
                        </a:rPr>
                        <a:t>Benjamin Muthambi</a:t>
                      </a:r>
                      <a:r>
                        <a:rPr lang="en-GB" sz="1000">
                          <a:effectLst/>
                          <a:latin typeface="Times New Roman" panose="02020603050405020304" pitchFamily="18" charset="0"/>
                          <a:ea typeface="Times New Roman" panose="02020603050405020304" pitchFamily="18" charset="0"/>
                        </a:rPr>
                        <a:t> (Watif Health, South Africa)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5"/>
                        </a:rPr>
                        <a:t>G-006</a:t>
                      </a:r>
                      <a:r>
                        <a:rPr lang="en-GB" sz="1000">
                          <a:effectLst/>
                          <a:latin typeface="Times New Roman" panose="02020603050405020304" pitchFamily="18" charset="0"/>
                          <a:ea typeface="Times New Roman" panose="02020603050405020304" pitchFamily="18" charset="0"/>
                        </a:rPr>
                        <a:t> (general)</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474184"/>
                  </a:ext>
                </a:extLst>
              </a:tr>
              <a:tr h="31575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a:t>
                      </a:r>
                      <a:endParaRPr lang="zh-CN" sz="1000">
                        <a:effectLst/>
                        <a:latin typeface="Times New Roman" panose="02020603050405020304" pitchFamily="18" charset="0"/>
                        <a:ea typeface="Times New Roman" panose="02020603050405020304" pitchFamily="18" charset="0"/>
                      </a:endParaRPr>
                    </a:p>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A</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Cardiovascular disease management (TG-Cardio), </a:t>
                      </a:r>
                      <a:r>
                        <a:rPr lang="en-GB" sz="1000" i="1">
                          <a:effectLst/>
                          <a:latin typeface="Times New Roman" panose="02020603050405020304" pitchFamily="18" charset="0"/>
                          <a:ea typeface="Times New Roman" panose="02020603050405020304" pitchFamily="18" charset="0"/>
                        </a:rPr>
                        <a:t>risk prediction</a:t>
                      </a:r>
                      <a:r>
                        <a:rPr lang="en-GB" sz="1000">
                          <a:effectLst/>
                          <a:latin typeface="Times New Roman" panose="02020603050405020304" pitchFamily="18" charset="0"/>
                          <a:ea typeface="Times New Roman" panose="02020603050405020304" pitchFamily="18" charset="0"/>
                        </a:rPr>
                        <a:t> sub-topic</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4"/>
                        </a:rPr>
                        <a:t>Benjamin Muthambi</a:t>
                      </a:r>
                      <a:r>
                        <a:rPr lang="en-GB" sz="1000">
                          <a:effectLst/>
                          <a:latin typeface="Times New Roman" panose="02020603050405020304" pitchFamily="18" charset="0"/>
                          <a:ea typeface="Times New Roman" panose="02020603050405020304" pitchFamily="18" charset="0"/>
                        </a:rPr>
                        <a:t> (Watif Health, South Africa)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6"/>
                        </a:rPr>
                        <a:t>I-006-A01</a:t>
                      </a:r>
                      <a:r>
                        <a:rPr lang="en-GB" sz="1000">
                          <a:effectLst/>
                          <a:latin typeface="Times New Roman" panose="02020603050405020304" pitchFamily="18" charset="0"/>
                          <a:ea typeface="Times New Roman" panose="02020603050405020304" pitchFamily="18" charset="0"/>
                        </a:rPr>
                        <a:t> (risk prediction)</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6979771"/>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10.2</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Dermatology (TG-Derma)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7"/>
                        </a:rPr>
                        <a:t>Maria Vasconcelos</a:t>
                      </a:r>
                      <a:r>
                        <a:rPr lang="en-GB" sz="1000">
                          <a:effectLst/>
                          <a:latin typeface="Times New Roman" panose="02020603050405020304" pitchFamily="18" charset="0"/>
                          <a:ea typeface="Times New Roman" panose="02020603050405020304" pitchFamily="18" charset="0"/>
                        </a:rPr>
                        <a:t> (Fraunhofer Portugal)</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8"/>
                        </a:rPr>
                        <a:t>I-007-A01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895836"/>
                  </a:ext>
                </a:extLst>
              </a:tr>
              <a:tr h="405967">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10.3</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Diagnosis of bacterial infection and anti-microbial resistance (TG-Bacteria)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Nada </a:t>
                      </a:r>
                      <a:r>
                        <a:rPr lang="en-GB" sz="1000" u="sng" dirty="0" err="1">
                          <a:solidFill>
                            <a:srgbClr val="0000FF"/>
                          </a:solidFill>
                          <a:effectLst/>
                          <a:latin typeface="Times New Roman" panose="02020603050405020304" pitchFamily="18" charset="0"/>
                          <a:ea typeface="Times New Roman" panose="02020603050405020304" pitchFamily="18" charset="0"/>
                          <a:hlinkClick r:id="rId9"/>
                        </a:rPr>
                        <a:t>Malou</a:t>
                      </a:r>
                      <a:r>
                        <a:rPr lang="en-GB" sz="1000" dirty="0">
                          <a:effectLst/>
                          <a:latin typeface="Times New Roman" panose="02020603050405020304" pitchFamily="18" charset="0"/>
                          <a:ea typeface="Times New Roman" panose="02020603050405020304" pitchFamily="18" charset="0"/>
                        </a:rPr>
                        <a:t> (MSF, France)</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709269"/>
                  </a:ext>
                </a:extLst>
              </a:tr>
              <a:tr h="27064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10.4</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Falls among the elderly (TG-Falls)</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err="1">
                          <a:solidFill>
                            <a:srgbClr val="0000FF"/>
                          </a:solidFill>
                          <a:effectLst/>
                          <a:latin typeface="Times New Roman" panose="02020603050405020304" pitchFamily="18" charset="0"/>
                          <a:ea typeface="Times New Roman" panose="02020603050405020304" pitchFamily="18" charset="0"/>
                          <a:hlinkClick r:id="rId10"/>
                        </a:rPr>
                        <a:t>Inês</a:t>
                      </a:r>
                      <a:r>
                        <a:rPr lang="en-GB" sz="1000" u="sng" dirty="0">
                          <a:solidFill>
                            <a:srgbClr val="0000FF"/>
                          </a:solidFill>
                          <a:effectLst/>
                          <a:latin typeface="Times New Roman" panose="02020603050405020304" pitchFamily="18" charset="0"/>
                          <a:ea typeface="Times New Roman" panose="02020603050405020304" pitchFamily="18" charset="0"/>
                          <a:hlinkClick r:id="rId10"/>
                        </a:rPr>
                        <a:t> Sousa</a:t>
                      </a:r>
                      <a:r>
                        <a:rPr lang="en-GB" sz="1000" dirty="0">
                          <a:effectLst/>
                          <a:latin typeface="Times New Roman" panose="02020603050405020304" pitchFamily="18" charset="0"/>
                          <a:ea typeface="Times New Roman" panose="02020603050405020304" pitchFamily="18" charset="0"/>
                        </a:rPr>
                        <a:t> (</a:t>
                      </a:r>
                      <a:r>
                        <a:rPr lang="en-GB" sz="1000" dirty="0" err="1">
                          <a:effectLst/>
                          <a:latin typeface="Times New Roman" panose="02020603050405020304" pitchFamily="18" charset="0"/>
                          <a:ea typeface="Times New Roman" panose="02020603050405020304" pitchFamily="18" charset="0"/>
                        </a:rPr>
                        <a:t>Fraunhofer</a:t>
                      </a:r>
                      <a:r>
                        <a:rPr lang="en-GB" sz="1000" dirty="0">
                          <a:effectLst/>
                          <a:latin typeface="Times New Roman" panose="02020603050405020304" pitchFamily="18" charset="0"/>
                          <a:ea typeface="Times New Roman" panose="02020603050405020304" pitchFamily="18" charset="0"/>
                        </a:rPr>
                        <a:t> Portugal), </a:t>
                      </a:r>
                      <a:r>
                        <a:rPr lang="en-US" sz="1000" u="sng" dirty="0" err="1">
                          <a:solidFill>
                            <a:srgbClr val="663399"/>
                          </a:solidFill>
                          <a:effectLst/>
                          <a:latin typeface="Times New Roman" panose="02020603050405020304" pitchFamily="18" charset="0"/>
                          <a:ea typeface="Times New Roman" panose="02020603050405020304" pitchFamily="18" charset="0"/>
                          <a:hlinkClick r:id="rId11"/>
                        </a:rPr>
                        <a:t>Pierpaolo</a:t>
                      </a:r>
                      <a:r>
                        <a:rPr lang="en-US" sz="1000" u="sng" dirty="0">
                          <a:solidFill>
                            <a:srgbClr val="663399"/>
                          </a:solidFill>
                          <a:effectLst/>
                          <a:latin typeface="Times New Roman" panose="02020603050405020304" pitchFamily="18" charset="0"/>
                          <a:ea typeface="Times New Roman" panose="02020603050405020304" pitchFamily="18" charset="0"/>
                          <a:hlinkClick r:id="rId11"/>
                        </a:rPr>
                        <a:t> Palumbo </a:t>
                      </a:r>
                      <a:r>
                        <a:rPr lang="en-US" sz="1000" dirty="0">
                          <a:solidFill>
                            <a:srgbClr val="444444"/>
                          </a:solidFill>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(University of Bologna, Italy)</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12"/>
                        </a:rPr>
                        <a:t>I-012-A01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5886013"/>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10.5</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Histopathology (TG-Histo)</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13"/>
                        </a:rPr>
                        <a:t>Frederick Klauschen</a:t>
                      </a:r>
                      <a:r>
                        <a:rPr lang="en-GB" sz="1000">
                          <a:effectLst/>
                          <a:latin typeface="Times New Roman" panose="02020603050405020304" pitchFamily="18" charset="0"/>
                          <a:ea typeface="Times New Roman" panose="02020603050405020304" pitchFamily="18" charset="0"/>
                        </a:rPr>
                        <a:t> (Charité Berlin, Germany)</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14"/>
                        </a:rPr>
                        <a:t>I-013-A01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0538270"/>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10.6</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Malaria detection (TG-Malaria)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15"/>
                        </a:rPr>
                        <a:t>Rose Nakasi</a:t>
                      </a:r>
                      <a:r>
                        <a:rPr lang="en-GB" sz="1000">
                          <a:effectLst/>
                          <a:latin typeface="Times New Roman" panose="02020603050405020304" pitchFamily="18" charset="0"/>
                          <a:ea typeface="Times New Roman" panose="02020603050405020304" pitchFamily="18" charset="0"/>
                        </a:rPr>
                        <a:t> (Makerere University, Uganda)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16"/>
                        </a:rPr>
                        <a:t>I-014-A01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609598"/>
                  </a:ext>
                </a:extLst>
              </a:tr>
              <a:tr h="27064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10.7</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Maternal and child health (TG-MCH)</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17"/>
                        </a:rPr>
                        <a:t>Raghu Dharmaraju</a:t>
                      </a:r>
                      <a:r>
                        <a:rPr lang="en-GB" sz="1000">
                          <a:effectLst/>
                          <a:latin typeface="Times New Roman" panose="02020603050405020304" pitchFamily="18" charset="0"/>
                          <a:ea typeface="Times New Roman" panose="02020603050405020304" pitchFamily="18" charset="0"/>
                        </a:rPr>
                        <a:t> (Wadhwani AI, India) and </a:t>
                      </a:r>
                      <a:r>
                        <a:rPr lang="en-GB" sz="1000" u="sng">
                          <a:solidFill>
                            <a:srgbClr val="0000FF"/>
                          </a:solidFill>
                          <a:effectLst/>
                          <a:latin typeface="Times New Roman" panose="02020603050405020304" pitchFamily="18" charset="0"/>
                          <a:ea typeface="Times New Roman" panose="02020603050405020304" pitchFamily="18" charset="0"/>
                          <a:hlinkClick r:id="rId18"/>
                        </a:rPr>
                        <a:t>Alexandre Chiavegatto Filho</a:t>
                      </a:r>
                      <a:r>
                        <a:rPr lang="en-GB" sz="1000">
                          <a:effectLst/>
                          <a:latin typeface="Times New Roman" panose="02020603050405020304" pitchFamily="18" charset="0"/>
                          <a:ea typeface="Times New Roman" panose="02020603050405020304" pitchFamily="18" charset="0"/>
                        </a:rPr>
                        <a:t> (University of São Paulo, Brazil)</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19"/>
                        </a:rPr>
                        <a:t>I-015-A01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225908"/>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10.8</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Neurological disorders (TG-Neuro)</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0"/>
                        </a:rPr>
                        <a:t>Marc Lecoultre</a:t>
                      </a:r>
                      <a:r>
                        <a:rPr lang="en-GB" sz="1000">
                          <a:effectLst/>
                          <a:latin typeface="Times New Roman" panose="02020603050405020304" pitchFamily="18" charset="0"/>
                          <a:ea typeface="Times New Roman" panose="02020603050405020304" pitchFamily="18" charset="0"/>
                        </a:rPr>
                        <a:t> (MLlab.AI, Switzerland)</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1"/>
                        </a:rPr>
                        <a:t>I-016-A01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4680386"/>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10.9</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Ophthalmology (TG-Ophthalmo)</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2"/>
                        </a:rPr>
                        <a:t>Arun Shroff</a:t>
                      </a:r>
                      <a:r>
                        <a:rPr lang="en-GB" sz="1000">
                          <a:effectLst/>
                          <a:latin typeface="Times New Roman" panose="02020603050405020304" pitchFamily="18" charset="0"/>
                          <a:ea typeface="Times New Roman" panose="02020603050405020304" pitchFamily="18" charset="0"/>
                        </a:rPr>
                        <a:t> (MedIndia)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3"/>
                        </a:rPr>
                        <a:t>I-017-A01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3921269"/>
                  </a:ext>
                </a:extLst>
              </a:tr>
              <a:tr h="27064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10.10</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Outbreak detection (TG-Outbreaks)</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err="1">
                          <a:solidFill>
                            <a:srgbClr val="0000FF"/>
                          </a:solidFill>
                          <a:effectLst/>
                          <a:latin typeface="Times New Roman" panose="02020603050405020304" pitchFamily="18" charset="0"/>
                          <a:ea typeface="Times New Roman" panose="02020603050405020304" pitchFamily="18" charset="0"/>
                          <a:hlinkClick r:id="rId24"/>
                        </a:rPr>
                        <a:t>Auss</a:t>
                      </a:r>
                      <a:r>
                        <a:rPr lang="en-GB" sz="1000" u="sng" dirty="0">
                          <a:solidFill>
                            <a:srgbClr val="0000FF"/>
                          </a:solidFill>
                          <a:effectLst/>
                          <a:latin typeface="Times New Roman" panose="02020603050405020304" pitchFamily="18" charset="0"/>
                          <a:ea typeface="Times New Roman" panose="02020603050405020304" pitchFamily="18" charset="0"/>
                          <a:hlinkClick r:id="rId24"/>
                        </a:rPr>
                        <a:t> </a:t>
                      </a:r>
                      <a:r>
                        <a:rPr lang="en-GB" sz="1000" u="sng" dirty="0" err="1">
                          <a:solidFill>
                            <a:srgbClr val="0000FF"/>
                          </a:solidFill>
                          <a:effectLst/>
                          <a:latin typeface="Times New Roman" panose="02020603050405020304" pitchFamily="18" charset="0"/>
                          <a:ea typeface="Times New Roman" panose="02020603050405020304" pitchFamily="18" charset="0"/>
                          <a:hlinkClick r:id="rId24"/>
                        </a:rPr>
                        <a:t>Abbood</a:t>
                      </a:r>
                      <a:r>
                        <a:rPr lang="en-GB" sz="1000" dirty="0">
                          <a:effectLst/>
                          <a:latin typeface="Times New Roman" panose="02020603050405020304" pitchFamily="18" charset="0"/>
                          <a:ea typeface="Times New Roman" panose="02020603050405020304" pitchFamily="18" charset="0"/>
                        </a:rPr>
                        <a:t> (Robert Koch Institute, Germany) and </a:t>
                      </a:r>
                      <a:r>
                        <a:rPr lang="en-GB" sz="1000" u="sng" dirty="0" err="1">
                          <a:solidFill>
                            <a:srgbClr val="0000FF"/>
                          </a:solidFill>
                          <a:effectLst/>
                          <a:latin typeface="Times New Roman" panose="02020603050405020304" pitchFamily="18" charset="0"/>
                          <a:ea typeface="Times New Roman" panose="02020603050405020304" pitchFamily="18" charset="0"/>
                          <a:hlinkClick r:id="rId25"/>
                        </a:rPr>
                        <a:t>Stéphane</a:t>
                      </a:r>
                      <a:r>
                        <a:rPr lang="en-GB" sz="1000" u="sng" dirty="0">
                          <a:solidFill>
                            <a:srgbClr val="0000FF"/>
                          </a:solidFill>
                          <a:effectLst/>
                          <a:latin typeface="Times New Roman" panose="02020603050405020304" pitchFamily="18" charset="0"/>
                          <a:ea typeface="Times New Roman" panose="02020603050405020304" pitchFamily="18" charset="0"/>
                          <a:hlinkClick r:id="rId25"/>
                        </a:rPr>
                        <a:t> </a:t>
                      </a:r>
                      <a:r>
                        <a:rPr lang="en-GB" sz="1000" u="sng" dirty="0" err="1">
                          <a:solidFill>
                            <a:srgbClr val="0000FF"/>
                          </a:solidFill>
                          <a:effectLst/>
                          <a:latin typeface="Times New Roman" panose="02020603050405020304" pitchFamily="18" charset="0"/>
                          <a:ea typeface="Times New Roman" panose="02020603050405020304" pitchFamily="18" charset="0"/>
                          <a:hlinkClick r:id="rId25"/>
                        </a:rPr>
                        <a:t>Ghozzi</a:t>
                      </a:r>
                      <a:r>
                        <a:rPr lang="en-GB" sz="1000" dirty="0">
                          <a:effectLst/>
                          <a:latin typeface="Times New Roman" panose="02020603050405020304" pitchFamily="18" charset="0"/>
                          <a:ea typeface="Times New Roman" panose="02020603050405020304" pitchFamily="18" charset="0"/>
                        </a:rPr>
                        <a:t> (HZI, Germany)</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6"/>
                        </a:rPr>
                        <a:t>I-018-A01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777943"/>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10.11</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Psychiatry (TG-Psy)</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27"/>
                        </a:rPr>
                        <a:t>Nicolas Langer</a:t>
                      </a:r>
                      <a:r>
                        <a:rPr lang="en-GB" sz="1000" dirty="0">
                          <a:effectLst/>
                          <a:latin typeface="Times New Roman" panose="02020603050405020304" pitchFamily="18" charset="0"/>
                          <a:ea typeface="Times New Roman" panose="02020603050405020304" pitchFamily="18" charset="0"/>
                        </a:rPr>
                        <a:t> (ETH Zurich, Switzerland)</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8"/>
                        </a:rPr>
                        <a:t>I-019-A01-R01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989225"/>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10.12</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AI for radiology (TG-Radiology)</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29"/>
                        </a:rPr>
                        <a:t>Darlington Ahiale Akogo</a:t>
                      </a:r>
                      <a:r>
                        <a:rPr lang="en-GB" sz="1000">
                          <a:effectLst/>
                          <a:latin typeface="Times New Roman" panose="02020603050405020304" pitchFamily="18" charset="0"/>
                          <a:ea typeface="Times New Roman" panose="02020603050405020304" pitchFamily="18" charset="0"/>
                        </a:rPr>
                        <a:t> (minoHealth AI Labs, Ghana)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30"/>
                        </a:rPr>
                        <a:t>I-023-A01</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4290387"/>
                  </a:ext>
                </a:extLst>
              </a:tr>
              <a:tr h="27064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10.13</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Snakebite and snake identification (TG-Snake)</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31"/>
                        </a:rPr>
                        <a:t>Rafael Ruiz de Castaneda</a:t>
                      </a:r>
                      <a:r>
                        <a:rPr lang="en-GB" sz="1000">
                          <a:effectLst/>
                          <a:latin typeface="Times New Roman" panose="02020603050405020304" pitchFamily="18" charset="0"/>
                          <a:ea typeface="Times New Roman" panose="02020603050405020304" pitchFamily="18" charset="0"/>
                        </a:rPr>
                        <a:t> (UniGE, Switzerland)</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32"/>
                        </a:rPr>
                        <a:t>I-020-A01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636639"/>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10.14</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Symptom assessment (TG-Symptom)</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33"/>
                        </a:rPr>
                        <a:t>Henry Hoffmann</a:t>
                      </a:r>
                      <a:r>
                        <a:rPr lang="en-GB" sz="1000">
                          <a:effectLst/>
                          <a:latin typeface="Times New Roman" panose="02020603050405020304" pitchFamily="18" charset="0"/>
                          <a:ea typeface="Times New Roman" panose="02020603050405020304" pitchFamily="18" charset="0"/>
                        </a:rPr>
                        <a:t> (Ada Health, Germany)</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34"/>
                        </a:rPr>
                        <a:t>I-021-A01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224424"/>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10.15</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Tuberculosis (TG-TB)</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35"/>
                        </a:rPr>
                        <a:t>Manjula Singh</a:t>
                      </a:r>
                      <a:r>
                        <a:rPr lang="en-GB" sz="1000">
                          <a:effectLst/>
                          <a:latin typeface="Times New Roman" panose="02020603050405020304" pitchFamily="18" charset="0"/>
                          <a:ea typeface="Times New Roman" panose="02020603050405020304" pitchFamily="18" charset="0"/>
                        </a:rPr>
                        <a:t> (ICMR, India)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36"/>
                        </a:rPr>
                        <a:t>I-022-A01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850046"/>
                  </a:ext>
                </a:extLst>
              </a:tr>
              <a:tr h="27064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10.16</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Volumetric chest CT (TG-DiagnosticCT)</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37"/>
                        </a:rPr>
                        <a:t>Kuan Chen</a:t>
                      </a:r>
                      <a:r>
                        <a:rPr lang="en-GB" sz="1000">
                          <a:effectLst/>
                          <a:latin typeface="Times New Roman" panose="02020603050405020304" pitchFamily="18" charset="0"/>
                          <a:ea typeface="Times New Roman" panose="02020603050405020304" pitchFamily="18" charset="0"/>
                        </a:rPr>
                        <a:t> (Infervision, China)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38"/>
                        </a:rPr>
                        <a:t>I-009-A01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5787867"/>
                  </a:ext>
                </a:extLst>
              </a:tr>
              <a:tr h="27064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10.17</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Dental diagnostics and digital dentistry (TG-Dental)</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39"/>
                        </a:rPr>
                        <a:t>Falk Schwendicke</a:t>
                      </a:r>
                      <a:r>
                        <a:rPr lang="en-GB" sz="1000">
                          <a:effectLst/>
                          <a:latin typeface="Times New Roman" panose="02020603050405020304" pitchFamily="18" charset="0"/>
                          <a:ea typeface="Times New Roman" panose="02020603050405020304" pitchFamily="18" charset="0"/>
                        </a:rPr>
                        <a:t> and </a:t>
                      </a:r>
                      <a:r>
                        <a:rPr lang="en-GB" sz="1000" u="sng">
                          <a:solidFill>
                            <a:srgbClr val="0000FF"/>
                          </a:solidFill>
                          <a:effectLst/>
                          <a:latin typeface="Times New Roman" panose="02020603050405020304" pitchFamily="18" charset="0"/>
                          <a:ea typeface="Times New Roman" panose="02020603050405020304" pitchFamily="18" charset="0"/>
                          <a:hlinkClick r:id="rId40"/>
                        </a:rPr>
                        <a:t>Joachim Krois</a:t>
                      </a:r>
                      <a:r>
                        <a:rPr lang="en-GB" sz="1000">
                          <a:effectLst/>
                          <a:latin typeface="Times New Roman" panose="02020603050405020304" pitchFamily="18" charset="0"/>
                          <a:ea typeface="Times New Roman" panose="02020603050405020304" pitchFamily="18" charset="0"/>
                        </a:rPr>
                        <a:t> (Charité Berlin, Germany); </a:t>
                      </a:r>
                      <a:r>
                        <a:rPr lang="en-GB" sz="1000" u="sng">
                          <a:solidFill>
                            <a:srgbClr val="0000FF"/>
                          </a:solidFill>
                          <a:effectLst/>
                          <a:latin typeface="Times New Roman" panose="02020603050405020304" pitchFamily="18" charset="0"/>
                          <a:ea typeface="Times New Roman" panose="02020603050405020304" pitchFamily="18" charset="0"/>
                          <a:hlinkClick r:id="rId41"/>
                        </a:rPr>
                        <a:t>Tarry Singh</a:t>
                      </a:r>
                      <a:r>
                        <a:rPr lang="en-GB" sz="1000">
                          <a:effectLst/>
                          <a:latin typeface="Times New Roman" panose="02020603050405020304" pitchFamily="18" charset="0"/>
                          <a:ea typeface="Times New Roman" panose="02020603050405020304" pitchFamily="18" charset="0"/>
                        </a:rPr>
                        <a:t> (deepkapha.ai, Netherlands)</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42"/>
                        </a:rPr>
                        <a:t>I-010-A1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997152"/>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10.18</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Falsified Medicine (TG-FakeMed)</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43"/>
                        </a:rPr>
                        <a:t>Franck Verzefé</a:t>
                      </a:r>
                      <a:r>
                        <a:rPr lang="en-GB" sz="1000">
                          <a:effectLst/>
                          <a:latin typeface="Times New Roman" panose="02020603050405020304" pitchFamily="18" charset="0"/>
                          <a:ea typeface="Times New Roman" panose="02020603050405020304" pitchFamily="18" charset="0"/>
                        </a:rPr>
                        <a:t> (TrueSpec-Africa, DRC)</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078661"/>
                  </a:ext>
                </a:extLst>
              </a:tr>
              <a:tr h="27064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10.19</a:t>
                      </a:r>
                      <a:endParaRPr lang="zh-CN" sz="10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a:effectLst/>
                          <a:latin typeface="Times New Roman" panose="02020603050405020304" pitchFamily="18" charset="0"/>
                          <a:ea typeface="Times New Roman" panose="02020603050405020304" pitchFamily="18" charset="0"/>
                        </a:rPr>
                        <a:t>Primary and secondary diabetes prediction (TG-Diabetes)</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44"/>
                        </a:rPr>
                        <a:t>Andrés Valdivieso</a:t>
                      </a:r>
                      <a:r>
                        <a:rPr lang="en-GB" sz="1000">
                          <a:effectLst/>
                          <a:latin typeface="Times New Roman" panose="02020603050405020304" pitchFamily="18" charset="0"/>
                          <a:ea typeface="Times New Roman" panose="02020603050405020304" pitchFamily="18" charset="0"/>
                        </a:rPr>
                        <a:t> (Anastasia.ai, Chile)</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45"/>
                        </a:rPr>
                        <a:t>I-024-A01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1174020"/>
                  </a:ext>
                </a:extLst>
              </a:tr>
              <a:tr h="13532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10.20</a:t>
                      </a:r>
                      <a:endParaRPr lang="zh-CN" sz="10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5E0B3"/>
                    </a:solidFill>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dirty="0">
                          <a:effectLst/>
                          <a:latin typeface="Times New Roman" panose="02020603050405020304" pitchFamily="18" charset="0"/>
                          <a:ea typeface="Times New Roman" panose="02020603050405020304" pitchFamily="18" charset="0"/>
                        </a:rPr>
                        <a:t>AI for endoscopy (TG-Endoscopy)</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000" u="sng">
                          <a:solidFill>
                            <a:srgbClr val="0000FF"/>
                          </a:solidFill>
                          <a:effectLst/>
                          <a:latin typeface="Times New Roman" panose="02020603050405020304" pitchFamily="18" charset="0"/>
                          <a:ea typeface="Times New Roman" panose="02020603050405020304" pitchFamily="18" charset="0"/>
                          <a:hlinkClick r:id="rId46"/>
                        </a:rPr>
                        <a:t>Jianrong Wu</a:t>
                      </a:r>
                      <a:r>
                        <a:rPr lang="en-GB" sz="1000">
                          <a:effectLst/>
                          <a:latin typeface="Times New Roman" panose="02020603050405020304" pitchFamily="18" charset="0"/>
                          <a:ea typeface="Times New Roman" panose="02020603050405020304" pitchFamily="18" charset="0"/>
                        </a:rPr>
                        <a:t> (Tencent Healthcare, China)</a:t>
                      </a:r>
                      <a:endParaRPr lang="zh-CN" sz="100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en-GB" sz="1000" u="sng" dirty="0">
                          <a:solidFill>
                            <a:srgbClr val="0000FF"/>
                          </a:solidFill>
                          <a:effectLst/>
                          <a:latin typeface="Times New Roman" panose="02020603050405020304" pitchFamily="18" charset="0"/>
                          <a:ea typeface="Times New Roman" panose="02020603050405020304" pitchFamily="18" charset="0"/>
                          <a:hlinkClick r:id="rId47"/>
                        </a:rPr>
                        <a:t>I-052-A01</a:t>
                      </a:r>
                      <a:endParaRPr lang="zh-CN" sz="1000" dirty="0">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4210496"/>
                  </a:ext>
                </a:extLst>
              </a:tr>
            </a:tbl>
          </a:graphicData>
        </a:graphic>
      </p:graphicFrame>
      <p:sp>
        <p:nvSpPr>
          <p:cNvPr id="8" name="矩形 7"/>
          <p:cNvSpPr/>
          <p:nvPr/>
        </p:nvSpPr>
        <p:spPr>
          <a:xfrm>
            <a:off x="554686" y="5931891"/>
            <a:ext cx="8044542" cy="810478"/>
          </a:xfrm>
          <a:prstGeom prst="rect">
            <a:avLst/>
          </a:prstGeom>
        </p:spPr>
        <p:txBody>
          <a:bodyPr wrap="square">
            <a:spAutoFit/>
          </a:bodyPr>
          <a:lstStyle/>
          <a:p>
            <a:pPr hangingPunct="0">
              <a:spcBef>
                <a:spcPts val="600"/>
              </a:spcBef>
              <a:spcAft>
                <a:spcPts val="200"/>
              </a:spcAft>
            </a:pPr>
            <a:r>
              <a:rPr lang="en-GB" altLang="zh-CN" sz="1000" dirty="0">
                <a:latin typeface="Times New Roman" panose="02020603050405020304" pitchFamily="18" charset="0"/>
                <a:ea typeface="Times New Roman" panose="02020603050405020304" pitchFamily="18" charset="0"/>
              </a:rPr>
              <a:t>*	NOTE: The document numbers indicated reflect the status as of the start of the Brasilia meeting (H) and Geneva Virtual meeting (I). Colour codes indicate deliverable drafting status (as of the issuance of this document) as "active" (green) and "unclear whether active" (blue). Updates will be issued as I-200 series.</a:t>
            </a:r>
            <a:endParaRPr lang="zh-CN" altLang="zh-CN" sz="1000" dirty="0">
              <a:latin typeface="Times New Roman" panose="02020603050405020304" pitchFamily="18" charset="0"/>
              <a:ea typeface="Times New Roman" panose="02020603050405020304" pitchFamily="18" charset="0"/>
            </a:endParaRPr>
          </a:p>
          <a:p>
            <a:pPr hangingPunct="0">
              <a:spcBef>
                <a:spcPts val="600"/>
              </a:spcBef>
              <a:spcAft>
                <a:spcPts val="200"/>
              </a:spcAft>
            </a:pPr>
            <a:r>
              <a:rPr lang="en-GB" altLang="zh-CN" sz="1000" dirty="0">
                <a:latin typeface="Times New Roman" panose="02020603050405020304" pitchFamily="18" charset="0"/>
                <a:ea typeface="Times New Roman" panose="02020603050405020304" pitchFamily="18" charset="0"/>
              </a:rPr>
              <a:t>**	Need replacement editors.        ***	      Provisional number, to be confirmed.</a:t>
            </a:r>
            <a:endParaRPr lang="zh-CN" altLang="zh-CN"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8765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GB" altLang="zh-CN" sz="3600" b="1" dirty="0"/>
              <a:t>Summary of generalized documents (DEL 1-9)</a:t>
            </a:r>
            <a:br>
              <a:rPr lang="zh-CN" altLang="zh-CN" b="1" dirty="0"/>
            </a:br>
            <a:endParaRPr lang="zh-CN" altLang="en-US" dirty="0"/>
          </a:p>
        </p:txBody>
      </p:sp>
      <p:pic>
        <p:nvPicPr>
          <p:cNvPr id="5" name="图片 4"/>
          <p:cNvPicPr>
            <a:picLocks noChangeAspect="1"/>
          </p:cNvPicPr>
          <p:nvPr/>
        </p:nvPicPr>
        <p:blipFill>
          <a:blip r:embed="rId2"/>
          <a:stretch>
            <a:fillRect/>
          </a:stretch>
        </p:blipFill>
        <p:spPr>
          <a:xfrm>
            <a:off x="693964" y="1285098"/>
            <a:ext cx="7874454" cy="4848321"/>
          </a:xfrm>
          <a:prstGeom prst="rect">
            <a:avLst/>
          </a:prstGeom>
        </p:spPr>
      </p:pic>
    </p:spTree>
    <p:extLst>
      <p:ext uri="{BB962C8B-B14F-4D97-AF65-F5344CB8AC3E}">
        <p14:creationId xmlns:p14="http://schemas.microsoft.com/office/powerpoint/2010/main" val="371351363"/>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E13636-1467-44FD-BD37-6D65C61A95F4}"/>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1779</TotalTime>
  <Words>1279</Words>
  <Application>Microsoft Office PowerPoint</Application>
  <PresentationFormat>On-screen Show (4:3)</PresentationFormat>
  <Paragraphs>250</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等线</vt:lpstr>
      <vt:lpstr>Arial</vt:lpstr>
      <vt:lpstr>Calibri</vt:lpstr>
      <vt:lpstr>Calibri Light</vt:lpstr>
      <vt:lpstr>Times New Roman</vt:lpstr>
      <vt:lpstr>Office 主题​​</vt:lpstr>
      <vt:lpstr>PowerPoint Presentation</vt:lpstr>
      <vt:lpstr>Abstract</vt:lpstr>
      <vt:lpstr>PowerPoint Presentation</vt:lpstr>
      <vt:lpstr>Introduction</vt:lpstr>
      <vt:lpstr>Deliverable classification</vt:lpstr>
      <vt:lpstr>Deliverable structure</vt:lpstr>
      <vt:lpstr>PowerPoint Presentation</vt:lpstr>
      <vt:lpstr>PowerPoint Presentation</vt:lpstr>
      <vt:lpstr>Summary of generalized documents (DEL 1-9) </vt:lpstr>
      <vt:lpstr>Summary of TDD (DEL 10.1-10.20)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Updated DEL00: Overview of the FG-AI4H deliverables - Att.1 - Presentation</dc:title>
  <dc:creator>Campos, Simao</dc:creator>
  <cp:lastModifiedBy>Dabiri, Ayda</cp:lastModifiedBy>
  <cp:revision>72</cp:revision>
  <cp:lastPrinted>2019-04-04T08:49:31Z</cp:lastPrinted>
  <dcterms:created xsi:type="dcterms:W3CDTF">2019-03-31T15:53:06Z</dcterms:created>
  <dcterms:modified xsi:type="dcterms:W3CDTF">2021-01-27T08:21:04Z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