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57" r:id="rId5"/>
    <p:sldId id="258" r:id="rId6"/>
    <p:sldId id="259" r:id="rId7"/>
    <p:sldId id="260" r:id="rId8"/>
    <p:sldId id="261" r:id="rId9"/>
    <p:sldId id="262" r:id="rId10"/>
    <p:sldId id="270" r:id="rId11"/>
    <p:sldId id="271" r:id="rId12"/>
    <p:sldId id="272" r:id="rId13"/>
    <p:sldId id="263" r:id="rId14"/>
    <p:sldId id="265" r:id="rId15"/>
    <p:sldId id="268" r:id="rId16"/>
  </p:sldIdLst>
  <p:sldSz cx="9144000" cy="6858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029" autoAdjust="0"/>
  </p:normalViewPr>
  <p:slideViewPr>
    <p:cSldViewPr snapToGrid="0">
      <p:cViewPr varScale="1">
        <p:scale>
          <a:sx n="67" d="100"/>
          <a:sy n="67" d="100"/>
        </p:scale>
        <p:origin x="12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pos, Simao" userId="a1bf0726-548b-4db8-a746-2e19b5e24da4" providerId="ADAL" clId="{7DE5E68C-AA67-455C-8BE1-250E7F2BE365}"/>
    <pc:docChg chg="custSel modSld">
      <pc:chgData name="Campos, Simao" userId="a1bf0726-548b-4db8-a746-2e19b5e24da4" providerId="ADAL" clId="{7DE5E68C-AA67-455C-8BE1-250E7F2BE365}" dt="2020-07-31T13:07:17.796" v="14" actId="6549"/>
      <pc:docMkLst>
        <pc:docMk/>
      </pc:docMkLst>
      <pc:sldChg chg="addSp delSp modSp mod">
        <pc:chgData name="Campos, Simao" userId="a1bf0726-548b-4db8-a746-2e19b5e24da4" providerId="ADAL" clId="{7DE5E68C-AA67-455C-8BE1-250E7F2BE365}" dt="2020-07-31T13:07:17.796" v="14" actId="6549"/>
        <pc:sldMkLst>
          <pc:docMk/>
          <pc:sldMk cId="610094566" sldId="257"/>
        </pc:sldMkLst>
        <pc:spChg chg="add del">
          <ac:chgData name="Campos, Simao" userId="a1bf0726-548b-4db8-a746-2e19b5e24da4" providerId="ADAL" clId="{7DE5E68C-AA67-455C-8BE1-250E7F2BE365}" dt="2020-07-31T13:06:19.272" v="3" actId="478"/>
          <ac:spMkLst>
            <pc:docMk/>
            <pc:sldMk cId="610094566" sldId="257"/>
            <ac:spMk id="2" creationId="{746C99E3-4F60-4A4C-895C-62CF978FD49A}"/>
          </ac:spMkLst>
        </pc:spChg>
        <pc:spChg chg="add del mod">
          <ac:chgData name="Campos, Simao" userId="a1bf0726-548b-4db8-a746-2e19b5e24da4" providerId="ADAL" clId="{7DE5E68C-AA67-455C-8BE1-250E7F2BE365}" dt="2020-07-31T13:06:27.975" v="5" actId="478"/>
          <ac:spMkLst>
            <pc:docMk/>
            <pc:sldMk cId="610094566" sldId="257"/>
            <ac:spMk id="3" creationId="{D3F62636-5662-4BED-B120-4F93CEAD3758}"/>
          </ac:spMkLst>
        </pc:spChg>
        <pc:spChg chg="mod">
          <ac:chgData name="Campos, Simao" userId="a1bf0726-548b-4db8-a746-2e19b5e24da4" providerId="ADAL" clId="{7DE5E68C-AA67-455C-8BE1-250E7F2BE365}" dt="2020-07-31T13:07:17.796" v="14" actId="6549"/>
          <ac:spMkLst>
            <pc:docMk/>
            <pc:sldMk cId="610094566" sldId="257"/>
            <ac:spMk id="9" creationId="{8C7CA0D1-8B49-4675-8A5E-57C7F64475C1}"/>
          </ac:spMkLst>
        </pc:spChg>
        <pc:spChg chg="mod">
          <ac:chgData name="Campos, Simao" userId="a1bf0726-548b-4db8-a746-2e19b5e24da4" providerId="ADAL" clId="{7DE5E68C-AA67-455C-8BE1-250E7F2BE365}" dt="2020-07-31T13:06:44.946" v="10" actId="14100"/>
          <ac:spMkLst>
            <pc:docMk/>
            <pc:sldMk cId="610094566" sldId="257"/>
            <ac:spMk id="10" creationId="{D36F58C8-2F54-4864-94DC-A069EA8D2640}"/>
          </ac:spMkLst>
        </pc:spChg>
        <pc:graphicFrameChg chg="modGraphic">
          <ac:chgData name="Campos, Simao" userId="a1bf0726-548b-4db8-a746-2e19b5e24da4" providerId="ADAL" clId="{7DE5E68C-AA67-455C-8BE1-250E7F2BE365}" dt="2020-07-31T13:06:54.279" v="12" actId="6549"/>
          <ac:graphicFrameMkLst>
            <pc:docMk/>
            <pc:sldMk cId="610094566" sldId="257"/>
            <ac:graphicFrameMk id="8" creationId="{77EB9C60-79E2-4E8D-B95B-4EFA5ED6B17E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41F24-5120-400C-9DD5-ABA4DCD555F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9891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864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479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311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11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90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54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964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630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04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5716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221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59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xushan@caict.ac.c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rivierea@paho.or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xtranet.itu.int/sites/itu-t/focusgroups/ai4h/SitePages/AHG-DT4HE.asp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5617030" y="844428"/>
            <a:ext cx="25007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b="1" dirty="0"/>
              <a:t>FGAI4H-K-042-A01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3883231" y="1209419"/>
            <a:ext cx="42345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E-meeting, 27-29 January 2021</a:t>
            </a:r>
            <a:endParaRPr lang="en-GB" dirty="0"/>
          </a:p>
        </p:txBody>
      </p:sp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77EB9C60-79E2-4E8D-B95B-4EFA5ED6B1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143648"/>
              </p:ext>
            </p:extLst>
          </p:nvPr>
        </p:nvGraphicFramePr>
        <p:xfrm>
          <a:off x="825022" y="2592996"/>
          <a:ext cx="7112397" cy="3223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9830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2943219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029348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Source: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Co-chairs AHG-DT4HE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Title: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Updated FG AI4H DT4HE Output 1 "Guidance on AI and digital technologies for COVID health emergency" (27-29 January 2021) – Att.1 - Presentation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Purpose:</a:t>
                      </a:r>
                      <a:endParaRPr lang="en-GB" sz="1800" b="1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/>
                        <a:t>Discussion</a:t>
                      </a:r>
                      <a:endParaRPr lang="en-GB" sz="1800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58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Shan Xu, CAICT, China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E-mail: </a:t>
                      </a:r>
                      <a:r>
                        <a:rPr lang="en-GB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xushan@caict.ac.cn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800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 Rivière </a:t>
                      </a:r>
                      <a:r>
                        <a:rPr lang="en-GB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Cinnamond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PAHO/WHO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Email: </a:t>
                      </a:r>
                      <a:r>
                        <a:rPr lang="en-GB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rivierea@paho.org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800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303995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Abstract: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This PPT summarizes the content of K-042 for presentation and discussion during the meeting. </a:t>
                      </a:r>
                      <a:endParaRPr lang="en-GB" sz="1800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0094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" y="5829300"/>
            <a:ext cx="1198418" cy="171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5836227"/>
            <a:ext cx="307802" cy="171450"/>
          </a:xfrm>
        </p:spPr>
        <p:txBody>
          <a:bodyPr rtlCol="0"/>
          <a:lstStyle/>
          <a:p>
            <a:pPr defTabSz="685800">
              <a:defRPr/>
            </a:pPr>
            <a:fld id="{9CD8D479-8942-46E8-A226-A4E01F7A105C}" type="slidenum">
              <a:rPr lang="en-US" sz="825">
                <a:solidFill>
                  <a:srgbClr val="8BAA0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defTabSz="685800">
                <a:defRPr/>
              </a:pPr>
              <a:t>10</a:t>
            </a:fld>
            <a:endParaRPr lang="en-US" sz="825" dirty="0">
              <a:solidFill>
                <a:srgbClr val="8BAA00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57746" y="5829300"/>
            <a:ext cx="7786255" cy="171450"/>
          </a:xfrm>
          <a:prstGeom prst="rect">
            <a:avLst/>
          </a:prstGeom>
          <a:solidFill>
            <a:srgbClr val="95D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628029" y="857250"/>
            <a:ext cx="7028962" cy="88767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defTabSz="685800">
              <a:defRPr/>
            </a:pPr>
            <a:r>
              <a:rPr lang="en-US" altLang="zh-CN" sz="2550" dirty="0">
                <a:solidFill>
                  <a:srgbClr val="008EBC"/>
                </a:solidFill>
              </a:rPr>
              <a:t>Next Steps</a:t>
            </a:r>
            <a:endParaRPr lang="en-US" sz="2550" dirty="0">
              <a:solidFill>
                <a:srgbClr val="008EBC"/>
              </a:solidFill>
            </a:endParaRPr>
          </a:p>
        </p:txBody>
      </p:sp>
      <p:sp>
        <p:nvSpPr>
          <p:cNvPr id="10" name="内容占位符 2"/>
          <p:cNvSpPr txBox="1">
            <a:spLocks/>
          </p:cNvSpPr>
          <p:nvPr/>
        </p:nvSpPr>
        <p:spPr>
          <a:xfrm>
            <a:off x="676522" y="2057400"/>
            <a:ext cx="7878661" cy="367491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US" altLang="zh-CN" sz="1800" b="1" dirty="0">
              <a:solidFill>
                <a:srgbClr val="0070C0"/>
              </a:solidFill>
            </a:endParaRPr>
          </a:p>
          <a:p>
            <a:pPr lvl="0"/>
            <a:r>
              <a:rPr lang="en-US" altLang="zh-CN" sz="1800" b="1" dirty="0">
                <a:solidFill>
                  <a:srgbClr val="0070C0"/>
                </a:solidFill>
              </a:rPr>
              <a:t>Technical Enablement: </a:t>
            </a:r>
            <a:r>
              <a:rPr lang="en-US" altLang="zh-CN" sz="1800" dirty="0">
                <a:solidFill>
                  <a:srgbClr val="4D3E2F"/>
                </a:solidFill>
              </a:rPr>
              <a:t>identify minimum set of requirements for the technical enablement components such as network, data resource, computing capacities, etc.</a:t>
            </a:r>
          </a:p>
          <a:p>
            <a:pPr lvl="0"/>
            <a:endParaRPr lang="en-US" altLang="zh-CN" sz="1800" b="1" dirty="0">
              <a:solidFill>
                <a:srgbClr val="0070C0"/>
              </a:solidFill>
            </a:endParaRPr>
          </a:p>
          <a:p>
            <a:r>
              <a:rPr lang="en-US" altLang="zh-CN" sz="1800" b="1" dirty="0">
                <a:solidFill>
                  <a:srgbClr val="0070C0"/>
                </a:solidFill>
              </a:rPr>
              <a:t>Digital governance</a:t>
            </a:r>
            <a:r>
              <a:rPr lang="en-US" altLang="zh-CN" sz="1800" dirty="0">
                <a:solidFill>
                  <a:srgbClr val="4D3E2F"/>
                </a:solidFill>
              </a:rPr>
              <a:t>: </a:t>
            </a:r>
            <a:r>
              <a:rPr lang="en-GB" altLang="zh-CN" sz="1800" dirty="0">
                <a:solidFill>
                  <a:srgbClr val="4D3E2F"/>
                </a:solidFill>
              </a:rPr>
              <a:t>considers governance factors on AI and other digital interventions on COVID-19 and other health emergencies. </a:t>
            </a:r>
          </a:p>
          <a:p>
            <a:endParaRPr lang="zh-cn" altLang="en-US" sz="1800" dirty="0">
              <a:solidFill>
                <a:srgbClr val="4D3E2F"/>
              </a:solidFill>
            </a:endParaRPr>
          </a:p>
          <a:p>
            <a:pPr lvl="0"/>
            <a:r>
              <a:rPr lang="en-US" altLang="zh-CN" sz="1800" b="1" dirty="0">
                <a:solidFill>
                  <a:srgbClr val="0070C0"/>
                </a:solidFill>
              </a:rPr>
              <a:t>Outcome Evaluation: </a:t>
            </a:r>
            <a:r>
              <a:rPr lang="en-GB" altLang="zh-CN" sz="1800" dirty="0">
                <a:solidFill>
                  <a:srgbClr val="4D3E2F"/>
                </a:solidFill>
              </a:rPr>
              <a:t>Contains measures and indicators to evaluate the outcome and applicability of different AI and digital interventions.</a:t>
            </a:r>
            <a:endParaRPr lang="zh-cn" altLang="en-US" sz="1800" dirty="0">
              <a:solidFill>
                <a:srgbClr val="4D3E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47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5836227"/>
            <a:ext cx="307802" cy="171450"/>
          </a:xfrm>
        </p:spPr>
        <p:txBody>
          <a:bodyPr rtlCol="0"/>
          <a:lstStyle/>
          <a:p>
            <a:pPr defTabSz="685800">
              <a:defRPr/>
            </a:pPr>
            <a:fld id="{9CD8D479-8942-46E8-A226-A4E01F7A105C}" type="slidenum">
              <a:rPr lang="en-US" sz="825">
                <a:solidFill>
                  <a:srgbClr val="8BAA0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defTabSz="685800">
                <a:defRPr/>
              </a:pPr>
              <a:t>11</a:t>
            </a:fld>
            <a:endParaRPr lang="en-US" sz="825" dirty="0">
              <a:solidFill>
                <a:srgbClr val="8BAA00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205345" y="2395104"/>
            <a:ext cx="5410201" cy="2916382"/>
          </a:xfrm>
          <a:prstGeom prst="rect">
            <a:avLst/>
          </a:prstGeom>
          <a:solidFill>
            <a:srgbClr val="008EBC"/>
          </a:solidFill>
          <a:ln w="12700" cap="flat" cmpd="sng" algn="ctr">
            <a:solidFill>
              <a:srgbClr val="8BAA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350" kern="0">
              <a:solidFill>
                <a:prstClr val="white"/>
              </a:solidFill>
              <a:latin typeface="Corbel" panose="020B0503020204020204"/>
              <a:ea typeface="宋体" panose="02010600030101010101" pitchFamily="2" charset="-122"/>
            </a:endParaRPr>
          </a:p>
        </p:txBody>
      </p:sp>
      <p:sp>
        <p:nvSpPr>
          <p:cNvPr id="14" name="标题 3"/>
          <p:cNvSpPr txBox="1">
            <a:spLocks/>
          </p:cNvSpPr>
          <p:nvPr/>
        </p:nvSpPr>
        <p:spPr>
          <a:xfrm>
            <a:off x="1313833" y="2555185"/>
            <a:ext cx="5212080" cy="235754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defTabSz="685800">
              <a:defRPr/>
            </a:pPr>
            <a:r>
              <a:rPr lang="en-US" altLang="zh-CN" sz="4500">
                <a:solidFill>
                  <a:sysClr val="window" lastClr="FFFFFF"/>
                </a:solidFill>
              </a:rPr>
              <a:t>Thank you</a:t>
            </a:r>
            <a:endParaRPr lang="zh-cn" altLang="en-US" sz="4500" dirty="0">
              <a:solidFill>
                <a:sysClr val="window" lastClr="FFFFFF"/>
              </a:solidFill>
            </a:endParaRPr>
          </a:p>
        </p:txBody>
      </p:sp>
      <p:pic>
        <p:nvPicPr>
          <p:cNvPr id="15" name="Picture 2" descr="SARS-CoV-2 and Antibodi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54" r="1"/>
          <a:stretch/>
        </p:blipFill>
        <p:spPr bwMode="auto">
          <a:xfrm>
            <a:off x="0" y="2398618"/>
            <a:ext cx="1115712" cy="291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占位符 17">
            <a:extLst>
              <a:ext uri="{FF2B5EF4-FFF2-40B4-BE49-F238E27FC236}">
                <a16:creationId xmlns:a16="http://schemas.microsoft.com/office/drawing/2014/main" id="{33848499-6714-46CE-9A6B-8624F00B9D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4" t="5045" r="17489" b="5893"/>
          <a:stretch/>
        </p:blipFill>
        <p:spPr>
          <a:xfrm>
            <a:off x="6691746" y="2400855"/>
            <a:ext cx="2452255" cy="2910632"/>
          </a:xfrm>
          <a:prstGeom prst="rect">
            <a:avLst/>
          </a:prstGeom>
        </p:spPr>
      </p:pic>
      <p:sp>
        <p:nvSpPr>
          <p:cNvPr id="17" name="副标题 2"/>
          <p:cNvSpPr txBox="1">
            <a:spLocks/>
          </p:cNvSpPr>
          <p:nvPr/>
        </p:nvSpPr>
        <p:spPr>
          <a:xfrm>
            <a:off x="1376179" y="4975444"/>
            <a:ext cx="5869748" cy="33604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</a:pPr>
            <a:r>
              <a:rPr lang="en-US" altLang="zh-CN" sz="1000" noProof="1">
                <a:solidFill>
                  <a:sysClr val="window" lastClr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contact</a:t>
            </a:r>
            <a:r>
              <a:rPr lang="zh-CN" altLang="en-US" sz="1000" noProof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en-US" altLang="zh-CN" sz="1000" noProof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rivierea@paho.org, xushan@caict.ac.cn</a:t>
            </a:r>
          </a:p>
        </p:txBody>
      </p:sp>
    </p:spTree>
    <p:extLst>
      <p:ext uri="{BB962C8B-B14F-4D97-AF65-F5344CB8AC3E}">
        <p14:creationId xmlns:p14="http://schemas.microsoft.com/office/powerpoint/2010/main" val="2105643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" y="5829300"/>
            <a:ext cx="1198418" cy="171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5836227"/>
            <a:ext cx="307802" cy="171450"/>
          </a:xfrm>
        </p:spPr>
        <p:txBody>
          <a:bodyPr rtlCol="0"/>
          <a:lstStyle/>
          <a:p>
            <a:pPr defTabSz="685800">
              <a:defRPr/>
            </a:pPr>
            <a:fld id="{9CD8D479-8942-46E8-A226-A4E01F7A105C}" type="slidenum">
              <a:rPr lang="en-US" sz="825">
                <a:solidFill>
                  <a:srgbClr val="8BAA0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defTabSz="685800">
                <a:defRPr/>
              </a:pPr>
              <a:t>12</a:t>
            </a:fld>
            <a:endParaRPr lang="en-US" sz="825" dirty="0">
              <a:solidFill>
                <a:srgbClr val="8BAA00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57746" y="5829300"/>
            <a:ext cx="7786255" cy="171450"/>
          </a:xfrm>
          <a:prstGeom prst="rect">
            <a:avLst/>
          </a:prstGeom>
          <a:solidFill>
            <a:srgbClr val="95D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9" name="标题 1"/>
          <p:cNvSpPr txBox="1">
            <a:spLocks/>
          </p:cNvSpPr>
          <p:nvPr/>
        </p:nvSpPr>
        <p:spPr>
          <a:xfrm>
            <a:off x="355182" y="982968"/>
            <a:ext cx="7028962" cy="43849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defTabSz="685800">
              <a:defRPr/>
            </a:pPr>
            <a:r>
              <a:rPr lang="en-US" sz="2400" dirty="0">
                <a:solidFill>
                  <a:srgbClr val="008EBC"/>
                </a:solidFill>
              </a:rPr>
              <a:t>Annex: How AHG serves FG &amp; TGs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407983" y="1368160"/>
            <a:ext cx="657878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dirty="0"/>
              <a:t>To give a broader landscape and integration of AI4H or DT4H </a:t>
            </a:r>
            <a:r>
              <a:rPr lang="en-US" altLang="zh-CN" sz="1350" b="1" dirty="0">
                <a:solidFill>
                  <a:schemeClr val="accent2"/>
                </a:solidFill>
              </a:rPr>
              <a:t>on public health perspective</a:t>
            </a:r>
            <a:endParaRPr lang="zh-CN" altLang="en-US" sz="1350" b="1" dirty="0">
              <a:solidFill>
                <a:schemeClr val="accent2"/>
              </a:solidFill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114284" y="1958155"/>
            <a:ext cx="8788819" cy="3845397"/>
            <a:chOff x="578240" y="136951"/>
            <a:chExt cx="10589399" cy="6766376"/>
          </a:xfrm>
        </p:grpSpPr>
        <p:sp>
          <p:nvSpPr>
            <p:cNvPr id="80" name="矩形 79"/>
            <p:cNvSpPr/>
            <p:nvPr/>
          </p:nvSpPr>
          <p:spPr>
            <a:xfrm>
              <a:off x="578240" y="141171"/>
              <a:ext cx="2474649" cy="561839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81" name="矩形 80"/>
            <p:cNvSpPr/>
            <p:nvPr/>
          </p:nvSpPr>
          <p:spPr>
            <a:xfrm>
              <a:off x="783094" y="1965600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sp>
          <p:nvSpPr>
            <p:cNvPr id="82" name="矩形 81"/>
            <p:cNvSpPr/>
            <p:nvPr/>
          </p:nvSpPr>
          <p:spPr>
            <a:xfrm>
              <a:off x="3332675" y="3068978"/>
              <a:ext cx="7834964" cy="1360972"/>
            </a:xfrm>
            <a:prstGeom prst="rect">
              <a:avLst/>
            </a:prstGeom>
            <a:solidFill>
              <a:srgbClr val="DDEAF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83" name="矩形 82"/>
            <p:cNvSpPr/>
            <p:nvPr/>
          </p:nvSpPr>
          <p:spPr>
            <a:xfrm>
              <a:off x="3332675" y="136951"/>
              <a:ext cx="7834964" cy="1443800"/>
            </a:xfrm>
            <a:prstGeom prst="rect">
              <a:avLst/>
            </a:prstGeom>
            <a:solidFill>
              <a:srgbClr val="DDEAF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84" name="矩形 83"/>
            <p:cNvSpPr/>
            <p:nvPr/>
          </p:nvSpPr>
          <p:spPr>
            <a:xfrm>
              <a:off x="3332675" y="141171"/>
              <a:ext cx="702644" cy="5622612"/>
            </a:xfrm>
            <a:prstGeom prst="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sp>
          <p:nvSpPr>
            <p:cNvPr id="85" name="文本框 84"/>
            <p:cNvSpPr txBox="1"/>
            <p:nvPr/>
          </p:nvSpPr>
          <p:spPr>
            <a:xfrm>
              <a:off x="3416653" y="1768625"/>
              <a:ext cx="389372" cy="1316117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altLang="zh-CN" sz="900" b="1" dirty="0">
                  <a:solidFill>
                    <a:srgbClr val="0067BB"/>
                  </a:solidFill>
                </a:rPr>
                <a:t>Preparedness</a:t>
              </a:r>
              <a:endParaRPr lang="zh-CN" altLang="en-US" sz="900" b="1" dirty="0">
                <a:solidFill>
                  <a:srgbClr val="0067BB"/>
                </a:solidFill>
              </a:endParaRPr>
            </a:p>
          </p:txBody>
        </p:sp>
        <p:sp>
          <p:nvSpPr>
            <p:cNvPr id="86" name="文本框 85"/>
            <p:cNvSpPr txBox="1"/>
            <p:nvPr/>
          </p:nvSpPr>
          <p:spPr>
            <a:xfrm>
              <a:off x="3416653" y="370417"/>
              <a:ext cx="389372" cy="1093284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altLang="zh-CN" sz="900" b="1" dirty="0">
                  <a:solidFill>
                    <a:srgbClr val="0067BB"/>
                  </a:solidFill>
                </a:rPr>
                <a:t>Prevention</a:t>
              </a:r>
              <a:endParaRPr lang="zh-CN" altLang="en-US" sz="900" b="1" dirty="0">
                <a:solidFill>
                  <a:srgbClr val="0067BB"/>
                </a:solidFill>
              </a:endParaRP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3416653" y="3325403"/>
              <a:ext cx="389372" cy="974817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altLang="zh-CN" sz="900" b="1" dirty="0">
                  <a:solidFill>
                    <a:srgbClr val="0067BB"/>
                  </a:solidFill>
                </a:rPr>
                <a:t>Response</a:t>
              </a:r>
              <a:endParaRPr lang="zh-CN" altLang="en-US" sz="900" b="1" dirty="0">
                <a:solidFill>
                  <a:srgbClr val="0067BB"/>
                </a:solidFill>
              </a:endParaRP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3416654" y="4670571"/>
              <a:ext cx="389372" cy="940969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altLang="zh-CN" sz="900" b="1" dirty="0">
                  <a:solidFill>
                    <a:srgbClr val="0067BB"/>
                  </a:solidFill>
                </a:rPr>
                <a:t>Recovery</a:t>
              </a:r>
              <a:endParaRPr lang="zh-CN" altLang="en-US" sz="900" b="1" dirty="0">
                <a:solidFill>
                  <a:srgbClr val="0067BB"/>
                </a:solidFill>
              </a:endParaRPr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771894" y="219733"/>
              <a:ext cx="1739431" cy="487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>
                  <a:solidFill>
                    <a:srgbClr val="0067BB"/>
                  </a:solidFill>
                </a:rPr>
                <a:t>Enablement Factors</a:t>
              </a:r>
              <a:endParaRPr lang="zh-CN" altLang="en-US" sz="1200" dirty="0"/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764622" y="1965598"/>
              <a:ext cx="1163098" cy="446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b="1" i="1" u="sng" dirty="0">
                  <a:solidFill>
                    <a:srgbClr val="3565BE"/>
                  </a:solidFill>
                </a:rPr>
                <a:t>Data resource</a:t>
              </a:r>
              <a:endParaRPr lang="zh-CN" altLang="en-US" sz="1050" b="1" i="1" u="sng" dirty="0">
                <a:solidFill>
                  <a:srgbClr val="3565BE"/>
                </a:solidFill>
              </a:endParaRPr>
            </a:p>
          </p:txBody>
        </p:sp>
        <p:sp>
          <p:nvSpPr>
            <p:cNvPr id="91" name="右箭头 90"/>
            <p:cNvSpPr/>
            <p:nvPr/>
          </p:nvSpPr>
          <p:spPr>
            <a:xfrm>
              <a:off x="3062861" y="1941397"/>
              <a:ext cx="287410" cy="235280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92" name="矩形 91"/>
            <p:cNvSpPr/>
            <p:nvPr/>
          </p:nvSpPr>
          <p:spPr>
            <a:xfrm>
              <a:off x="4035319" y="136951"/>
              <a:ext cx="7132320" cy="5622612"/>
            </a:xfrm>
            <a:prstGeom prst="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sp>
          <p:nvSpPr>
            <p:cNvPr id="93" name="右箭头 92"/>
            <p:cNvSpPr/>
            <p:nvPr/>
          </p:nvSpPr>
          <p:spPr>
            <a:xfrm rot="5400000">
              <a:off x="7104426" y="4579598"/>
              <a:ext cx="350838" cy="235280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94" name="矩形 93"/>
            <p:cNvSpPr/>
            <p:nvPr/>
          </p:nvSpPr>
          <p:spPr>
            <a:xfrm>
              <a:off x="4336830" y="301095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sp>
          <p:nvSpPr>
            <p:cNvPr id="95" name="矩形 94"/>
            <p:cNvSpPr/>
            <p:nvPr/>
          </p:nvSpPr>
          <p:spPr>
            <a:xfrm>
              <a:off x="6618721" y="303252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sp>
          <p:nvSpPr>
            <p:cNvPr id="96" name="矩形 95"/>
            <p:cNvSpPr/>
            <p:nvPr/>
          </p:nvSpPr>
          <p:spPr>
            <a:xfrm>
              <a:off x="8895551" y="301095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sp>
          <p:nvSpPr>
            <p:cNvPr id="97" name="矩形 96"/>
            <p:cNvSpPr/>
            <p:nvPr/>
          </p:nvSpPr>
          <p:spPr>
            <a:xfrm>
              <a:off x="6617825" y="1768911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sp>
          <p:nvSpPr>
            <p:cNvPr id="98" name="矩形 97"/>
            <p:cNvSpPr/>
            <p:nvPr/>
          </p:nvSpPr>
          <p:spPr>
            <a:xfrm>
              <a:off x="4340099" y="1768911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sp>
          <p:nvSpPr>
            <p:cNvPr id="99" name="矩形 98"/>
            <p:cNvSpPr/>
            <p:nvPr/>
          </p:nvSpPr>
          <p:spPr>
            <a:xfrm>
              <a:off x="8895551" y="1768911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sp>
          <p:nvSpPr>
            <p:cNvPr id="100" name="矩形 99"/>
            <p:cNvSpPr/>
            <p:nvPr/>
          </p:nvSpPr>
          <p:spPr>
            <a:xfrm>
              <a:off x="6617825" y="3195278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sp>
          <p:nvSpPr>
            <p:cNvPr id="101" name="矩形 100"/>
            <p:cNvSpPr/>
            <p:nvPr/>
          </p:nvSpPr>
          <p:spPr>
            <a:xfrm>
              <a:off x="4340099" y="3195278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sp>
          <p:nvSpPr>
            <p:cNvPr id="102" name="矩形 101"/>
            <p:cNvSpPr/>
            <p:nvPr/>
          </p:nvSpPr>
          <p:spPr>
            <a:xfrm>
              <a:off x="4340099" y="4529645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6618721" y="286502"/>
              <a:ext cx="1033692" cy="446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b="1" i="1" u="sng" dirty="0">
                  <a:solidFill>
                    <a:srgbClr val="3565BE"/>
                  </a:solidFill>
                </a:rPr>
                <a:t>Surveillance</a:t>
              </a:r>
              <a:endParaRPr lang="zh-CN" altLang="en-US" sz="1050" b="1" i="1" u="sng" dirty="0">
                <a:solidFill>
                  <a:srgbClr val="3565BE"/>
                </a:solidFill>
              </a:endParaRPr>
            </a:p>
          </p:txBody>
        </p:sp>
        <p:sp>
          <p:nvSpPr>
            <p:cNvPr id="104" name="文本框 103"/>
            <p:cNvSpPr txBox="1"/>
            <p:nvPr/>
          </p:nvSpPr>
          <p:spPr>
            <a:xfrm>
              <a:off x="4315105" y="286502"/>
              <a:ext cx="1230696" cy="446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b="1" i="1" u="sng" dirty="0">
                  <a:solidFill>
                    <a:srgbClr val="3565BE"/>
                  </a:solidFill>
                </a:rPr>
                <a:t>Early detection</a:t>
              </a:r>
              <a:endParaRPr lang="zh-CN" altLang="en-US" sz="1050" b="1" i="1" u="sng" dirty="0">
                <a:solidFill>
                  <a:srgbClr val="3565BE"/>
                </a:solidFill>
              </a:endParaRPr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8887622" y="286502"/>
              <a:ext cx="1027899" cy="446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b="1" i="1" u="sng" dirty="0">
                  <a:solidFill>
                    <a:srgbClr val="3565BE"/>
                  </a:solidFill>
                </a:rPr>
                <a:t>Information</a:t>
              </a:r>
              <a:endParaRPr lang="zh-CN" altLang="en-US" sz="1050" b="1" i="1" u="sng" dirty="0">
                <a:solidFill>
                  <a:srgbClr val="3565BE"/>
                </a:solidFill>
              </a:endParaRPr>
            </a:p>
          </p:txBody>
        </p:sp>
        <p:sp>
          <p:nvSpPr>
            <p:cNvPr id="106" name="文本框 105"/>
            <p:cNvSpPr txBox="1"/>
            <p:nvPr/>
          </p:nvSpPr>
          <p:spPr>
            <a:xfrm>
              <a:off x="4340099" y="1681929"/>
              <a:ext cx="782609" cy="446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b="1" i="1" u="sng" dirty="0">
                  <a:solidFill>
                    <a:srgbClr val="3565BE"/>
                  </a:solidFill>
                </a:rPr>
                <a:t>Training</a:t>
              </a:r>
              <a:endParaRPr lang="zh-CN" altLang="en-US" sz="1050" b="1" i="1" u="sng" dirty="0">
                <a:solidFill>
                  <a:srgbClr val="3565BE"/>
                </a:solidFill>
              </a:endParaRPr>
            </a:p>
          </p:txBody>
        </p:sp>
        <p:sp>
          <p:nvSpPr>
            <p:cNvPr id="107" name="文本框 106"/>
            <p:cNvSpPr txBox="1"/>
            <p:nvPr/>
          </p:nvSpPr>
          <p:spPr>
            <a:xfrm>
              <a:off x="6617826" y="1681929"/>
              <a:ext cx="668656" cy="446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b="1" i="1" u="sng" dirty="0">
                  <a:solidFill>
                    <a:srgbClr val="3565BE"/>
                  </a:solidFill>
                </a:rPr>
                <a:t>Supply</a:t>
              </a:r>
              <a:endParaRPr lang="zh-CN" altLang="en-US" sz="1050" b="1" i="1" u="sng" dirty="0">
                <a:solidFill>
                  <a:srgbClr val="3565BE"/>
                </a:solidFill>
              </a:endParaRPr>
            </a:p>
          </p:txBody>
        </p:sp>
        <p:sp>
          <p:nvSpPr>
            <p:cNvPr id="108" name="文本框 107"/>
            <p:cNvSpPr txBox="1"/>
            <p:nvPr/>
          </p:nvSpPr>
          <p:spPr>
            <a:xfrm>
              <a:off x="8964831" y="1695329"/>
              <a:ext cx="1564623" cy="446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b="1" i="1" u="sng" dirty="0">
                  <a:solidFill>
                    <a:srgbClr val="3565BE"/>
                  </a:solidFill>
                </a:rPr>
                <a:t>Living Support</a:t>
              </a:r>
              <a:endParaRPr lang="zh-CN" altLang="en-US" sz="1050" b="1" i="1" u="sng" dirty="0">
                <a:solidFill>
                  <a:srgbClr val="3565BE"/>
                </a:solidFill>
              </a:endParaRPr>
            </a:p>
          </p:txBody>
        </p:sp>
        <p:sp>
          <p:nvSpPr>
            <p:cNvPr id="109" name="文本框 108"/>
            <p:cNvSpPr txBox="1"/>
            <p:nvPr/>
          </p:nvSpPr>
          <p:spPr>
            <a:xfrm>
              <a:off x="4340098" y="3177520"/>
              <a:ext cx="1964449" cy="446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b="1" i="1" u="sng" dirty="0">
                  <a:solidFill>
                    <a:srgbClr val="3565BE"/>
                  </a:solidFill>
                </a:rPr>
                <a:t>Healthcare service</a:t>
              </a:r>
              <a:endParaRPr lang="zh-CN" altLang="en-US" sz="1050" b="1" i="1" u="sng" dirty="0">
                <a:solidFill>
                  <a:srgbClr val="3565BE"/>
                </a:solidFill>
              </a:endParaRPr>
            </a:p>
          </p:txBody>
        </p:sp>
        <p:sp>
          <p:nvSpPr>
            <p:cNvPr id="110" name="文本框 109"/>
            <p:cNvSpPr txBox="1"/>
            <p:nvPr/>
          </p:nvSpPr>
          <p:spPr>
            <a:xfrm>
              <a:off x="6656572" y="3177520"/>
              <a:ext cx="1564623" cy="446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b="1" i="1" u="sng" dirty="0">
                  <a:solidFill>
                    <a:srgbClr val="3565BE"/>
                  </a:solidFill>
                </a:rPr>
                <a:t>Delivery</a:t>
              </a:r>
              <a:endParaRPr lang="zh-CN" altLang="en-US" sz="1050" b="1" i="1" u="sng" dirty="0">
                <a:solidFill>
                  <a:srgbClr val="3565BE"/>
                </a:solidFill>
              </a:endParaRPr>
            </a:p>
          </p:txBody>
        </p:sp>
        <p:sp>
          <p:nvSpPr>
            <p:cNvPr id="111" name="文本框 110"/>
            <p:cNvSpPr txBox="1"/>
            <p:nvPr/>
          </p:nvSpPr>
          <p:spPr>
            <a:xfrm>
              <a:off x="4350934" y="4528888"/>
              <a:ext cx="1564623" cy="446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b="1" i="1" u="sng" dirty="0">
                  <a:solidFill>
                    <a:srgbClr val="3565BE"/>
                  </a:solidFill>
                </a:rPr>
                <a:t>Monitor</a:t>
              </a:r>
              <a:endParaRPr lang="zh-CN" altLang="en-US" sz="1050" b="1" i="1" u="sng" dirty="0">
                <a:solidFill>
                  <a:srgbClr val="3565BE"/>
                </a:solidFill>
              </a:endParaRPr>
            </a:p>
          </p:txBody>
        </p:sp>
        <p:sp>
          <p:nvSpPr>
            <p:cNvPr id="112" name="矩形 111"/>
            <p:cNvSpPr/>
            <p:nvPr/>
          </p:nvSpPr>
          <p:spPr>
            <a:xfrm>
              <a:off x="783094" y="3241200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sp>
          <p:nvSpPr>
            <p:cNvPr id="113" name="矩形 112"/>
            <p:cNvSpPr/>
            <p:nvPr/>
          </p:nvSpPr>
          <p:spPr>
            <a:xfrm>
              <a:off x="783094" y="4525328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sp>
          <p:nvSpPr>
            <p:cNvPr id="114" name="矩形 113"/>
            <p:cNvSpPr/>
            <p:nvPr/>
          </p:nvSpPr>
          <p:spPr>
            <a:xfrm>
              <a:off x="721043" y="3245466"/>
              <a:ext cx="2225618" cy="4467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50" b="1" i="1" u="sng" dirty="0">
                  <a:solidFill>
                    <a:srgbClr val="3565BE"/>
                  </a:solidFill>
                </a:rPr>
                <a:t>Computing capability</a:t>
              </a:r>
              <a:endParaRPr lang="zh-CN" altLang="en-US" sz="1050" b="1" i="1" u="sng" dirty="0">
                <a:solidFill>
                  <a:srgbClr val="3565BE"/>
                </a:solidFill>
              </a:endParaRPr>
            </a:p>
          </p:txBody>
        </p:sp>
        <p:sp>
          <p:nvSpPr>
            <p:cNvPr id="115" name="文本框 114"/>
            <p:cNvSpPr txBox="1"/>
            <p:nvPr/>
          </p:nvSpPr>
          <p:spPr>
            <a:xfrm>
              <a:off x="783093" y="4515585"/>
              <a:ext cx="902356" cy="446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b="1" i="1" u="sng" dirty="0">
                  <a:solidFill>
                    <a:srgbClr val="3565BE"/>
                  </a:solidFill>
                </a:rPr>
                <a:t>Algorithm</a:t>
              </a:r>
              <a:endParaRPr lang="zh-CN" altLang="en-US" sz="1050" b="1" i="1" u="sng" dirty="0">
                <a:solidFill>
                  <a:srgbClr val="3565BE"/>
                </a:solidFill>
              </a:endParaRPr>
            </a:p>
          </p:txBody>
        </p:sp>
        <p:sp>
          <p:nvSpPr>
            <p:cNvPr id="116" name="矩形 115"/>
            <p:cNvSpPr/>
            <p:nvPr/>
          </p:nvSpPr>
          <p:spPr>
            <a:xfrm>
              <a:off x="783094" y="741304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sp>
          <p:nvSpPr>
            <p:cNvPr id="117" name="文本框 116"/>
            <p:cNvSpPr txBox="1"/>
            <p:nvPr/>
          </p:nvSpPr>
          <p:spPr>
            <a:xfrm>
              <a:off x="755386" y="741305"/>
              <a:ext cx="805786" cy="446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b="1" i="1" u="sng" dirty="0">
                  <a:solidFill>
                    <a:srgbClr val="3565BE"/>
                  </a:solidFill>
                </a:rPr>
                <a:t>Network</a:t>
              </a:r>
              <a:endParaRPr lang="zh-CN" altLang="en-US" sz="1050" b="1" i="1" u="sng" dirty="0">
                <a:solidFill>
                  <a:srgbClr val="3565BE"/>
                </a:solidFill>
              </a:endParaRPr>
            </a:p>
          </p:txBody>
        </p:sp>
        <p:sp>
          <p:nvSpPr>
            <p:cNvPr id="118" name="矩形 117"/>
            <p:cNvSpPr/>
            <p:nvPr/>
          </p:nvSpPr>
          <p:spPr>
            <a:xfrm>
              <a:off x="8878710" y="3195278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sp>
          <p:nvSpPr>
            <p:cNvPr id="119" name="文本框 118"/>
            <p:cNvSpPr txBox="1"/>
            <p:nvPr/>
          </p:nvSpPr>
          <p:spPr>
            <a:xfrm>
              <a:off x="8917457" y="3177520"/>
              <a:ext cx="1564623" cy="446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b="1" i="1" u="sng" dirty="0">
                  <a:solidFill>
                    <a:srgbClr val="3565BE"/>
                  </a:solidFill>
                </a:rPr>
                <a:t>R&amp;D</a:t>
              </a:r>
              <a:endParaRPr lang="zh-CN" altLang="en-US" sz="1050" b="1" i="1" u="sng" dirty="0">
                <a:solidFill>
                  <a:srgbClr val="3565BE"/>
                </a:solidFill>
              </a:endParaRPr>
            </a:p>
          </p:txBody>
        </p:sp>
        <p:sp>
          <p:nvSpPr>
            <p:cNvPr id="120" name="文本框 119"/>
            <p:cNvSpPr txBox="1"/>
            <p:nvPr/>
          </p:nvSpPr>
          <p:spPr>
            <a:xfrm>
              <a:off x="4370802" y="602804"/>
              <a:ext cx="1933746" cy="1056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825" b="1" dirty="0"/>
                <a:t>Early screening systems</a:t>
              </a:r>
              <a:r>
                <a:rPr lang="zh-CN" altLang="en-US" sz="825" b="1" dirty="0"/>
                <a:t>（</a:t>
              </a:r>
              <a:r>
                <a:rPr lang="en-US" altLang="zh-CN" sz="825" b="1" dirty="0"/>
                <a:t>e.g. point-of-entry syndrome screening</a:t>
              </a:r>
              <a:r>
                <a:rPr lang="zh-CN" altLang="en-US" sz="825" b="1" dirty="0"/>
                <a:t>）</a:t>
              </a:r>
              <a:endParaRPr lang="en-US" altLang="zh-CN" sz="825" b="1" dirty="0"/>
            </a:p>
            <a:p>
              <a:pPr marL="128588" indent="-128588">
                <a:buFont typeface="Arial" panose="020B0604020202020204" pitchFamily="34" charset="0"/>
                <a:buChar char="•"/>
              </a:pPr>
              <a:endParaRPr lang="zh-CN" altLang="en-US" sz="825" b="1" dirty="0"/>
            </a:p>
          </p:txBody>
        </p:sp>
        <p:sp>
          <p:nvSpPr>
            <p:cNvPr id="121" name="文本框 120"/>
            <p:cNvSpPr txBox="1"/>
            <p:nvPr/>
          </p:nvSpPr>
          <p:spPr>
            <a:xfrm>
              <a:off x="6652592" y="640372"/>
              <a:ext cx="2016283" cy="832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825" b="1" dirty="0"/>
                <a:t>Contact tracing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825" b="1" dirty="0"/>
                <a:t>AI-powered epidemiological models</a:t>
              </a:r>
              <a:endParaRPr lang="zh-CN" altLang="en-US" sz="825" b="1" dirty="0"/>
            </a:p>
          </p:txBody>
        </p:sp>
        <p:sp>
          <p:nvSpPr>
            <p:cNvPr id="122" name="文本框 121"/>
            <p:cNvSpPr txBox="1"/>
            <p:nvPr/>
          </p:nvSpPr>
          <p:spPr>
            <a:xfrm>
              <a:off x="8895551" y="638143"/>
              <a:ext cx="2042226" cy="832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825" b="1" dirty="0"/>
                <a:t>Information publication platform or dashboard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825" b="1" dirty="0"/>
                <a:t>Fight misinformation</a:t>
              </a:r>
            </a:p>
          </p:txBody>
        </p:sp>
        <p:sp>
          <p:nvSpPr>
            <p:cNvPr id="123" name="矩形 122"/>
            <p:cNvSpPr/>
            <p:nvPr/>
          </p:nvSpPr>
          <p:spPr>
            <a:xfrm>
              <a:off x="4361455" y="3502132"/>
              <a:ext cx="1992975" cy="8326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825" b="1" dirty="0"/>
                <a:t>Virtual assistants, chatbots, online service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825" b="1" dirty="0"/>
                <a:t>Medical imaging diagnosis</a:t>
              </a:r>
              <a:endParaRPr lang="zh-CN" altLang="en-US" sz="825" b="1" dirty="0"/>
            </a:p>
          </p:txBody>
        </p:sp>
        <p:sp>
          <p:nvSpPr>
            <p:cNvPr id="124" name="矩形 123"/>
            <p:cNvSpPr/>
            <p:nvPr/>
          </p:nvSpPr>
          <p:spPr>
            <a:xfrm>
              <a:off x="6710256" y="3539079"/>
              <a:ext cx="1433880" cy="6092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825" b="1" dirty="0"/>
                <a:t>Contactless delivery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825" b="1" dirty="0"/>
                <a:t>Disinfection robot</a:t>
              </a:r>
              <a:endParaRPr lang="zh-CN" altLang="en-US" sz="825" b="1" dirty="0"/>
            </a:p>
          </p:txBody>
        </p:sp>
        <p:sp>
          <p:nvSpPr>
            <p:cNvPr id="125" name="矩形 124"/>
            <p:cNvSpPr/>
            <p:nvPr/>
          </p:nvSpPr>
          <p:spPr>
            <a:xfrm>
              <a:off x="8862638" y="3502132"/>
              <a:ext cx="2058298" cy="6092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825" b="1" dirty="0"/>
                <a:t>Developments of drugs and vaccines</a:t>
              </a:r>
            </a:p>
          </p:txBody>
        </p:sp>
        <p:sp>
          <p:nvSpPr>
            <p:cNvPr id="126" name="矩形 125"/>
            <p:cNvSpPr/>
            <p:nvPr/>
          </p:nvSpPr>
          <p:spPr>
            <a:xfrm>
              <a:off x="4361455" y="4884544"/>
              <a:ext cx="2058298" cy="8326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825" b="1" dirty="0"/>
                <a:t>Treatment monitoring 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825" b="1" dirty="0"/>
                <a:t>Service monitoring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825" b="1" dirty="0"/>
                <a:t>Economic monitoring</a:t>
              </a:r>
            </a:p>
          </p:txBody>
        </p:sp>
        <p:sp>
          <p:nvSpPr>
            <p:cNvPr id="127" name="矩形 126"/>
            <p:cNvSpPr/>
            <p:nvPr/>
          </p:nvSpPr>
          <p:spPr>
            <a:xfrm>
              <a:off x="4370801" y="2063464"/>
              <a:ext cx="2136837" cy="8326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825" b="1" dirty="0"/>
                <a:t>Personnel capacity building (professional development for health workers)</a:t>
              </a:r>
              <a:endParaRPr lang="zh-CN" altLang="en-US" sz="825" b="1" dirty="0"/>
            </a:p>
          </p:txBody>
        </p:sp>
        <p:sp>
          <p:nvSpPr>
            <p:cNvPr id="128" name="矩形 127"/>
            <p:cNvSpPr/>
            <p:nvPr/>
          </p:nvSpPr>
          <p:spPr>
            <a:xfrm>
              <a:off x="6616119" y="2080087"/>
              <a:ext cx="2170950" cy="744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8588" indent="-128588"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342900" algn="l"/>
                </a:tabLst>
              </a:pPr>
              <a:r>
                <a:rPr lang="en-US" altLang="zh-CN" sz="825" b="1" dirty="0"/>
                <a:t>Emergency supply chain</a:t>
              </a:r>
            </a:p>
            <a:p>
              <a:pPr marL="128588" indent="-128588"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342900" algn="l"/>
                </a:tabLst>
              </a:pPr>
              <a:r>
                <a:rPr lang="en-US" altLang="zh-CN" sz="825" b="1" dirty="0"/>
                <a:t>Medical waste system</a:t>
              </a:r>
              <a:endParaRPr lang="zh-CN" altLang="zh-CN" sz="825" b="1" dirty="0"/>
            </a:p>
          </p:txBody>
        </p:sp>
        <p:sp>
          <p:nvSpPr>
            <p:cNvPr id="129" name="文本框 128"/>
            <p:cNvSpPr txBox="1"/>
            <p:nvPr/>
          </p:nvSpPr>
          <p:spPr>
            <a:xfrm>
              <a:off x="8895551" y="2113157"/>
              <a:ext cx="1933746" cy="609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825" b="1" dirty="0"/>
                <a:t>Emergency support for life necessities and mental health</a:t>
              </a:r>
              <a:endParaRPr lang="zh-CN" altLang="en-US" sz="825" b="1" dirty="0"/>
            </a:p>
          </p:txBody>
        </p:sp>
        <p:sp>
          <p:nvSpPr>
            <p:cNvPr id="130" name="文本框 129"/>
            <p:cNvSpPr txBox="1"/>
            <p:nvPr/>
          </p:nvSpPr>
          <p:spPr>
            <a:xfrm>
              <a:off x="783093" y="3610161"/>
              <a:ext cx="1933746" cy="609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825" b="1" dirty="0"/>
                <a:t>Smartphones, Edge devices, Elastic Cloud Resources</a:t>
              </a:r>
              <a:endParaRPr lang="zh-CN" altLang="en-US" sz="825" b="1" dirty="0"/>
            </a:p>
          </p:txBody>
        </p:sp>
        <p:sp>
          <p:nvSpPr>
            <p:cNvPr id="131" name="文本框 130"/>
            <p:cNvSpPr txBox="1"/>
            <p:nvPr/>
          </p:nvSpPr>
          <p:spPr>
            <a:xfrm>
              <a:off x="783093" y="2340040"/>
              <a:ext cx="2122767" cy="832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825" b="1" dirty="0"/>
                <a:t>Data Resource, storage, curation, and integration to data repositories</a:t>
              </a:r>
              <a:endParaRPr lang="zh-CN" altLang="en-US" sz="825" b="1" dirty="0"/>
            </a:p>
          </p:txBody>
        </p:sp>
        <p:sp>
          <p:nvSpPr>
            <p:cNvPr id="132" name="文本框 131"/>
            <p:cNvSpPr txBox="1"/>
            <p:nvPr/>
          </p:nvSpPr>
          <p:spPr>
            <a:xfrm>
              <a:off x="783093" y="1086006"/>
              <a:ext cx="1933746" cy="609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825" b="1" dirty="0"/>
                <a:t>Wireless Communication, Internet, and Routers.</a:t>
              </a:r>
              <a:endParaRPr lang="zh-CN" altLang="en-US" sz="825" b="1" dirty="0"/>
            </a:p>
          </p:txBody>
        </p:sp>
        <p:sp>
          <p:nvSpPr>
            <p:cNvPr id="133" name="文本框 132"/>
            <p:cNvSpPr txBox="1"/>
            <p:nvPr/>
          </p:nvSpPr>
          <p:spPr>
            <a:xfrm>
              <a:off x="783093" y="4884607"/>
              <a:ext cx="2063582" cy="609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825" b="1" dirty="0"/>
                <a:t>Supervised, unsupervised, and reinforcement learning.</a:t>
              </a:r>
              <a:endParaRPr lang="zh-CN" altLang="en-US" sz="825" b="1" dirty="0"/>
            </a:p>
          </p:txBody>
        </p:sp>
        <p:grpSp>
          <p:nvGrpSpPr>
            <p:cNvPr id="134" name="组合 133"/>
            <p:cNvGrpSpPr/>
            <p:nvPr/>
          </p:nvGrpSpPr>
          <p:grpSpPr>
            <a:xfrm>
              <a:off x="7531639" y="5901989"/>
              <a:ext cx="3636000" cy="1001338"/>
              <a:chOff x="8221196" y="5900207"/>
              <a:chExt cx="2946443" cy="1001338"/>
            </a:xfrm>
          </p:grpSpPr>
          <p:sp>
            <p:nvSpPr>
              <p:cNvPr id="139" name="矩形 138"/>
              <p:cNvSpPr/>
              <p:nvPr/>
            </p:nvSpPr>
            <p:spPr>
              <a:xfrm>
                <a:off x="8221196" y="5900207"/>
                <a:ext cx="2946443" cy="910277"/>
              </a:xfrm>
              <a:prstGeom prst="rect">
                <a:avLst/>
              </a:prstGeom>
              <a:solidFill>
                <a:srgbClr val="DDEAF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/>
              </a:p>
            </p:txBody>
          </p:sp>
          <p:sp>
            <p:nvSpPr>
              <p:cNvPr id="140" name="文本框 139"/>
              <p:cNvSpPr txBox="1"/>
              <p:nvPr/>
            </p:nvSpPr>
            <p:spPr>
              <a:xfrm>
                <a:off x="8267376" y="5934532"/>
                <a:ext cx="1197634" cy="4467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b="1" i="1" u="sng" dirty="0">
                    <a:solidFill>
                      <a:srgbClr val="3565BE"/>
                    </a:solidFill>
                  </a:rPr>
                  <a:t>Evaluation Criteria</a:t>
                </a:r>
                <a:endParaRPr lang="zh-CN" altLang="en-US" sz="1050" b="1" i="1" u="sng" dirty="0">
                  <a:solidFill>
                    <a:srgbClr val="3565BE"/>
                  </a:solidFill>
                </a:endParaRPr>
              </a:p>
            </p:txBody>
          </p:sp>
          <p:sp>
            <p:nvSpPr>
              <p:cNvPr id="141" name="矩形 140"/>
              <p:cNvSpPr/>
              <p:nvPr/>
            </p:nvSpPr>
            <p:spPr>
              <a:xfrm>
                <a:off x="8257941" y="6292284"/>
                <a:ext cx="2881350" cy="609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8588" indent="-128588" fontAlgn="base">
                  <a:buFont typeface="Arial" panose="020B0604020202020204" pitchFamily="34" charset="0"/>
                  <a:buChar char="•"/>
                </a:pPr>
                <a:r>
                  <a:rPr lang="en-US" altLang="zh-CN" sz="825" b="1" dirty="0"/>
                  <a:t>measures and indicators to evaluate the performance and applicability.</a:t>
                </a:r>
              </a:p>
            </p:txBody>
          </p:sp>
        </p:grpSp>
        <p:grpSp>
          <p:nvGrpSpPr>
            <p:cNvPr id="135" name="组合 134"/>
            <p:cNvGrpSpPr/>
            <p:nvPr/>
          </p:nvGrpSpPr>
          <p:grpSpPr>
            <a:xfrm>
              <a:off x="3350271" y="5893226"/>
              <a:ext cx="3636000" cy="1001338"/>
              <a:chOff x="4209603" y="5893226"/>
              <a:chExt cx="2946443" cy="1001338"/>
            </a:xfrm>
          </p:grpSpPr>
          <p:sp>
            <p:nvSpPr>
              <p:cNvPr id="136" name="矩形 135"/>
              <p:cNvSpPr/>
              <p:nvPr/>
            </p:nvSpPr>
            <p:spPr>
              <a:xfrm>
                <a:off x="4209603" y="5893226"/>
                <a:ext cx="2946443" cy="910277"/>
              </a:xfrm>
              <a:prstGeom prst="rect">
                <a:avLst/>
              </a:prstGeom>
              <a:solidFill>
                <a:srgbClr val="DDEAF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/>
              </a:p>
            </p:txBody>
          </p:sp>
          <p:sp>
            <p:nvSpPr>
              <p:cNvPr id="137" name="文本框 136"/>
              <p:cNvSpPr txBox="1"/>
              <p:nvPr/>
            </p:nvSpPr>
            <p:spPr>
              <a:xfrm>
                <a:off x="4255783" y="5927551"/>
                <a:ext cx="1210155" cy="4467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b="1" i="1" u="sng" dirty="0">
                    <a:solidFill>
                      <a:srgbClr val="3565BE"/>
                    </a:solidFill>
                  </a:rPr>
                  <a:t>Digital governance</a:t>
                </a:r>
                <a:endParaRPr lang="zh-CN" altLang="en-US" sz="1050" b="1" i="1" u="sng" dirty="0">
                  <a:solidFill>
                    <a:srgbClr val="3565BE"/>
                  </a:solidFill>
                </a:endParaRPr>
              </a:p>
            </p:txBody>
          </p:sp>
          <p:sp>
            <p:nvSpPr>
              <p:cNvPr id="138" name="矩形 137"/>
              <p:cNvSpPr/>
              <p:nvPr/>
            </p:nvSpPr>
            <p:spPr>
              <a:xfrm>
                <a:off x="4246348" y="6285303"/>
                <a:ext cx="2881350" cy="609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8588" indent="-128588" fontAlgn="base">
                  <a:buFont typeface="Arial" panose="020B0604020202020204" pitchFamily="34" charset="0"/>
                  <a:buChar char="•"/>
                </a:pPr>
                <a:r>
                  <a:rPr lang="en-US" altLang="zh-CN" sz="825" b="1" dirty="0"/>
                  <a:t>governance factors on AI and other digital interventions in health emergencies.</a:t>
                </a:r>
              </a:p>
            </p:txBody>
          </p:sp>
        </p:grpSp>
      </p:grpSp>
      <p:sp>
        <p:nvSpPr>
          <p:cNvPr id="143" name="矩形 142"/>
          <p:cNvSpPr/>
          <p:nvPr/>
        </p:nvSpPr>
        <p:spPr>
          <a:xfrm>
            <a:off x="3227975" y="3691689"/>
            <a:ext cx="1700775" cy="636925"/>
          </a:xfrm>
          <a:prstGeom prst="rect">
            <a:avLst/>
          </a:prstGeom>
          <a:solidFill>
            <a:schemeClr val="accent4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chemeClr val="accent2"/>
              </a:solidFill>
            </a:endParaRPr>
          </a:p>
        </p:txBody>
      </p:sp>
      <p:sp>
        <p:nvSpPr>
          <p:cNvPr id="144" name="矩形 143"/>
          <p:cNvSpPr/>
          <p:nvPr/>
        </p:nvSpPr>
        <p:spPr>
          <a:xfrm>
            <a:off x="5116883" y="2047361"/>
            <a:ext cx="1709690" cy="652788"/>
          </a:xfrm>
          <a:prstGeom prst="rect">
            <a:avLst/>
          </a:prstGeom>
          <a:solidFill>
            <a:schemeClr val="accent4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chemeClr val="accent2"/>
              </a:solidFill>
            </a:endParaRPr>
          </a:p>
        </p:txBody>
      </p:sp>
      <p:sp>
        <p:nvSpPr>
          <p:cNvPr id="145" name="矩形 144"/>
          <p:cNvSpPr/>
          <p:nvPr/>
        </p:nvSpPr>
        <p:spPr>
          <a:xfrm>
            <a:off x="3233777" y="2034558"/>
            <a:ext cx="1694973" cy="663752"/>
          </a:xfrm>
          <a:prstGeom prst="rect">
            <a:avLst/>
          </a:prstGeom>
          <a:solidFill>
            <a:schemeClr val="accent4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chemeClr val="accent2"/>
              </a:solidFill>
            </a:endParaRPr>
          </a:p>
        </p:txBody>
      </p:sp>
      <p:sp>
        <p:nvSpPr>
          <p:cNvPr id="146" name="文本框 145"/>
          <p:cNvSpPr txBox="1"/>
          <p:nvPr/>
        </p:nvSpPr>
        <p:spPr>
          <a:xfrm>
            <a:off x="3175633" y="3475873"/>
            <a:ext cx="21707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TG-</a:t>
            </a:r>
            <a:r>
              <a:rPr lang="en-US" altLang="zh-CN" sz="9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DiagnosticCT</a:t>
            </a:r>
            <a:r>
              <a:rPr lang="en-US" altLang="zh-CN" sz="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TG-</a:t>
            </a:r>
            <a:r>
              <a:rPr lang="en-US" altLang="zh-CN" sz="9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</a:t>
            </a:r>
            <a:r>
              <a:rPr lang="en-US" altLang="zh-CN" sz="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TG-Radiology </a:t>
            </a:r>
            <a:endParaRPr lang="zh-CN" altLang="en-US" sz="9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7" name="文本框 146"/>
          <p:cNvSpPr txBox="1"/>
          <p:nvPr/>
        </p:nvSpPr>
        <p:spPr>
          <a:xfrm>
            <a:off x="3187742" y="1809101"/>
            <a:ext cx="8146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TG-Symptom</a:t>
            </a:r>
            <a:endParaRPr lang="zh-CN" altLang="en-US" sz="9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8" name="文本框 147"/>
          <p:cNvSpPr txBox="1"/>
          <p:nvPr/>
        </p:nvSpPr>
        <p:spPr>
          <a:xfrm>
            <a:off x="5064396" y="1807019"/>
            <a:ext cx="8547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TG-Outbreaks</a:t>
            </a:r>
            <a:endParaRPr lang="zh-CN" altLang="en-US" sz="9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648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3" grpId="0" animBg="1"/>
      <p:bldP spid="144" grpId="0" animBg="1"/>
      <p:bldP spid="145" grpId="0" animBg="1"/>
      <p:bldP spid="146" grpId="0"/>
      <p:bldP spid="147" grpId="0"/>
      <p:bldP spid="1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205345" y="857250"/>
            <a:ext cx="3762611" cy="4454237"/>
          </a:xfrm>
          <a:prstGeom prst="rect">
            <a:avLst/>
          </a:prstGeom>
          <a:solidFill>
            <a:srgbClr val="008EBC"/>
          </a:solidFill>
          <a:ln w="12700" cap="flat" cmpd="sng" algn="ctr">
            <a:solidFill>
              <a:srgbClr val="8BAA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zh-CN" altLang="en-US" sz="1350" kern="0">
              <a:solidFill>
                <a:prstClr val="white"/>
              </a:solidFill>
              <a:latin typeface="Corbel" panose="020B0503020204020204"/>
              <a:ea typeface="宋体" panose="02010600030101010101" pitchFamily="2" charset="-122"/>
            </a:endParaRPr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1313833" y="2685611"/>
            <a:ext cx="3634740" cy="179070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defTabSz="685800">
              <a:defRPr/>
            </a:pPr>
            <a:r>
              <a:rPr lang="en-GB" altLang="zh-CN" sz="3000" dirty="0">
                <a:solidFill>
                  <a:sysClr val="window" lastClr="FFFFFF"/>
                </a:solidFill>
              </a:rPr>
              <a:t>Guidance on digital technologies for COVID health emergency</a:t>
            </a:r>
            <a:endParaRPr lang="zh-cn" altLang="en-US" sz="3000" dirty="0">
              <a:solidFill>
                <a:sysClr val="window" lastClr="FFFFFF"/>
              </a:solidFill>
            </a:endParaRPr>
          </a:p>
        </p:txBody>
      </p:sp>
      <p:sp>
        <p:nvSpPr>
          <p:cNvPr id="12" name="副标题 2"/>
          <p:cNvSpPr txBox="1">
            <a:spLocks/>
          </p:cNvSpPr>
          <p:nvPr/>
        </p:nvSpPr>
        <p:spPr>
          <a:xfrm>
            <a:off x="1313833" y="4893671"/>
            <a:ext cx="2918731" cy="336042"/>
          </a:xfrm>
          <a:prstGeom prst="rect">
            <a:avLst/>
          </a:prstGeom>
        </p:spPr>
        <p:txBody>
          <a:bodyPr vert="horz" lIns="68580" tIns="34290" rIns="68580" bIns="3429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100000"/>
              </a:lnSpc>
              <a:defRPr/>
            </a:pPr>
            <a:r>
              <a:rPr lang="en-US" altLang="zh-CN" sz="1350" b="1" dirty="0">
                <a:solidFill>
                  <a:sysClr val="window" lastClr="FFFFFF"/>
                </a:solidFill>
              </a:rPr>
              <a:t>AHG-DT4HE:  </a:t>
            </a:r>
            <a:r>
              <a:rPr lang="en-US" altLang="zh-CN" sz="1350" dirty="0">
                <a:solidFill>
                  <a:sysClr val="window" lastClr="FFFFFF"/>
                </a:solidFill>
              </a:rPr>
              <a:t>Ad-hoc group on digital technologies for COVID health emergency</a:t>
            </a:r>
            <a:endParaRPr lang="en-US" altLang="zh-CN" sz="1350" noProof="1">
              <a:solidFill>
                <a:sysClr val="window" lastClr="FFFFFF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AE444122-356D-4F45-9F58-AF154266B8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5" t="19750" r="41194" b="19750"/>
          <a:stretch/>
        </p:blipFill>
        <p:spPr bwMode="auto">
          <a:xfrm>
            <a:off x="0" y="2400855"/>
            <a:ext cx="1118937" cy="291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F2F8C267-62DD-4907-B6E8-4F3919D493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83" t="5490" r="12434" b="4192"/>
          <a:stretch/>
        </p:blipFill>
        <p:spPr bwMode="auto">
          <a:xfrm>
            <a:off x="5054950" y="2400855"/>
            <a:ext cx="1535948" cy="291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rowd of People City Sidewalk New York -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1" r="14101"/>
          <a:stretch/>
        </p:blipFill>
        <p:spPr bwMode="auto">
          <a:xfrm>
            <a:off x="6691746" y="2400855"/>
            <a:ext cx="2452255" cy="291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482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" y="5829300"/>
            <a:ext cx="1198418" cy="171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599210" y="213037"/>
            <a:ext cx="7028962" cy="88767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defTabSz="685800">
              <a:defRPr/>
            </a:pPr>
            <a:r>
              <a:rPr lang="en-US" altLang="zh-CN" sz="2550" dirty="0">
                <a:solidFill>
                  <a:srgbClr val="008EBC"/>
                </a:solidFill>
              </a:rPr>
              <a:t>Introduction</a:t>
            </a:r>
            <a:endParaRPr lang="en-US" sz="2550" dirty="0">
              <a:solidFill>
                <a:srgbClr val="008EBC"/>
              </a:solidFill>
            </a:endParaRPr>
          </a:p>
        </p:txBody>
      </p:sp>
      <p:sp>
        <p:nvSpPr>
          <p:cNvPr id="7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5836227"/>
            <a:ext cx="307802" cy="171450"/>
          </a:xfrm>
        </p:spPr>
        <p:txBody>
          <a:bodyPr rtlCol="0"/>
          <a:lstStyle/>
          <a:p>
            <a:pPr defTabSz="685800">
              <a:defRPr/>
            </a:pPr>
            <a:fld id="{9CD8D479-8942-46E8-A226-A4E01F7A105C}" type="slidenum">
              <a:rPr lang="en-US" sz="825">
                <a:solidFill>
                  <a:srgbClr val="8BAA0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defTabSz="685800">
                <a:defRPr/>
              </a:pPr>
              <a:t>3</a:t>
            </a:fld>
            <a:endParaRPr lang="en-US" sz="825" dirty="0">
              <a:solidFill>
                <a:srgbClr val="8BAA00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57746" y="5829300"/>
            <a:ext cx="7786255" cy="171450"/>
          </a:xfrm>
          <a:prstGeom prst="rect">
            <a:avLst/>
          </a:prstGeom>
          <a:solidFill>
            <a:srgbClr val="95D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0" name="矩形 9"/>
          <p:cNvSpPr/>
          <p:nvPr/>
        </p:nvSpPr>
        <p:spPr>
          <a:xfrm>
            <a:off x="1475509" y="5822374"/>
            <a:ext cx="4572000" cy="21929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825" dirty="0">
                <a:solidFill>
                  <a:srgbClr val="8BAA0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WHO Coronavirus Disease (COVID-19) Dashboard, https://covid19.who.int/</a:t>
            </a:r>
            <a:endParaRPr lang="zh-CN" altLang="en-US" sz="825" dirty="0">
              <a:solidFill>
                <a:srgbClr val="8BAA00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73E40A-64A1-4FF3-A338-11B534C5C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1583"/>
            <a:ext cx="9144000" cy="49409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FFF008-BBF6-4F0E-9B95-32E785C0D300}"/>
              </a:ext>
            </a:extLst>
          </p:cNvPr>
          <p:cNvSpPr txBox="1"/>
          <p:nvPr/>
        </p:nvSpPr>
        <p:spPr>
          <a:xfrm>
            <a:off x="42389" y="6383353"/>
            <a:ext cx="39967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https://covid19.who.int/</a:t>
            </a:r>
          </a:p>
        </p:txBody>
      </p:sp>
    </p:spTree>
    <p:extLst>
      <p:ext uri="{BB962C8B-B14F-4D97-AF65-F5344CB8AC3E}">
        <p14:creationId xmlns:p14="http://schemas.microsoft.com/office/powerpoint/2010/main" val="1721328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" y="5829300"/>
            <a:ext cx="1198418" cy="171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5836227"/>
            <a:ext cx="307802" cy="171450"/>
          </a:xfrm>
        </p:spPr>
        <p:txBody>
          <a:bodyPr rtlCol="0"/>
          <a:lstStyle/>
          <a:p>
            <a:pPr defTabSz="685800">
              <a:defRPr/>
            </a:pPr>
            <a:fld id="{9CD8D479-8942-46E8-A226-A4E01F7A105C}" type="slidenum">
              <a:rPr lang="en-US" sz="825">
                <a:solidFill>
                  <a:srgbClr val="8BAA0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defTabSz="685800">
                <a:defRPr/>
              </a:pPr>
              <a:t>4</a:t>
            </a:fld>
            <a:endParaRPr lang="en-US" sz="825" dirty="0">
              <a:solidFill>
                <a:srgbClr val="8BAA00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57746" y="5829300"/>
            <a:ext cx="7786255" cy="171450"/>
          </a:xfrm>
          <a:prstGeom prst="rect">
            <a:avLst/>
          </a:prstGeom>
          <a:solidFill>
            <a:srgbClr val="95D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3" name="组合 2"/>
          <p:cNvGrpSpPr/>
          <p:nvPr/>
        </p:nvGrpSpPr>
        <p:grpSpPr>
          <a:xfrm>
            <a:off x="495159" y="3457522"/>
            <a:ext cx="2503912" cy="1996526"/>
            <a:chOff x="807994" y="3476266"/>
            <a:chExt cx="3338549" cy="2662035"/>
          </a:xfrm>
        </p:grpSpPr>
        <p:sp>
          <p:nvSpPr>
            <p:cNvPr id="27" name="矩形 26"/>
            <p:cNvSpPr/>
            <p:nvPr/>
          </p:nvSpPr>
          <p:spPr bwMode="auto">
            <a:xfrm>
              <a:off x="807994" y="3867359"/>
              <a:ext cx="3338549" cy="2270942"/>
            </a:xfrm>
            <a:prstGeom prst="rect">
              <a:avLst/>
            </a:prstGeom>
            <a:noFill/>
            <a:ln w="19050" cap="flat" cmpd="sng" algn="ctr">
              <a:solidFill>
                <a:sysClr val="window" lastClr="FFFFFF">
                  <a:lumMod val="75000"/>
                </a:sys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685800">
                <a:defRPr/>
              </a:pPr>
              <a:endParaRPr lang="zh-CN" altLang="en-US" sz="105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Text Placeholder 32"/>
            <p:cNvSpPr txBox="1"/>
            <p:nvPr/>
          </p:nvSpPr>
          <p:spPr>
            <a:xfrm>
              <a:off x="919854" y="4065087"/>
              <a:ext cx="2988909" cy="1699652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8588" indent="-128588" defTabSz="514350">
                <a:lnSpc>
                  <a:spcPct val="120000"/>
                </a:lnSpc>
                <a:spcBef>
                  <a:spcPts val="563"/>
                </a:spcBef>
                <a:buFont typeface="Wingdings" panose="05000000000000000000" pitchFamily="2" charset="2"/>
                <a:buChar char="Ø"/>
                <a:defRPr/>
              </a:pPr>
              <a:r>
                <a:rPr lang="en-US" altLang="zh-CN" sz="10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 </a:t>
              </a:r>
              <a:r>
                <a:rPr lang="en-US" altLang="zh-CN" sz="105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mechanism</a:t>
              </a:r>
              <a:r>
                <a:rPr lang="en-US" altLang="zh-CN" sz="10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to collect effective experience on AI and other digital health technologies in combating COVID-19, including: </a:t>
              </a:r>
            </a:p>
            <a:p>
              <a:pPr marL="0" indent="0" defTabSz="514350">
                <a:lnSpc>
                  <a:spcPct val="80000"/>
                </a:lnSpc>
                <a:spcBef>
                  <a:spcPts val="563"/>
                </a:spcBef>
                <a:buNone/>
                <a:defRPr/>
              </a:pPr>
              <a:r>
                <a:rPr lang="en-US" altLang="zh-CN" sz="10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-use cases</a:t>
              </a:r>
            </a:p>
            <a:p>
              <a:pPr marL="0" indent="0" defTabSz="514350">
                <a:lnSpc>
                  <a:spcPct val="80000"/>
                </a:lnSpc>
                <a:spcBef>
                  <a:spcPts val="563"/>
                </a:spcBef>
                <a:buNone/>
                <a:defRPr/>
              </a:pPr>
              <a:r>
                <a:rPr lang="en-US" altLang="zh-CN" sz="10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-best practice</a:t>
              </a:r>
            </a:p>
            <a:p>
              <a:pPr marL="0" indent="0" defTabSz="514350">
                <a:lnSpc>
                  <a:spcPct val="80000"/>
                </a:lnSpc>
                <a:spcBef>
                  <a:spcPts val="563"/>
                </a:spcBef>
                <a:buNone/>
                <a:defRPr/>
              </a:pPr>
              <a:r>
                <a:rPr lang="en-US" altLang="zh-CN" sz="10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-experts network </a:t>
              </a:r>
              <a:endParaRPr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TextBox 66"/>
            <p:cNvSpPr txBox="1"/>
            <p:nvPr/>
          </p:nvSpPr>
          <p:spPr>
            <a:xfrm>
              <a:off x="807995" y="3476266"/>
              <a:ext cx="3338548" cy="369332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6350" cap="flat" cmpd="sng" algn="ctr">
              <a:solidFill>
                <a:srgbClr val="E7E6E6">
                  <a:lumMod val="75000"/>
                </a:srgbClr>
              </a:solidFill>
              <a:prstDash val="solid"/>
              <a:miter lim="800000"/>
            </a:ln>
            <a:effectLst>
              <a:glow rad="63500">
                <a:srgbClr val="A5A5A5">
                  <a:satMod val="175000"/>
                  <a:alpha val="40000"/>
                </a:srgbClr>
              </a:glow>
            </a:effectLst>
          </p:spPr>
          <p:txBody>
            <a:bodyPr wrap="square" lIns="0" tIns="0" rIns="0" bIns="0" anchor="ctr">
              <a:spAutoFit/>
            </a:bodyPr>
            <a:lstStyle/>
            <a:p>
              <a:pPr algn="ctr" defTabSz="685800">
                <a:defRPr/>
              </a:pPr>
              <a:r>
                <a:rPr lang="en-US" altLang="zh-CN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Short term</a:t>
              </a:r>
            </a:p>
          </p:txBody>
        </p:sp>
      </p:grp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693" y="4487711"/>
            <a:ext cx="1790392" cy="1060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3345874" y="2792564"/>
            <a:ext cx="2528453" cy="2010095"/>
            <a:chOff x="4543835" y="2589654"/>
            <a:chExt cx="3338549" cy="2680127"/>
          </a:xfrm>
        </p:grpSpPr>
        <p:sp>
          <p:nvSpPr>
            <p:cNvPr id="25" name="Text Placeholder 32"/>
            <p:cNvSpPr txBox="1"/>
            <p:nvPr/>
          </p:nvSpPr>
          <p:spPr>
            <a:xfrm>
              <a:off x="4791552" y="3184215"/>
              <a:ext cx="2858192" cy="1934444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8588" indent="-128588" defTabSz="514350">
                <a:lnSpc>
                  <a:spcPct val="120000"/>
                </a:lnSpc>
                <a:spcBef>
                  <a:spcPts val="563"/>
                </a:spcBef>
                <a:buFont typeface="Wingdings" panose="05000000000000000000" pitchFamily="2" charset="2"/>
                <a:buChar char="Ø"/>
                <a:defRPr/>
              </a:pPr>
              <a:r>
                <a:rPr lang="en-US" altLang="zh-CN" sz="10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To summarize </a:t>
              </a:r>
              <a:r>
                <a:rPr lang="en-US" altLang="zh-CN" sz="105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experience </a:t>
              </a:r>
              <a:r>
                <a:rPr lang="en-US" altLang="zh-CN" sz="10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extracted from COVID-19.</a:t>
              </a:r>
            </a:p>
            <a:p>
              <a:pPr marL="128588" indent="-128588" defTabSz="514350">
                <a:lnSpc>
                  <a:spcPct val="120000"/>
                </a:lnSpc>
                <a:spcBef>
                  <a:spcPts val="563"/>
                </a:spcBef>
                <a:buFont typeface="Wingdings" panose="05000000000000000000" pitchFamily="2" charset="2"/>
                <a:buChar char="Ø"/>
                <a:defRPr/>
              </a:pPr>
              <a:r>
                <a:rPr lang="en-US" altLang="zh-CN" sz="10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To deliver a </a:t>
              </a:r>
              <a:r>
                <a:rPr lang="en-US" altLang="zh-CN" sz="105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guidance</a:t>
              </a:r>
              <a:r>
                <a:rPr lang="en-US" altLang="zh-CN" sz="10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on digital technologies-based approach that cover the entire cycle of public health emergency management.</a:t>
              </a:r>
              <a:endParaRPr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TextBox 66"/>
            <p:cNvSpPr txBox="1"/>
            <p:nvPr/>
          </p:nvSpPr>
          <p:spPr>
            <a:xfrm>
              <a:off x="4543835" y="2589654"/>
              <a:ext cx="3338548" cy="369332"/>
            </a:xfrm>
            <a:prstGeom prst="rect">
              <a:avLst/>
            </a:prstGeom>
            <a:solidFill>
              <a:srgbClr val="5B9BD5">
                <a:lumMod val="60000"/>
                <a:lumOff val="40000"/>
              </a:srgbClr>
            </a:solidFill>
            <a:ln w="6350" cap="flat" cmpd="sng" algn="ctr">
              <a:solidFill>
                <a:srgbClr val="E7E6E6">
                  <a:lumMod val="75000"/>
                </a:srgbClr>
              </a:solidFill>
              <a:prstDash val="solid"/>
              <a:miter lim="800000"/>
            </a:ln>
            <a:effectLst>
              <a:glow rad="63500">
                <a:srgbClr val="A5A5A5">
                  <a:satMod val="175000"/>
                  <a:alpha val="40000"/>
                </a:srgbClr>
              </a:glow>
            </a:effectLst>
          </p:spPr>
          <p:txBody>
            <a:bodyPr wrap="square" lIns="0" tIns="0" rIns="0" bIns="0" anchor="ctr">
              <a:spAutoFit/>
            </a:bodyPr>
            <a:lstStyle/>
            <a:p>
              <a:pPr algn="ctr" defTabSz="685800">
                <a:defRPr/>
              </a:pPr>
              <a:r>
                <a:rPr lang="en-US" altLang="zh-CN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Mid-term</a:t>
              </a:r>
            </a:p>
          </p:txBody>
        </p:sp>
        <p:sp>
          <p:nvSpPr>
            <p:cNvPr id="32" name="矩形 31"/>
            <p:cNvSpPr/>
            <p:nvPr/>
          </p:nvSpPr>
          <p:spPr bwMode="auto">
            <a:xfrm>
              <a:off x="4543835" y="3026023"/>
              <a:ext cx="3338549" cy="2243758"/>
            </a:xfrm>
            <a:prstGeom prst="rect">
              <a:avLst/>
            </a:prstGeom>
            <a:noFill/>
            <a:ln w="19050" cap="flat" cmpd="sng" algn="ctr">
              <a:solidFill>
                <a:srgbClr val="5B9BD5">
                  <a:lumMod val="40000"/>
                  <a:lumOff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685800">
                <a:defRPr/>
              </a:pPr>
              <a:endParaRPr lang="zh-CN" altLang="en-US" sz="105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192982" y="1891870"/>
            <a:ext cx="2563091" cy="2035948"/>
            <a:chOff x="8243855" y="1388729"/>
            <a:chExt cx="3338548" cy="2714597"/>
          </a:xfrm>
        </p:grpSpPr>
        <p:sp>
          <p:nvSpPr>
            <p:cNvPr id="26" name="Text Placeholder 32"/>
            <p:cNvSpPr txBox="1"/>
            <p:nvPr/>
          </p:nvSpPr>
          <p:spPr>
            <a:xfrm>
              <a:off x="8408841" y="1993763"/>
              <a:ext cx="2903552" cy="2007967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8588" indent="-128588" defTabSz="514350">
                <a:lnSpc>
                  <a:spcPct val="120000"/>
                </a:lnSpc>
                <a:spcBef>
                  <a:spcPts val="563"/>
                </a:spcBef>
                <a:buFont typeface="Wingdings" panose="05000000000000000000" pitchFamily="2" charset="2"/>
                <a:buChar char="Ø"/>
                <a:defRPr/>
              </a:pPr>
              <a:r>
                <a:rPr lang="en-US" altLang="zh-CN" sz="10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This document evolves towards a more </a:t>
              </a:r>
              <a:r>
                <a:rPr lang="en-US" altLang="zh-CN" sz="105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generalizable framework</a:t>
              </a:r>
              <a:r>
                <a:rPr lang="en-US" altLang="zh-CN" sz="105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on the health emergency continuum, applicable to other health emergencies, and contributes to  global digital public health.</a:t>
              </a:r>
              <a:endParaRPr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TextBox 66"/>
            <p:cNvSpPr txBox="1"/>
            <p:nvPr/>
          </p:nvSpPr>
          <p:spPr>
            <a:xfrm>
              <a:off x="8243855" y="1388729"/>
              <a:ext cx="3338548" cy="369332"/>
            </a:xfrm>
            <a:prstGeom prst="rect">
              <a:avLst/>
            </a:prstGeom>
            <a:solidFill>
              <a:srgbClr val="4472C4">
                <a:lumMod val="75000"/>
              </a:srgbClr>
            </a:solidFill>
            <a:ln w="6350" cap="flat" cmpd="sng" algn="ctr">
              <a:solidFill>
                <a:srgbClr val="E7E6E6">
                  <a:lumMod val="75000"/>
                </a:srgbClr>
              </a:solidFill>
              <a:prstDash val="solid"/>
              <a:miter lim="800000"/>
            </a:ln>
            <a:effectLst>
              <a:glow rad="63500">
                <a:srgbClr val="A5A5A5">
                  <a:satMod val="175000"/>
                  <a:alpha val="40000"/>
                </a:srgbClr>
              </a:glow>
            </a:effectLst>
          </p:spPr>
          <p:txBody>
            <a:bodyPr wrap="square" lIns="0" tIns="0" rIns="0" bIns="0" anchor="ctr">
              <a:spAutoFit/>
            </a:bodyPr>
            <a:lstStyle/>
            <a:p>
              <a:pPr algn="ctr" defTabSz="685800">
                <a:defRPr/>
              </a:pPr>
              <a:r>
                <a:rPr lang="en-US" altLang="zh-CN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Long-term</a:t>
              </a:r>
            </a:p>
          </p:txBody>
        </p:sp>
        <p:sp>
          <p:nvSpPr>
            <p:cNvPr id="34" name="矩形 33"/>
            <p:cNvSpPr/>
            <p:nvPr/>
          </p:nvSpPr>
          <p:spPr bwMode="auto">
            <a:xfrm>
              <a:off x="8252333" y="1779819"/>
              <a:ext cx="3311850" cy="2323507"/>
            </a:xfrm>
            <a:prstGeom prst="rect">
              <a:avLst/>
            </a:prstGeom>
            <a:noFill/>
            <a:ln w="19050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685800">
                <a:defRPr/>
              </a:pPr>
              <a:endParaRPr lang="zh-CN" altLang="en-US" sz="1050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5" name="Arc 117"/>
          <p:cNvSpPr/>
          <p:nvPr/>
        </p:nvSpPr>
        <p:spPr>
          <a:xfrm rot="17335581">
            <a:off x="5042223" y="2161747"/>
            <a:ext cx="1371837" cy="1451717"/>
          </a:xfrm>
          <a:prstGeom prst="arc">
            <a:avLst/>
          </a:prstGeom>
          <a:noFill/>
          <a:ln w="28575" cap="flat" cmpd="sng" algn="ctr">
            <a:solidFill>
              <a:sysClr val="window" lastClr="FFFFFF">
                <a:lumMod val="65000"/>
              </a:sysClr>
            </a:solidFill>
            <a:prstDash val="sysDot"/>
            <a:miter lim="800000"/>
            <a:tailEnd type="stealth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dirty="0">
              <a:solidFill>
                <a:prstClr val="black"/>
              </a:solidFill>
            </a:endParaRPr>
          </a:p>
        </p:txBody>
      </p:sp>
      <p:sp>
        <p:nvSpPr>
          <p:cNvPr id="36" name="Arc 117"/>
          <p:cNvSpPr/>
          <p:nvPr/>
        </p:nvSpPr>
        <p:spPr>
          <a:xfrm rot="17391391">
            <a:off x="2279178" y="2870164"/>
            <a:ext cx="1371837" cy="1451717"/>
          </a:xfrm>
          <a:prstGeom prst="arc">
            <a:avLst/>
          </a:prstGeom>
          <a:noFill/>
          <a:ln w="28575" cap="flat" cmpd="sng" algn="ctr">
            <a:solidFill>
              <a:sysClr val="window" lastClr="FFFFFF">
                <a:lumMod val="65000"/>
              </a:sysClr>
            </a:solidFill>
            <a:prstDash val="sysDot"/>
            <a:miter lim="800000"/>
            <a:tailEnd type="stealth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dirty="0">
              <a:solidFill>
                <a:prstClr val="black"/>
              </a:solidFill>
            </a:endParaRPr>
          </a:p>
        </p:txBody>
      </p:sp>
      <p:sp>
        <p:nvSpPr>
          <p:cNvPr id="37" name="标题 1"/>
          <p:cNvSpPr txBox="1">
            <a:spLocks/>
          </p:cNvSpPr>
          <p:nvPr/>
        </p:nvSpPr>
        <p:spPr>
          <a:xfrm>
            <a:off x="628029" y="857250"/>
            <a:ext cx="7028962" cy="88767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defTabSz="685800">
              <a:defRPr/>
            </a:pPr>
            <a:r>
              <a:rPr lang="en-US" altLang="zh-CN" sz="2550" b="1">
                <a:solidFill>
                  <a:srgbClr val="008EBC"/>
                </a:solidFill>
              </a:rPr>
              <a:t>AHG-DT4HE</a:t>
            </a:r>
            <a:r>
              <a:rPr lang="en-US" altLang="zh-CN" sz="2550">
                <a:solidFill>
                  <a:srgbClr val="008EBC"/>
                </a:solidFill>
              </a:rPr>
              <a:t> Roadmap</a:t>
            </a:r>
            <a:endParaRPr lang="en-US" sz="2550" dirty="0">
              <a:solidFill>
                <a:srgbClr val="008EBC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475509" y="5822374"/>
            <a:ext cx="7668491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25" dirty="0">
                <a:solidFill>
                  <a:srgbClr val="8BAA0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Ad-hoc Group on “Digital Technologies for COVID Health Emergencies”, https://www.itu.int/en/ITU-T/focusgroups/ai4h/Pages/dt4he.aspx</a:t>
            </a:r>
            <a:endParaRPr lang="zh-CN" altLang="en-US" sz="825" dirty="0">
              <a:solidFill>
                <a:srgbClr val="8BAA00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1835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" y="5829300"/>
            <a:ext cx="1198418" cy="171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573231" y="417968"/>
            <a:ext cx="7028962" cy="88767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defTabSz="685800">
              <a:defRPr/>
            </a:pPr>
            <a:r>
              <a:rPr lang="en-US" altLang="zh-CN" sz="2550" dirty="0">
                <a:solidFill>
                  <a:srgbClr val="008EBC"/>
                </a:solidFill>
              </a:rPr>
              <a:t>Mechanism</a:t>
            </a:r>
            <a:endParaRPr lang="en-US" sz="2550" dirty="0">
              <a:solidFill>
                <a:srgbClr val="008EBC"/>
              </a:solidFill>
            </a:endParaRPr>
          </a:p>
        </p:txBody>
      </p:sp>
      <p:sp>
        <p:nvSpPr>
          <p:cNvPr id="7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5836227"/>
            <a:ext cx="307802" cy="171450"/>
          </a:xfrm>
        </p:spPr>
        <p:txBody>
          <a:bodyPr rtlCol="0"/>
          <a:lstStyle/>
          <a:p>
            <a:pPr defTabSz="685800">
              <a:defRPr/>
            </a:pPr>
            <a:fld id="{9CD8D479-8942-46E8-A226-A4E01F7A105C}" type="slidenum">
              <a:rPr lang="en-US" sz="825">
                <a:solidFill>
                  <a:srgbClr val="8BAA0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defTabSz="685800">
                <a:defRPr/>
              </a:pPr>
              <a:t>5</a:t>
            </a:fld>
            <a:endParaRPr lang="en-US" sz="825" dirty="0">
              <a:solidFill>
                <a:srgbClr val="8BAA00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57746" y="5829300"/>
            <a:ext cx="7786255" cy="171450"/>
          </a:xfrm>
          <a:prstGeom prst="rect">
            <a:avLst/>
          </a:prstGeom>
          <a:solidFill>
            <a:srgbClr val="95D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394854" y="1361499"/>
          <a:ext cx="4835697" cy="42572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70317">
                  <a:extLst>
                    <a:ext uri="{9D8B030D-6E8A-4147-A177-3AD203B41FA5}">
                      <a16:colId xmlns:a16="http://schemas.microsoft.com/office/drawing/2014/main" val="2145321204"/>
                    </a:ext>
                  </a:extLst>
                </a:gridCol>
                <a:gridCol w="3065380">
                  <a:extLst>
                    <a:ext uri="{9D8B030D-6E8A-4147-A177-3AD203B41FA5}">
                      <a16:colId xmlns:a16="http://schemas.microsoft.com/office/drawing/2014/main" val="1495053779"/>
                    </a:ext>
                  </a:extLst>
                </a:gridCol>
              </a:tblGrid>
              <a:tr h="2957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Experts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>
                    <a:solidFill>
                      <a:srgbClr val="95DC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Affiliation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>
                    <a:solidFill>
                      <a:srgbClr val="95D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86682"/>
                  </a:ext>
                </a:extLst>
              </a:tr>
              <a:tr h="237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effectLst/>
                        </a:rPr>
                        <a:t>Ananya Gangavarapu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effectLst/>
                        </a:rPr>
                        <a:t>Ethicallyai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90899808"/>
                  </a:ext>
                </a:extLst>
              </a:tr>
              <a:tr h="32808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effectLst/>
                        </a:rPr>
                        <a:t>Andrea Romaoli Garcia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effectLst/>
                        </a:rPr>
                        <a:t>UNITED NATIONS. ISOC/ICANN. FIBREE FOUNDATION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000445418"/>
                  </a:ext>
                </a:extLst>
              </a:tr>
              <a:tr h="417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effectLst/>
                        </a:rPr>
                        <a:t>Dean Ho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effectLst/>
                        </a:rPr>
                        <a:t>The N.1 Institute for Health (N.1)/The Institute for Digital Medicine (</a:t>
                      </a:r>
                      <a:r>
                        <a:rPr lang="en-US" sz="1200" b="0" u="none" strike="noStrike" dirty="0" err="1">
                          <a:effectLst/>
                        </a:rPr>
                        <a:t>WisDM</a:t>
                      </a:r>
                      <a:r>
                        <a:rPr lang="en-US" sz="1200" b="0" u="none" strike="noStrike" dirty="0">
                          <a:effectLst/>
                        </a:rPr>
                        <a:t>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635460603"/>
                  </a:ext>
                </a:extLst>
              </a:tr>
              <a:tr h="417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 err="1">
                          <a:effectLst/>
                        </a:rPr>
                        <a:t>Jonghong</a:t>
                      </a:r>
                      <a:r>
                        <a:rPr lang="en-US" sz="1200" b="0" u="none" strike="noStrike" dirty="0">
                          <a:effectLst/>
                        </a:rPr>
                        <a:t> Jeon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effectLst/>
                        </a:rPr>
                        <a:t>Electronics and Telecommunications Research Institute (ETRI)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472197057"/>
                  </a:ext>
                </a:extLst>
              </a:tr>
              <a:tr h="237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effectLst/>
                        </a:rPr>
                        <a:t>Kirmene Marzouki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effectLst/>
                        </a:rPr>
                        <a:t>SPIKE-X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976513487"/>
                  </a:ext>
                </a:extLst>
              </a:tr>
              <a:tr h="237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effectLst/>
                        </a:rPr>
                        <a:t>Mo Murhaba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effectLst/>
                        </a:rPr>
                        <a:t>Independent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810838939"/>
                  </a:ext>
                </a:extLst>
              </a:tr>
              <a:tr h="237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effectLst/>
                        </a:rPr>
                        <a:t>Nejma Cheikh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effectLst/>
                        </a:rPr>
                        <a:t>World Bank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16206391"/>
                  </a:ext>
                </a:extLst>
              </a:tr>
              <a:tr h="237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effectLst/>
                        </a:rPr>
                        <a:t>Patricia Mechael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effectLst/>
                        </a:rPr>
                        <a:t>Health Enabled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1800594"/>
                  </a:ext>
                </a:extLst>
              </a:tr>
              <a:tr h="237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effectLst/>
                        </a:rPr>
                        <a:t>Pradeep Balachandran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effectLst/>
                        </a:rPr>
                        <a:t>Independent Consultancy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758597303"/>
                  </a:ext>
                </a:extLst>
              </a:tr>
              <a:tr h="32808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effectLst/>
                        </a:rPr>
                        <a:t>Riviere-Cinnamond, Dra. Ana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effectLst/>
                        </a:rPr>
                        <a:t>Pan American Health Organization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898768208"/>
                  </a:ext>
                </a:extLst>
              </a:tr>
              <a:tr h="237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effectLst/>
                        </a:rPr>
                        <a:t>Shan Xu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effectLst/>
                        </a:rPr>
                        <a:t>China Academy of Information Technology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665519269"/>
                  </a:ext>
                </a:extLst>
              </a:tr>
              <a:tr h="237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 err="1">
                          <a:effectLst/>
                        </a:rPr>
                        <a:t>Shariful</a:t>
                      </a:r>
                      <a:r>
                        <a:rPr lang="en-US" sz="1200" b="0" u="none" strike="noStrike" dirty="0">
                          <a:effectLst/>
                        </a:rPr>
                        <a:t> Islam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effectLst/>
                        </a:rPr>
                        <a:t>Deakin University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948440879"/>
                  </a:ext>
                </a:extLst>
              </a:tr>
              <a:tr h="237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effectLst/>
                        </a:rPr>
                        <a:t>Wasswa William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effectLst/>
                        </a:rPr>
                        <a:t>Mbarara University of Science and Technology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936088534"/>
                  </a:ext>
                </a:extLst>
              </a:tr>
              <a:tr h="237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effectLst/>
                        </a:rPr>
                        <a:t>Zara Shubber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effectLst/>
                        </a:rPr>
                        <a:t>World Bank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000877930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5250872" y="2313831"/>
            <a:ext cx="3629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Calibri" panose="020F0502020204030204" pitchFamily="34" charset="0"/>
              </a:rPr>
              <a:t>22 meetings have been held every Mondays at 8.00 AM Washington DC time (EST) since Jun 12</a:t>
            </a:r>
            <a:endParaRPr lang="zh-CN" altLang="en-US" sz="1600" dirty="0"/>
          </a:p>
        </p:txBody>
      </p:sp>
      <p:sp>
        <p:nvSpPr>
          <p:cNvPr id="5" name="矩形 4"/>
          <p:cNvSpPr/>
          <p:nvPr/>
        </p:nvSpPr>
        <p:spPr>
          <a:xfrm>
            <a:off x="5250873" y="1935867"/>
            <a:ext cx="1796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</a:rPr>
              <a:t>Weekly con-call: 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5250871" y="4821115"/>
            <a:ext cx="3629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Calibri" panose="020F0502020204030204" pitchFamily="34" charset="0"/>
              </a:rPr>
              <a:t>Continuous iteration on the Guidance on digital technologies for COVID health emergency</a:t>
            </a:r>
          </a:p>
        </p:txBody>
      </p:sp>
      <p:sp>
        <p:nvSpPr>
          <p:cNvPr id="11" name="矩形 10"/>
          <p:cNvSpPr/>
          <p:nvPr/>
        </p:nvSpPr>
        <p:spPr>
          <a:xfrm>
            <a:off x="5250871" y="4443150"/>
            <a:ext cx="1386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</a:rPr>
              <a:t>Documents: 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5250871" y="3567472"/>
            <a:ext cx="3498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u="sng" dirty="0">
                <a:hlinkClick r:id="rId3"/>
              </a:rPr>
              <a:t>https://extranet.itu.int/sites/itu-t/focusgroups/ai4h/SitePages/AHG-DT4HE.aspx</a:t>
            </a:r>
            <a:endParaRPr lang="en-US" altLang="zh-CN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250871" y="3189508"/>
            <a:ext cx="1984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</a:rPr>
              <a:t>Collaboration site: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08608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" y="5815989"/>
            <a:ext cx="1260514" cy="1847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7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-1" y="5822916"/>
            <a:ext cx="323751" cy="184761"/>
          </a:xfrm>
        </p:spPr>
        <p:txBody>
          <a:bodyPr rtlCol="0"/>
          <a:lstStyle/>
          <a:p>
            <a:pPr defTabSz="685800">
              <a:defRPr/>
            </a:pPr>
            <a:fld id="{9CD8D479-8942-46E8-A226-A4E01F7A105C}" type="slidenum">
              <a:rPr lang="en-US" sz="900">
                <a:solidFill>
                  <a:srgbClr val="8BAA0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defTabSz="685800">
                <a:defRPr/>
              </a:pPr>
              <a:t>6</a:t>
            </a:fld>
            <a:endParaRPr lang="en-US" sz="900" dirty="0">
              <a:solidFill>
                <a:srgbClr val="8BAA00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57746" y="5815989"/>
            <a:ext cx="7786254" cy="205798"/>
          </a:xfrm>
          <a:prstGeom prst="rect">
            <a:avLst/>
          </a:prstGeom>
          <a:solidFill>
            <a:srgbClr val="95D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" name="矩形 1"/>
          <p:cNvSpPr/>
          <p:nvPr/>
        </p:nvSpPr>
        <p:spPr>
          <a:xfrm>
            <a:off x="1475509" y="5805350"/>
            <a:ext cx="480889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900" dirty="0">
                <a:solidFill>
                  <a:srgbClr val="8BAA0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 applications at different stages of the COVID-19 response (adapted from OECD)</a:t>
            </a:r>
            <a:endParaRPr lang="zh-CN" altLang="en-US" sz="900" dirty="0">
              <a:solidFill>
                <a:srgbClr val="8BAA00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01765" y="552450"/>
            <a:ext cx="8318385" cy="5192327"/>
            <a:chOff x="578240" y="136951"/>
            <a:chExt cx="10589399" cy="6675315"/>
          </a:xfrm>
        </p:grpSpPr>
        <p:sp>
          <p:nvSpPr>
            <p:cNvPr id="11" name="矩形 10"/>
            <p:cNvSpPr/>
            <p:nvPr/>
          </p:nvSpPr>
          <p:spPr>
            <a:xfrm>
              <a:off x="578240" y="141171"/>
              <a:ext cx="2474649" cy="561839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3" name="矩形 12"/>
            <p:cNvSpPr/>
            <p:nvPr/>
          </p:nvSpPr>
          <p:spPr>
            <a:xfrm>
              <a:off x="783094" y="1965600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3332675" y="3068978"/>
              <a:ext cx="7834964" cy="1360972"/>
            </a:xfrm>
            <a:prstGeom prst="rect">
              <a:avLst/>
            </a:prstGeom>
            <a:solidFill>
              <a:srgbClr val="DDEAF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5" name="矩形 14"/>
            <p:cNvSpPr/>
            <p:nvPr/>
          </p:nvSpPr>
          <p:spPr>
            <a:xfrm>
              <a:off x="3332675" y="136951"/>
              <a:ext cx="7834964" cy="1443800"/>
            </a:xfrm>
            <a:prstGeom prst="rect">
              <a:avLst/>
            </a:prstGeom>
            <a:solidFill>
              <a:srgbClr val="DDEAF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/>
            </a:p>
          </p:txBody>
        </p:sp>
        <p:sp>
          <p:nvSpPr>
            <p:cNvPr id="16" name="矩形 15"/>
            <p:cNvSpPr/>
            <p:nvPr/>
          </p:nvSpPr>
          <p:spPr>
            <a:xfrm>
              <a:off x="3332675" y="141171"/>
              <a:ext cx="702644" cy="5622612"/>
            </a:xfrm>
            <a:prstGeom prst="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416653" y="1666636"/>
              <a:ext cx="509345" cy="1418105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0067BB"/>
                  </a:solidFill>
                </a:rPr>
                <a:t>Preparedness</a:t>
              </a:r>
              <a:endParaRPr lang="zh-CN" altLang="en-US" sz="1400" b="1" dirty="0">
                <a:solidFill>
                  <a:srgbClr val="0067BB"/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416653" y="297844"/>
              <a:ext cx="509345" cy="1165858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0067BB"/>
                  </a:solidFill>
                </a:rPr>
                <a:t>Prevention</a:t>
              </a:r>
              <a:endParaRPr lang="zh-CN" altLang="en-US" sz="1400" b="1" dirty="0">
                <a:solidFill>
                  <a:srgbClr val="0067BB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416653" y="3267821"/>
              <a:ext cx="509345" cy="1032397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0067BB"/>
                  </a:solidFill>
                </a:rPr>
                <a:t>Response</a:t>
              </a:r>
              <a:endParaRPr lang="zh-CN" altLang="en-US" sz="1400" b="1" dirty="0">
                <a:solidFill>
                  <a:srgbClr val="0067BB"/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416654" y="4617147"/>
              <a:ext cx="509345" cy="994396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0067BB"/>
                  </a:solidFill>
                </a:rPr>
                <a:t>Recovery</a:t>
              </a:r>
              <a:endParaRPr lang="zh-CN" altLang="en-US" sz="1400" b="1" dirty="0">
                <a:solidFill>
                  <a:srgbClr val="0067BB"/>
                </a:solidFill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71894" y="219733"/>
              <a:ext cx="2103166" cy="395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0067BB"/>
                  </a:solidFill>
                </a:rPr>
                <a:t>Enablement Factors</a:t>
              </a:r>
              <a:endParaRPr lang="zh-CN" altLang="en-US" sz="1400" dirty="0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64622" y="1965600"/>
              <a:ext cx="1555051" cy="395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i="1" u="sng" dirty="0">
                  <a:solidFill>
                    <a:srgbClr val="3565BE"/>
                  </a:solidFill>
                </a:rPr>
                <a:t>Data resource</a:t>
              </a:r>
              <a:endParaRPr lang="zh-CN" altLang="en-US" sz="1400" b="1" i="1" u="sng" dirty="0">
                <a:solidFill>
                  <a:srgbClr val="3565BE"/>
                </a:solidFill>
              </a:endParaRPr>
            </a:p>
          </p:txBody>
        </p:sp>
        <p:sp>
          <p:nvSpPr>
            <p:cNvPr id="23" name="右箭头 22"/>
            <p:cNvSpPr/>
            <p:nvPr/>
          </p:nvSpPr>
          <p:spPr>
            <a:xfrm>
              <a:off x="3062861" y="1941397"/>
              <a:ext cx="287410" cy="235280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4" name="矩形 23"/>
            <p:cNvSpPr/>
            <p:nvPr/>
          </p:nvSpPr>
          <p:spPr>
            <a:xfrm>
              <a:off x="4035319" y="136951"/>
              <a:ext cx="7132320" cy="5622612"/>
            </a:xfrm>
            <a:prstGeom prst="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/>
            </a:p>
          </p:txBody>
        </p:sp>
        <p:sp>
          <p:nvSpPr>
            <p:cNvPr id="25" name="右箭头 24"/>
            <p:cNvSpPr/>
            <p:nvPr/>
          </p:nvSpPr>
          <p:spPr>
            <a:xfrm rot="5400000">
              <a:off x="7104426" y="4579598"/>
              <a:ext cx="350838" cy="235280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6" name="矩形 25"/>
            <p:cNvSpPr/>
            <p:nvPr/>
          </p:nvSpPr>
          <p:spPr>
            <a:xfrm>
              <a:off x="4336830" y="301095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/>
            </a:p>
          </p:txBody>
        </p:sp>
        <p:sp>
          <p:nvSpPr>
            <p:cNvPr id="27" name="矩形 26"/>
            <p:cNvSpPr/>
            <p:nvPr/>
          </p:nvSpPr>
          <p:spPr>
            <a:xfrm>
              <a:off x="6618721" y="303252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/>
            </a:p>
          </p:txBody>
        </p:sp>
        <p:sp>
          <p:nvSpPr>
            <p:cNvPr id="28" name="矩形 27"/>
            <p:cNvSpPr/>
            <p:nvPr/>
          </p:nvSpPr>
          <p:spPr>
            <a:xfrm>
              <a:off x="8895551" y="301095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/>
            </a:p>
          </p:txBody>
        </p:sp>
        <p:sp>
          <p:nvSpPr>
            <p:cNvPr id="29" name="矩形 28"/>
            <p:cNvSpPr/>
            <p:nvPr/>
          </p:nvSpPr>
          <p:spPr>
            <a:xfrm>
              <a:off x="6617825" y="1768911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/>
            </a:p>
          </p:txBody>
        </p:sp>
        <p:sp>
          <p:nvSpPr>
            <p:cNvPr id="30" name="矩形 29"/>
            <p:cNvSpPr/>
            <p:nvPr/>
          </p:nvSpPr>
          <p:spPr>
            <a:xfrm>
              <a:off x="4340099" y="1768911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/>
            </a:p>
          </p:txBody>
        </p:sp>
        <p:sp>
          <p:nvSpPr>
            <p:cNvPr id="31" name="矩形 30"/>
            <p:cNvSpPr/>
            <p:nvPr/>
          </p:nvSpPr>
          <p:spPr>
            <a:xfrm>
              <a:off x="8895551" y="1768911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/>
            </a:p>
          </p:txBody>
        </p:sp>
        <p:sp>
          <p:nvSpPr>
            <p:cNvPr id="32" name="矩形 31"/>
            <p:cNvSpPr/>
            <p:nvPr/>
          </p:nvSpPr>
          <p:spPr>
            <a:xfrm>
              <a:off x="6617825" y="3195278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/>
            </a:p>
          </p:txBody>
        </p:sp>
        <p:sp>
          <p:nvSpPr>
            <p:cNvPr id="33" name="矩形 32"/>
            <p:cNvSpPr/>
            <p:nvPr/>
          </p:nvSpPr>
          <p:spPr>
            <a:xfrm>
              <a:off x="4340099" y="3195278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/>
            </a:p>
          </p:txBody>
        </p:sp>
        <p:sp>
          <p:nvSpPr>
            <p:cNvPr id="34" name="矩形 33"/>
            <p:cNvSpPr/>
            <p:nvPr/>
          </p:nvSpPr>
          <p:spPr>
            <a:xfrm>
              <a:off x="4340099" y="4529645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6618721" y="286500"/>
              <a:ext cx="1380209" cy="395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i="1" u="sng" dirty="0">
                  <a:solidFill>
                    <a:srgbClr val="3565BE"/>
                  </a:solidFill>
                </a:rPr>
                <a:t>Surveillance</a:t>
              </a:r>
              <a:endParaRPr lang="zh-CN" altLang="en-US" sz="1400" b="1" i="1" u="sng" dirty="0">
                <a:solidFill>
                  <a:srgbClr val="3565BE"/>
                </a:solidFill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315105" y="286500"/>
              <a:ext cx="1651858" cy="395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i="1" u="sng" dirty="0">
                  <a:solidFill>
                    <a:srgbClr val="3565BE"/>
                  </a:solidFill>
                </a:rPr>
                <a:t>Early detection</a:t>
              </a:r>
              <a:endParaRPr lang="zh-CN" altLang="en-US" sz="1400" b="1" i="1" u="sng" dirty="0">
                <a:solidFill>
                  <a:srgbClr val="3565BE"/>
                </a:solidFill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8887622" y="286500"/>
              <a:ext cx="1367965" cy="395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i="1" u="sng" dirty="0">
                  <a:solidFill>
                    <a:srgbClr val="3565BE"/>
                  </a:solidFill>
                </a:rPr>
                <a:t>Information</a:t>
              </a:r>
              <a:endParaRPr lang="zh-CN" altLang="en-US" sz="1400" b="1" i="1" u="sng" dirty="0">
                <a:solidFill>
                  <a:srgbClr val="3565BE"/>
                </a:solidFill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4340099" y="1748930"/>
              <a:ext cx="1014852" cy="395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i="1" u="sng" dirty="0">
                  <a:solidFill>
                    <a:srgbClr val="3565BE"/>
                  </a:solidFill>
                </a:rPr>
                <a:t>Training</a:t>
              </a:r>
              <a:endParaRPr lang="zh-CN" altLang="en-US" sz="1400" b="1" i="1" u="sng" dirty="0">
                <a:solidFill>
                  <a:srgbClr val="3565BE"/>
                </a:solidFill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6617825" y="1748930"/>
              <a:ext cx="867681" cy="395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i="1" u="sng" dirty="0">
                  <a:solidFill>
                    <a:srgbClr val="3565BE"/>
                  </a:solidFill>
                </a:rPr>
                <a:t>Supply</a:t>
              </a:r>
              <a:endParaRPr lang="zh-CN" altLang="en-US" sz="1400" b="1" i="1" u="sng" dirty="0">
                <a:solidFill>
                  <a:srgbClr val="3565BE"/>
                </a:solidFill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8964832" y="1748930"/>
              <a:ext cx="1564624" cy="672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i="1" u="sng" dirty="0">
                  <a:solidFill>
                    <a:srgbClr val="3565BE"/>
                  </a:solidFill>
                </a:rPr>
                <a:t>Living Support</a:t>
              </a:r>
              <a:endParaRPr lang="zh-CN" altLang="en-US" sz="1400" b="1" i="1" u="sng" dirty="0">
                <a:solidFill>
                  <a:srgbClr val="3565BE"/>
                </a:solidFill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4340098" y="3177520"/>
              <a:ext cx="1964449" cy="395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i="1" u="sng" dirty="0">
                  <a:solidFill>
                    <a:srgbClr val="3565BE"/>
                  </a:solidFill>
                </a:rPr>
                <a:t>Healthcare service</a:t>
              </a:r>
              <a:endParaRPr lang="zh-CN" altLang="en-US" sz="1400" b="1" i="1" u="sng" dirty="0">
                <a:solidFill>
                  <a:srgbClr val="3565BE"/>
                </a:solidFill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6656572" y="3177520"/>
              <a:ext cx="1564624" cy="395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i="1" u="sng" dirty="0">
                  <a:solidFill>
                    <a:srgbClr val="3565BE"/>
                  </a:solidFill>
                </a:rPr>
                <a:t>Delivery</a:t>
              </a:r>
              <a:endParaRPr lang="zh-CN" altLang="en-US" sz="1400" b="1" i="1" u="sng" dirty="0">
                <a:solidFill>
                  <a:srgbClr val="3565BE"/>
                </a:solidFill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4350934" y="4528886"/>
              <a:ext cx="1564624" cy="395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i="1" u="sng" dirty="0">
                  <a:solidFill>
                    <a:srgbClr val="3565BE"/>
                  </a:solidFill>
                </a:rPr>
                <a:t>Monitor</a:t>
              </a:r>
              <a:endParaRPr lang="zh-CN" altLang="en-US" sz="1400" b="1" i="1" u="sng" dirty="0">
                <a:solidFill>
                  <a:srgbClr val="3565BE"/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783094" y="3241200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/>
            </a:p>
          </p:txBody>
        </p:sp>
        <p:sp>
          <p:nvSpPr>
            <p:cNvPr id="45" name="矩形 44"/>
            <p:cNvSpPr/>
            <p:nvPr/>
          </p:nvSpPr>
          <p:spPr>
            <a:xfrm>
              <a:off x="783094" y="4525328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/>
            </a:p>
          </p:txBody>
        </p:sp>
        <p:sp>
          <p:nvSpPr>
            <p:cNvPr id="46" name="矩形 45"/>
            <p:cNvSpPr/>
            <p:nvPr/>
          </p:nvSpPr>
          <p:spPr>
            <a:xfrm>
              <a:off x="721041" y="3245464"/>
              <a:ext cx="2432216" cy="3956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i="1" u="sng" dirty="0">
                  <a:solidFill>
                    <a:srgbClr val="3565BE"/>
                  </a:solidFill>
                </a:rPr>
                <a:t>Computing capability</a:t>
              </a:r>
              <a:endParaRPr lang="zh-CN" altLang="en-US" sz="1400" b="1" i="1" u="sng" dirty="0">
                <a:solidFill>
                  <a:srgbClr val="3565BE"/>
                </a:solidFill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783093" y="4515585"/>
              <a:ext cx="1192143" cy="395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i="1" u="sng" dirty="0">
                  <a:solidFill>
                    <a:srgbClr val="3565BE"/>
                  </a:solidFill>
                </a:rPr>
                <a:t>Algorithm</a:t>
              </a:r>
              <a:endParaRPr lang="zh-CN" altLang="en-US" sz="1400" b="1" i="1" u="sng" dirty="0">
                <a:solidFill>
                  <a:srgbClr val="3565BE"/>
                </a:solidFill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783094" y="741304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/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755386" y="741304"/>
              <a:ext cx="1055909" cy="395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i="1" u="sng" dirty="0">
                  <a:solidFill>
                    <a:srgbClr val="3565BE"/>
                  </a:solidFill>
                </a:rPr>
                <a:t>Network</a:t>
              </a:r>
              <a:endParaRPr lang="zh-CN" altLang="en-US" sz="1400" b="1" i="1" u="sng" dirty="0">
                <a:solidFill>
                  <a:srgbClr val="3565BE"/>
                </a:solidFill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8878710" y="3195278"/>
              <a:ext cx="2042226" cy="1131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56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/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8917456" y="3177520"/>
              <a:ext cx="1564624" cy="395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i="1" u="sng" dirty="0">
                  <a:solidFill>
                    <a:srgbClr val="3565BE"/>
                  </a:solidFill>
                </a:rPr>
                <a:t>R&amp;D</a:t>
              </a:r>
              <a:endParaRPr lang="zh-CN" altLang="en-US" sz="1400" b="1" i="1" u="sng" dirty="0">
                <a:solidFill>
                  <a:srgbClr val="3565BE"/>
                </a:solidFill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4370802" y="602805"/>
              <a:ext cx="1933745" cy="1107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1000" b="1" dirty="0"/>
                <a:t>Early screening systems</a:t>
              </a:r>
              <a:r>
                <a:rPr lang="zh-CN" altLang="en-US" sz="1000" b="1" dirty="0"/>
                <a:t>（</a:t>
              </a:r>
              <a:r>
                <a:rPr lang="en-US" altLang="zh-CN" sz="1000" b="1" dirty="0"/>
                <a:t>e.g. point-of-entry syndrome screening</a:t>
              </a:r>
              <a:r>
                <a:rPr lang="zh-CN" altLang="en-US" sz="1000" b="1" dirty="0"/>
                <a:t>）</a:t>
              </a:r>
              <a:endParaRPr lang="en-US" altLang="zh-CN" sz="1000" b="1" dirty="0"/>
            </a:p>
            <a:p>
              <a:pPr marL="128588" indent="-128588">
                <a:buFont typeface="Arial" panose="020B0604020202020204" pitchFamily="34" charset="0"/>
                <a:buChar char="•"/>
              </a:pPr>
              <a:endParaRPr lang="zh-CN" altLang="en-US" sz="1000" b="1" dirty="0"/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6652592" y="640369"/>
              <a:ext cx="2016285" cy="712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1000" b="1" dirty="0"/>
                <a:t>Contact tracing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1000" b="1" dirty="0"/>
                <a:t>AI-powered epidemiological models</a:t>
              </a:r>
              <a:endParaRPr lang="zh-CN" altLang="en-US" sz="1000" b="1" dirty="0"/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8895550" y="638143"/>
              <a:ext cx="2042226" cy="712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1000" b="1" dirty="0"/>
                <a:t>Information publication platform or dashboard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1000" b="1" dirty="0"/>
                <a:t>Fight misinformation</a:t>
              </a:r>
            </a:p>
          </p:txBody>
        </p:sp>
        <p:sp>
          <p:nvSpPr>
            <p:cNvPr id="55" name="矩形 54"/>
            <p:cNvSpPr/>
            <p:nvPr/>
          </p:nvSpPr>
          <p:spPr>
            <a:xfrm>
              <a:off x="4361454" y="3502133"/>
              <a:ext cx="1992974" cy="9100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1000" b="1" dirty="0"/>
                <a:t>Virtual assistants, chatbots, online service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1000" b="1" dirty="0"/>
                <a:t>Medical imaging auxiliary diagnosis</a:t>
              </a:r>
              <a:endParaRPr lang="zh-CN" altLang="en-US" sz="1000" b="1" dirty="0"/>
            </a:p>
          </p:txBody>
        </p:sp>
        <p:sp>
          <p:nvSpPr>
            <p:cNvPr id="56" name="矩形 55"/>
            <p:cNvSpPr/>
            <p:nvPr/>
          </p:nvSpPr>
          <p:spPr>
            <a:xfrm>
              <a:off x="6710256" y="3539076"/>
              <a:ext cx="1757809" cy="5143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1000" b="1" dirty="0"/>
                <a:t>Contactless delivery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1000" b="1" dirty="0"/>
                <a:t>Disinfection robot</a:t>
              </a:r>
              <a:endParaRPr lang="zh-CN" altLang="en-US" sz="1000" b="1" dirty="0"/>
            </a:p>
          </p:txBody>
        </p:sp>
        <p:sp>
          <p:nvSpPr>
            <p:cNvPr id="57" name="矩形 56"/>
            <p:cNvSpPr/>
            <p:nvPr/>
          </p:nvSpPr>
          <p:spPr>
            <a:xfrm>
              <a:off x="8862638" y="3502133"/>
              <a:ext cx="2058298" cy="5116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1000" b="1" dirty="0"/>
                <a:t>Developments of drugs and vaccines</a:t>
              </a:r>
            </a:p>
          </p:txBody>
        </p:sp>
        <p:sp>
          <p:nvSpPr>
            <p:cNvPr id="58" name="矩形 57"/>
            <p:cNvSpPr/>
            <p:nvPr/>
          </p:nvSpPr>
          <p:spPr>
            <a:xfrm>
              <a:off x="4361454" y="4884544"/>
              <a:ext cx="2058298" cy="7122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1000" b="1" dirty="0"/>
                <a:t>Treatment monitoring 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1000" b="1" dirty="0"/>
                <a:t>Service monitoring</a:t>
              </a:r>
            </a:p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1000" b="1" dirty="0"/>
                <a:t>Economic monitoring</a:t>
              </a:r>
            </a:p>
          </p:txBody>
        </p:sp>
        <p:sp>
          <p:nvSpPr>
            <p:cNvPr id="59" name="矩形 58"/>
            <p:cNvSpPr/>
            <p:nvPr/>
          </p:nvSpPr>
          <p:spPr>
            <a:xfrm>
              <a:off x="4370802" y="2063463"/>
              <a:ext cx="2008253" cy="9100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1000" b="1" dirty="0"/>
                <a:t>Personnel capacity building (professional development for health workers)</a:t>
              </a:r>
              <a:endParaRPr lang="zh-CN" altLang="en-US" sz="1000" b="1" dirty="0"/>
            </a:p>
          </p:txBody>
        </p:sp>
        <p:sp>
          <p:nvSpPr>
            <p:cNvPr id="60" name="矩形 59"/>
            <p:cNvSpPr/>
            <p:nvPr/>
          </p:nvSpPr>
          <p:spPr>
            <a:xfrm>
              <a:off x="6616119" y="2080087"/>
              <a:ext cx="2084336" cy="810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8588" indent="-128588"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342900" algn="l"/>
                </a:tabLst>
              </a:pPr>
              <a:r>
                <a:rPr lang="en-US" altLang="zh-CN" sz="1000" b="1" dirty="0"/>
                <a:t>Emergency supply chain management system</a:t>
              </a:r>
            </a:p>
            <a:p>
              <a:pPr marL="128588" indent="-128588"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342900" algn="l"/>
                </a:tabLst>
              </a:pPr>
              <a:r>
                <a:rPr lang="en-US" altLang="zh-CN" sz="1000" b="1" dirty="0"/>
                <a:t>Medical waste system</a:t>
              </a:r>
              <a:endParaRPr lang="zh-CN" altLang="zh-CN" sz="1000" b="1" dirty="0"/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8895550" y="2113156"/>
              <a:ext cx="1933745" cy="712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1000" b="1" dirty="0"/>
                <a:t>Emergency support for life necessities and mental health</a:t>
              </a:r>
              <a:endParaRPr lang="zh-CN" altLang="en-US" sz="1000" b="1" dirty="0"/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783093" y="3610161"/>
              <a:ext cx="1933745" cy="712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1000" b="1" dirty="0"/>
                <a:t>Smartphones, Edge devices, Elastic Cloud Resources</a:t>
              </a:r>
              <a:endParaRPr lang="zh-CN" altLang="en-US" sz="1000" b="1" dirty="0"/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783093" y="2340039"/>
              <a:ext cx="2122767" cy="712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1000" b="1" dirty="0"/>
                <a:t>Data Resource, storage, curation, and integration to data repositories</a:t>
              </a:r>
              <a:endParaRPr lang="zh-CN" altLang="en-US" sz="1000" b="1" dirty="0"/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783093" y="1086007"/>
              <a:ext cx="2108608" cy="712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1000" b="1" dirty="0"/>
                <a:t> Wireless Communication, Internet, and Routers.</a:t>
              </a:r>
              <a:endParaRPr lang="zh-CN" altLang="en-US" sz="1000" b="1" dirty="0"/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783093" y="4884606"/>
              <a:ext cx="2063582" cy="712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8588" indent="-128588">
                <a:buFont typeface="Arial" panose="020B0604020202020204" pitchFamily="34" charset="0"/>
                <a:buChar char="•"/>
              </a:pPr>
              <a:r>
                <a:rPr lang="en-US" altLang="zh-CN" sz="1000" b="1" dirty="0"/>
                <a:t>Supervised, unsupervised, and reinforcement learning.</a:t>
              </a:r>
              <a:endParaRPr lang="zh-CN" altLang="en-US" sz="1000" b="1" dirty="0"/>
            </a:p>
          </p:txBody>
        </p:sp>
        <p:grpSp>
          <p:nvGrpSpPr>
            <p:cNvPr id="66" name="组合 65"/>
            <p:cNvGrpSpPr/>
            <p:nvPr/>
          </p:nvGrpSpPr>
          <p:grpSpPr>
            <a:xfrm>
              <a:off x="7531639" y="5901989"/>
              <a:ext cx="3636000" cy="910277"/>
              <a:chOff x="8221196" y="5900207"/>
              <a:chExt cx="2946443" cy="910277"/>
            </a:xfrm>
          </p:grpSpPr>
          <p:sp>
            <p:nvSpPr>
              <p:cNvPr id="71" name="矩形 70"/>
              <p:cNvSpPr/>
              <p:nvPr/>
            </p:nvSpPr>
            <p:spPr>
              <a:xfrm>
                <a:off x="8221196" y="5900207"/>
                <a:ext cx="2946443" cy="910277"/>
              </a:xfrm>
              <a:prstGeom prst="rect">
                <a:avLst/>
              </a:prstGeom>
              <a:solidFill>
                <a:srgbClr val="DDEAF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/>
              </a:p>
            </p:txBody>
          </p:sp>
          <p:sp>
            <p:nvSpPr>
              <p:cNvPr id="72" name="文本框 71"/>
              <p:cNvSpPr txBox="1"/>
              <p:nvPr/>
            </p:nvSpPr>
            <p:spPr>
              <a:xfrm>
                <a:off x="8267376" y="5934532"/>
                <a:ext cx="1619509" cy="3956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b="1" i="1" u="sng" dirty="0">
                    <a:solidFill>
                      <a:srgbClr val="3565BE"/>
                    </a:solidFill>
                  </a:rPr>
                  <a:t>Evaluation Criteria</a:t>
                </a:r>
                <a:endParaRPr lang="zh-CN" altLang="en-US" sz="1400" b="1" i="1" u="sng" dirty="0">
                  <a:solidFill>
                    <a:srgbClr val="3565BE"/>
                  </a:solidFill>
                </a:endParaRPr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8257941" y="6292284"/>
                <a:ext cx="2881350" cy="5116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8588" indent="-128588" fontAlgn="base">
                  <a:buFont typeface="Arial" panose="020B0604020202020204" pitchFamily="34" charset="0"/>
                  <a:buChar char="•"/>
                </a:pPr>
                <a:r>
                  <a:rPr lang="en-US" altLang="zh-CN" sz="1000" b="1" dirty="0"/>
                  <a:t>measures and indicators to evaluate the performance and applicability.</a:t>
                </a:r>
              </a:p>
            </p:txBody>
          </p:sp>
        </p:grpSp>
        <p:grpSp>
          <p:nvGrpSpPr>
            <p:cNvPr id="67" name="组合 66"/>
            <p:cNvGrpSpPr/>
            <p:nvPr/>
          </p:nvGrpSpPr>
          <p:grpSpPr>
            <a:xfrm>
              <a:off x="3350271" y="5893226"/>
              <a:ext cx="3636000" cy="910277"/>
              <a:chOff x="4209603" y="5893226"/>
              <a:chExt cx="2946443" cy="910277"/>
            </a:xfrm>
          </p:grpSpPr>
          <p:sp>
            <p:nvSpPr>
              <p:cNvPr id="68" name="矩形 67"/>
              <p:cNvSpPr/>
              <p:nvPr/>
            </p:nvSpPr>
            <p:spPr>
              <a:xfrm>
                <a:off x="4209603" y="5893226"/>
                <a:ext cx="2946443" cy="910277"/>
              </a:xfrm>
              <a:prstGeom prst="rect">
                <a:avLst/>
              </a:prstGeom>
              <a:solidFill>
                <a:srgbClr val="DDEAF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/>
              </a:p>
            </p:txBody>
          </p:sp>
          <p:sp>
            <p:nvSpPr>
              <p:cNvPr id="69" name="文本框 68"/>
              <p:cNvSpPr txBox="1"/>
              <p:nvPr/>
            </p:nvSpPr>
            <p:spPr>
              <a:xfrm>
                <a:off x="4255783" y="5927551"/>
                <a:ext cx="1641601" cy="3956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b="1" i="1" u="sng" dirty="0">
                    <a:solidFill>
                      <a:srgbClr val="3565BE"/>
                    </a:solidFill>
                  </a:rPr>
                  <a:t>Digital governance</a:t>
                </a:r>
                <a:endParaRPr lang="zh-CN" altLang="en-US" sz="1400" b="1" i="1" u="sng" dirty="0">
                  <a:solidFill>
                    <a:srgbClr val="3565BE"/>
                  </a:solidFill>
                </a:endParaRPr>
              </a:p>
            </p:txBody>
          </p:sp>
          <p:sp>
            <p:nvSpPr>
              <p:cNvPr id="70" name="矩形 69"/>
              <p:cNvSpPr/>
              <p:nvPr/>
            </p:nvSpPr>
            <p:spPr>
              <a:xfrm>
                <a:off x="4246348" y="6285303"/>
                <a:ext cx="2881350" cy="5116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8588" indent="-128588" fontAlgn="base">
                  <a:buFont typeface="Arial" panose="020B0604020202020204" pitchFamily="34" charset="0"/>
                  <a:buChar char="•"/>
                </a:pPr>
                <a:r>
                  <a:rPr lang="en-US" altLang="zh-CN" sz="1000" b="1" dirty="0"/>
                  <a:t>governance factors on AI and other digital interventions in health emergencies.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4340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50041-988F-4C6F-9198-3C512D900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D2D8A-41F6-4010-AF7C-25F996C39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AutoNum type="arabicPeriod"/>
            </a:pPr>
            <a:r>
              <a:rPr lang="en-US" altLang="zh-CN" sz="2800" b="1" dirty="0">
                <a:solidFill>
                  <a:srgbClr val="0070C0"/>
                </a:solidFill>
              </a:rPr>
              <a:t>Case collection: </a:t>
            </a:r>
          </a:p>
          <a:p>
            <a:pPr marL="514350" lvl="0" indent="-514350">
              <a:buAutoNum type="arabicPeriod"/>
            </a:pPr>
            <a:endParaRPr lang="en-US" altLang="zh-CN" sz="2800" b="1" dirty="0">
              <a:solidFill>
                <a:srgbClr val="0070C0"/>
              </a:solidFill>
            </a:endParaRPr>
          </a:p>
          <a:p>
            <a:pPr marL="914400" lvl="1" indent="-457200">
              <a:buFont typeface="+mj-lt"/>
              <a:buAutoNum type="alphaUcPeriod"/>
            </a:pPr>
            <a:r>
              <a:rPr lang="en-US" altLang="zh-CN" dirty="0">
                <a:solidFill>
                  <a:srgbClr val="4D3E2F"/>
                </a:solidFill>
              </a:rPr>
              <a:t>Already collected information on DT used in the context of the COVID-19 emergency cycle; </a:t>
            </a:r>
          </a:p>
          <a:p>
            <a:pPr marL="914400" lvl="1" indent="-457200">
              <a:buFont typeface="+mj-lt"/>
              <a:buAutoNum type="alphaUcPeriod"/>
            </a:pPr>
            <a:endParaRPr lang="en-US" altLang="zh-CN" dirty="0">
              <a:solidFill>
                <a:srgbClr val="4D3E2F"/>
              </a:solidFill>
            </a:endParaRPr>
          </a:p>
          <a:p>
            <a:pPr marL="914400" lvl="1" indent="-457200">
              <a:buFont typeface="+mj-lt"/>
              <a:buAutoNum type="alphaUcPeriod"/>
            </a:pPr>
            <a:r>
              <a:rPr lang="en-US" altLang="zh-CN" dirty="0">
                <a:solidFill>
                  <a:srgbClr val="4D3E2F"/>
                </a:solidFill>
              </a:rPr>
              <a:t>Continue the collection of typical cases in different countries and regions by designing a questionnaire to collect further information.</a:t>
            </a:r>
          </a:p>
          <a:p>
            <a:pPr marL="514350" indent="-514350"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713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" y="5829300"/>
            <a:ext cx="1198418" cy="171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5836227"/>
            <a:ext cx="307802" cy="171450"/>
          </a:xfrm>
        </p:spPr>
        <p:txBody>
          <a:bodyPr rtlCol="0"/>
          <a:lstStyle/>
          <a:p>
            <a:pPr defTabSz="685800">
              <a:defRPr/>
            </a:pPr>
            <a:fld id="{9CD8D479-8942-46E8-A226-A4E01F7A105C}" type="slidenum">
              <a:rPr lang="en-US" sz="825">
                <a:solidFill>
                  <a:srgbClr val="8BAA0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defTabSz="685800">
                <a:defRPr/>
              </a:pPr>
              <a:t>8</a:t>
            </a:fld>
            <a:endParaRPr lang="en-US" sz="825" dirty="0">
              <a:solidFill>
                <a:srgbClr val="8BAA00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57746" y="5829300"/>
            <a:ext cx="7786255" cy="171450"/>
          </a:xfrm>
          <a:prstGeom prst="rect">
            <a:avLst/>
          </a:prstGeom>
          <a:solidFill>
            <a:srgbClr val="95D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4162" y="685801"/>
            <a:ext cx="3471669" cy="5046518"/>
          </a:xfrm>
          <a:prstGeom prst="rect">
            <a:avLst/>
          </a:prstGeom>
        </p:spPr>
      </p:pic>
      <p:sp>
        <p:nvSpPr>
          <p:cNvPr id="10" name="标题 1"/>
          <p:cNvSpPr txBox="1">
            <a:spLocks/>
          </p:cNvSpPr>
          <p:nvPr/>
        </p:nvSpPr>
        <p:spPr>
          <a:xfrm>
            <a:off x="628029" y="857250"/>
            <a:ext cx="7028962" cy="88767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defTabSz="685800">
              <a:defRPr/>
            </a:pPr>
            <a:r>
              <a:rPr lang="en-US" altLang="zh-CN" sz="2550" dirty="0">
                <a:solidFill>
                  <a:srgbClr val="008EBC"/>
                </a:solidFill>
              </a:rPr>
              <a:t>A - Case Collection</a:t>
            </a:r>
            <a:endParaRPr lang="en-US" sz="2550" dirty="0">
              <a:solidFill>
                <a:srgbClr val="008EBC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clrChange>
              <a:clrFrom>
                <a:srgbClr val="E9E9E9"/>
              </a:clrFrom>
              <a:clrTo>
                <a:srgbClr val="E9E9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9214" y="2192822"/>
            <a:ext cx="5552100" cy="3188580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615A7382-AD4C-45A0-89B9-180BD51C1B60}"/>
              </a:ext>
            </a:extLst>
          </p:cNvPr>
          <p:cNvGrpSpPr/>
          <p:nvPr/>
        </p:nvGrpSpPr>
        <p:grpSpPr>
          <a:xfrm>
            <a:off x="1174928" y="3535456"/>
            <a:ext cx="872568" cy="295563"/>
            <a:chOff x="5502188" y="3512399"/>
            <a:chExt cx="1163423" cy="394084"/>
          </a:xfrm>
        </p:grpSpPr>
        <p:sp>
          <p:nvSpPr>
            <p:cNvPr id="15" name="文本框 14"/>
            <p:cNvSpPr txBox="1"/>
            <p:nvPr/>
          </p:nvSpPr>
          <p:spPr>
            <a:xfrm>
              <a:off x="5759363" y="3700120"/>
              <a:ext cx="906248" cy="184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lIns="27000" tIns="0" rIns="0" bIns="0" rtlCol="0">
              <a:spAutoFit/>
            </a:bodyPr>
            <a:lstStyle/>
            <a:p>
              <a:pPr defTabSz="685800">
                <a:defRPr/>
              </a:pPr>
              <a:r>
                <a:rPr lang="en-US" altLang="zh-CN" sz="900" b="1" dirty="0">
                  <a:solidFill>
                    <a:srgbClr val="F18369"/>
                  </a:solidFill>
                  <a:latin typeface="等线" panose="020F0502020204030204"/>
                  <a:ea typeface="等线" panose="02010600030101010101" pitchFamily="2" charset="-122"/>
                </a:rPr>
                <a:t>USA, 6 cases</a:t>
              </a:r>
              <a:endParaRPr lang="zh-CN" altLang="en-US" sz="900" b="1" dirty="0">
                <a:solidFill>
                  <a:srgbClr val="F18369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pic>
          <p:nvPicPr>
            <p:cNvPr id="16" name="Picture 4" descr="https://ss0.bdstatic.com/70cFuHSh_Q1YnxGkpoWK1HF6hhy/it/u=3043343212,508482066&amp;fm=26&amp;gp=0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2188" y="3512399"/>
              <a:ext cx="393297" cy="394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73D21B33-2510-4B2B-8B25-4997BBF89DDB}"/>
              </a:ext>
            </a:extLst>
          </p:cNvPr>
          <p:cNvGrpSpPr/>
          <p:nvPr/>
        </p:nvGrpSpPr>
        <p:grpSpPr>
          <a:xfrm>
            <a:off x="2022612" y="3202721"/>
            <a:ext cx="755190" cy="303699"/>
            <a:chOff x="4888565" y="3512399"/>
            <a:chExt cx="1006920" cy="404932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AC5C43F0-F192-491E-85B1-71AACFF42E5D}"/>
                </a:ext>
              </a:extLst>
            </p:cNvPr>
            <p:cNvSpPr txBox="1"/>
            <p:nvPr/>
          </p:nvSpPr>
          <p:spPr>
            <a:xfrm>
              <a:off x="4888565" y="3732666"/>
              <a:ext cx="777991" cy="184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lIns="0" tIns="0" rIns="0" bIns="0" rtlCol="0">
              <a:spAutoFit/>
            </a:bodyPr>
            <a:lstStyle/>
            <a:p>
              <a:pPr defTabSz="685800">
                <a:defRPr/>
              </a:pPr>
              <a:r>
                <a:rPr lang="en-US" altLang="zh-CN" sz="900" b="1" dirty="0">
                  <a:solidFill>
                    <a:srgbClr val="F18369"/>
                  </a:solidFill>
                  <a:latin typeface="等线" panose="020F0502020204030204"/>
                  <a:ea typeface="等线" panose="02010600030101010101" pitchFamily="2" charset="-122"/>
                </a:rPr>
                <a:t>UK, 3 cases</a:t>
              </a:r>
              <a:endParaRPr lang="zh-CN" altLang="en-US" sz="900" b="1" dirty="0">
                <a:solidFill>
                  <a:srgbClr val="F18369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pic>
          <p:nvPicPr>
            <p:cNvPr id="19" name="Picture 4" descr="https://ss0.bdstatic.com/70cFuHSh_Q1YnxGkpoWK1HF6hhy/it/u=3043343212,508482066&amp;fm=26&amp;gp=0.jpg">
              <a:extLst>
                <a:ext uri="{FF2B5EF4-FFF2-40B4-BE49-F238E27FC236}">
                  <a16:creationId xmlns:a16="http://schemas.microsoft.com/office/drawing/2014/main" id="{B5F712A4-A19F-4E8D-A58B-F015DFCC5A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2188" y="3512399"/>
              <a:ext cx="393297" cy="394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D800F9FA-938C-4550-80E7-492FB80E757F}"/>
              </a:ext>
            </a:extLst>
          </p:cNvPr>
          <p:cNvGrpSpPr/>
          <p:nvPr/>
        </p:nvGrpSpPr>
        <p:grpSpPr>
          <a:xfrm>
            <a:off x="2664935" y="3110282"/>
            <a:ext cx="955464" cy="295563"/>
            <a:chOff x="5502188" y="3512399"/>
            <a:chExt cx="1273952" cy="394084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FB1C5C88-25A5-4B2F-A6A6-C46239C02B3F}"/>
                </a:ext>
              </a:extLst>
            </p:cNvPr>
            <p:cNvSpPr txBox="1"/>
            <p:nvPr/>
          </p:nvSpPr>
          <p:spPr>
            <a:xfrm>
              <a:off x="5752339" y="3691111"/>
              <a:ext cx="1023801" cy="184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lIns="27000" tIns="0" rIns="0" bIns="0" rtlCol="0">
              <a:spAutoFit/>
            </a:bodyPr>
            <a:lstStyle/>
            <a:p>
              <a:pPr defTabSz="685800">
                <a:defRPr/>
              </a:pPr>
              <a:r>
                <a:rPr lang="en-US" altLang="zh-CN" sz="900" b="1" dirty="0">
                  <a:solidFill>
                    <a:srgbClr val="F18369"/>
                  </a:solidFill>
                  <a:latin typeface="等线" panose="020F0502020204030204"/>
                  <a:ea typeface="等线" panose="02010600030101010101" pitchFamily="2" charset="-122"/>
                </a:rPr>
                <a:t>Danish, 1 case</a:t>
              </a:r>
              <a:endParaRPr lang="zh-CN" altLang="en-US" sz="900" b="1" dirty="0">
                <a:solidFill>
                  <a:srgbClr val="F18369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pic>
          <p:nvPicPr>
            <p:cNvPr id="22" name="Picture 4" descr="https://ss0.bdstatic.com/70cFuHSh_Q1YnxGkpoWK1HF6hhy/it/u=3043343212,508482066&amp;fm=26&amp;gp=0.jpg">
              <a:extLst>
                <a:ext uri="{FF2B5EF4-FFF2-40B4-BE49-F238E27FC236}">
                  <a16:creationId xmlns:a16="http://schemas.microsoft.com/office/drawing/2014/main" id="{51020ED0-7AC4-4936-A7F6-E261FC412F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2188" y="3512399"/>
              <a:ext cx="393297" cy="394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C135F99D-55D2-419A-A5C6-219F6ADE20FB}"/>
              </a:ext>
            </a:extLst>
          </p:cNvPr>
          <p:cNvGrpSpPr/>
          <p:nvPr/>
        </p:nvGrpSpPr>
        <p:grpSpPr>
          <a:xfrm>
            <a:off x="3510566" y="3847961"/>
            <a:ext cx="852817" cy="295563"/>
            <a:chOff x="5502188" y="3512399"/>
            <a:chExt cx="1137089" cy="394084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927449BA-01BB-437C-B816-8784D9DC1B90}"/>
                </a:ext>
              </a:extLst>
            </p:cNvPr>
            <p:cNvSpPr txBox="1"/>
            <p:nvPr/>
          </p:nvSpPr>
          <p:spPr>
            <a:xfrm>
              <a:off x="5745854" y="3697719"/>
              <a:ext cx="893423" cy="184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lIns="27000" tIns="0" rIns="0" bIns="0" rtlCol="0">
              <a:spAutoFit/>
            </a:bodyPr>
            <a:lstStyle/>
            <a:p>
              <a:pPr defTabSz="685800">
                <a:defRPr/>
              </a:pPr>
              <a:r>
                <a:rPr lang="en-US" altLang="zh-CN" sz="900" b="1" dirty="0">
                  <a:solidFill>
                    <a:srgbClr val="F18369"/>
                  </a:solidFill>
                  <a:latin typeface="等线" panose="020F0502020204030204"/>
                  <a:ea typeface="等线" panose="02010600030101010101" pitchFamily="2" charset="-122"/>
                </a:rPr>
                <a:t>India, 1 case</a:t>
              </a:r>
              <a:endParaRPr lang="zh-CN" altLang="en-US" sz="900" b="1" dirty="0">
                <a:solidFill>
                  <a:srgbClr val="F18369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pic>
          <p:nvPicPr>
            <p:cNvPr id="25" name="Picture 4" descr="https://ss0.bdstatic.com/70cFuHSh_Q1YnxGkpoWK1HF6hhy/it/u=3043343212,508482066&amp;fm=26&amp;gp=0.jpg">
              <a:extLst>
                <a:ext uri="{FF2B5EF4-FFF2-40B4-BE49-F238E27FC236}">
                  <a16:creationId xmlns:a16="http://schemas.microsoft.com/office/drawing/2014/main" id="{6B7E6BC5-D1FE-4F84-B82E-0C49F210FF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2188" y="3512399"/>
              <a:ext cx="393297" cy="394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20CD7068-B8FB-40AB-A12B-357A5FBA3303}"/>
              </a:ext>
            </a:extLst>
          </p:cNvPr>
          <p:cNvGrpSpPr/>
          <p:nvPr/>
        </p:nvGrpSpPr>
        <p:grpSpPr>
          <a:xfrm>
            <a:off x="3202213" y="3585424"/>
            <a:ext cx="726474" cy="397961"/>
            <a:chOff x="5502188" y="3375869"/>
            <a:chExt cx="968631" cy="530614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7F23BA0D-A119-4C04-8B50-77B4E3E0A86C}"/>
                </a:ext>
              </a:extLst>
            </p:cNvPr>
            <p:cNvSpPr txBox="1"/>
            <p:nvPr/>
          </p:nvSpPr>
          <p:spPr>
            <a:xfrm>
              <a:off x="5635103" y="3375869"/>
              <a:ext cx="835716" cy="184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lIns="27000" tIns="0" rIns="0" bIns="0" rtlCol="0">
              <a:spAutoFit/>
            </a:bodyPr>
            <a:lstStyle/>
            <a:p>
              <a:pPr defTabSz="685800">
                <a:defRPr/>
              </a:pPr>
              <a:r>
                <a:rPr lang="en-US" altLang="zh-CN" sz="900" b="1" dirty="0">
                  <a:solidFill>
                    <a:srgbClr val="F18369"/>
                  </a:solidFill>
                  <a:latin typeface="等线" panose="020F0502020204030204"/>
                  <a:ea typeface="等线" panose="02010600030101010101" pitchFamily="2" charset="-122"/>
                </a:rPr>
                <a:t>UAE, 1 case</a:t>
              </a:r>
              <a:endParaRPr lang="zh-CN" altLang="en-US" sz="900" b="1" dirty="0">
                <a:solidFill>
                  <a:srgbClr val="F18369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pic>
          <p:nvPicPr>
            <p:cNvPr id="28" name="Picture 4" descr="https://ss0.bdstatic.com/70cFuHSh_Q1YnxGkpoWK1HF6hhy/it/u=3043343212,508482066&amp;fm=26&amp;gp=0.jpg">
              <a:extLst>
                <a:ext uri="{FF2B5EF4-FFF2-40B4-BE49-F238E27FC236}">
                  <a16:creationId xmlns:a16="http://schemas.microsoft.com/office/drawing/2014/main" id="{8D8B425C-49D8-4DB2-A311-1017BBF58B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2188" y="3512399"/>
              <a:ext cx="393297" cy="394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E76B13A2-36F0-4916-A658-DFD26C11DB9C}"/>
              </a:ext>
            </a:extLst>
          </p:cNvPr>
          <p:cNvGrpSpPr/>
          <p:nvPr/>
        </p:nvGrpSpPr>
        <p:grpSpPr>
          <a:xfrm>
            <a:off x="4315166" y="3488172"/>
            <a:ext cx="907565" cy="295563"/>
            <a:chOff x="5502188" y="3512399"/>
            <a:chExt cx="1210087" cy="394084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12D78B18-FAC1-45AA-B9EB-531552A9C39B}"/>
                </a:ext>
              </a:extLst>
            </p:cNvPr>
            <p:cNvSpPr txBox="1"/>
            <p:nvPr/>
          </p:nvSpPr>
          <p:spPr>
            <a:xfrm>
              <a:off x="5761143" y="3693054"/>
              <a:ext cx="951132" cy="184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lIns="27000" tIns="0" rIns="0" bIns="0" rtlCol="0">
              <a:spAutoFit/>
            </a:bodyPr>
            <a:lstStyle/>
            <a:p>
              <a:pPr defTabSz="685800">
                <a:defRPr/>
              </a:pPr>
              <a:r>
                <a:rPr lang="en-US" altLang="zh-CN" sz="900" b="1" dirty="0">
                  <a:solidFill>
                    <a:srgbClr val="F18369"/>
                  </a:solidFill>
                  <a:latin typeface="等线" panose="020F0502020204030204"/>
                  <a:ea typeface="等线" panose="02010600030101010101" pitchFamily="2" charset="-122"/>
                </a:rPr>
                <a:t>Japan, 1 case</a:t>
              </a:r>
              <a:endParaRPr lang="zh-CN" altLang="en-US" sz="900" b="1" dirty="0">
                <a:solidFill>
                  <a:srgbClr val="F18369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pic>
          <p:nvPicPr>
            <p:cNvPr id="31" name="Picture 4" descr="https://ss0.bdstatic.com/70cFuHSh_Q1YnxGkpoWK1HF6hhy/it/u=3043343212,508482066&amp;fm=26&amp;gp=0.jpg">
              <a:extLst>
                <a:ext uri="{FF2B5EF4-FFF2-40B4-BE49-F238E27FC236}">
                  <a16:creationId xmlns:a16="http://schemas.microsoft.com/office/drawing/2014/main" id="{2F1B8D76-2817-436B-8B44-8E776386D7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2188" y="3512399"/>
              <a:ext cx="393297" cy="394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B390A180-C9E1-4069-BEB2-3F4FC41B7D57}"/>
              </a:ext>
            </a:extLst>
          </p:cNvPr>
          <p:cNvGrpSpPr/>
          <p:nvPr/>
        </p:nvGrpSpPr>
        <p:grpSpPr>
          <a:xfrm>
            <a:off x="950363" y="3040634"/>
            <a:ext cx="990132" cy="295563"/>
            <a:chOff x="5502188" y="3512399"/>
            <a:chExt cx="1320175" cy="394084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E5CEB4C0-7058-4F0E-8F7C-8643DDC94D66}"/>
                </a:ext>
              </a:extLst>
            </p:cNvPr>
            <p:cNvSpPr txBox="1"/>
            <p:nvPr/>
          </p:nvSpPr>
          <p:spPr>
            <a:xfrm>
              <a:off x="5755815" y="3673950"/>
              <a:ext cx="1066548" cy="184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none" lIns="27000" tIns="0" rIns="0" bIns="0" rtlCol="0">
              <a:spAutoFit/>
            </a:bodyPr>
            <a:lstStyle/>
            <a:p>
              <a:pPr defTabSz="685800">
                <a:defRPr/>
              </a:pPr>
              <a:r>
                <a:rPr lang="en-US" altLang="zh-CN" sz="900" b="1" dirty="0">
                  <a:solidFill>
                    <a:srgbClr val="F18369"/>
                  </a:solidFill>
                  <a:latin typeface="等线" panose="020F0502020204030204"/>
                  <a:ea typeface="等线" panose="02010600030101010101" pitchFamily="2" charset="-122"/>
                </a:rPr>
                <a:t>Canada, 1 case</a:t>
              </a:r>
              <a:endParaRPr lang="zh-CN" altLang="en-US" sz="900" b="1" dirty="0">
                <a:solidFill>
                  <a:srgbClr val="F18369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pic>
          <p:nvPicPr>
            <p:cNvPr id="34" name="Picture 4" descr="https://ss0.bdstatic.com/70cFuHSh_Q1YnxGkpoWK1HF6hhy/it/u=3043343212,508482066&amp;fm=26&amp;gp=0.jpg">
              <a:extLst>
                <a:ext uri="{FF2B5EF4-FFF2-40B4-BE49-F238E27FC236}">
                  <a16:creationId xmlns:a16="http://schemas.microsoft.com/office/drawing/2014/main" id="{E3549F39-68C1-4675-B77B-C50E189D2B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2188" y="3512399"/>
              <a:ext cx="393297" cy="394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261C1EBE-7A67-4151-9133-E9C14AE5C582}"/>
              </a:ext>
            </a:extLst>
          </p:cNvPr>
          <p:cNvGrpSpPr/>
          <p:nvPr/>
        </p:nvGrpSpPr>
        <p:grpSpPr>
          <a:xfrm>
            <a:off x="4297653" y="4418649"/>
            <a:ext cx="1045522" cy="295563"/>
            <a:chOff x="5502188" y="3512399"/>
            <a:chExt cx="1394029" cy="394084"/>
          </a:xfrm>
        </p:grpSpPr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5C0270E6-B558-4A19-8B02-562B62A375BA}"/>
                </a:ext>
              </a:extLst>
            </p:cNvPr>
            <p:cNvSpPr txBox="1"/>
            <p:nvPr/>
          </p:nvSpPr>
          <p:spPr>
            <a:xfrm>
              <a:off x="5735627" y="3688470"/>
              <a:ext cx="1160590" cy="184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lIns="27000" tIns="0" rIns="0" bIns="0" rtlCol="0">
              <a:spAutoFit/>
            </a:bodyPr>
            <a:lstStyle/>
            <a:p>
              <a:pPr defTabSz="685800">
                <a:defRPr/>
              </a:pPr>
              <a:r>
                <a:rPr lang="en-US" altLang="zh-CN" sz="900" b="1" dirty="0">
                  <a:solidFill>
                    <a:srgbClr val="F18369"/>
                  </a:solidFill>
                  <a:latin typeface="等线" panose="020F0502020204030204"/>
                  <a:ea typeface="等线" panose="02010600030101010101" pitchFamily="2" charset="-122"/>
                </a:rPr>
                <a:t>Australia, 1 case</a:t>
              </a:r>
              <a:endParaRPr lang="zh-CN" altLang="en-US" sz="900" b="1" dirty="0">
                <a:solidFill>
                  <a:srgbClr val="F18369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pic>
          <p:nvPicPr>
            <p:cNvPr id="37" name="Picture 4" descr="https://ss0.bdstatic.com/70cFuHSh_Q1YnxGkpoWK1HF6hhy/it/u=3043343212,508482066&amp;fm=26&amp;gp=0.jpg">
              <a:extLst>
                <a:ext uri="{FF2B5EF4-FFF2-40B4-BE49-F238E27FC236}">
                  <a16:creationId xmlns:a16="http://schemas.microsoft.com/office/drawing/2014/main" id="{DC98E8C6-97EE-4983-ABF2-2A63F989CF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2188" y="3512399"/>
              <a:ext cx="393297" cy="394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9BCBAD5D-2AA7-40B3-868A-0253F22BC095}"/>
              </a:ext>
            </a:extLst>
          </p:cNvPr>
          <p:cNvGrpSpPr/>
          <p:nvPr/>
        </p:nvGrpSpPr>
        <p:grpSpPr>
          <a:xfrm>
            <a:off x="2502254" y="3745496"/>
            <a:ext cx="865823" cy="295563"/>
            <a:chOff x="4741055" y="3512399"/>
            <a:chExt cx="1154430" cy="394084"/>
          </a:xfrm>
        </p:grpSpPr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554B02FB-57F2-4710-BD93-18730161CD94}"/>
                </a:ext>
              </a:extLst>
            </p:cNvPr>
            <p:cNvSpPr txBox="1"/>
            <p:nvPr/>
          </p:nvSpPr>
          <p:spPr>
            <a:xfrm>
              <a:off x="4741055" y="3716998"/>
              <a:ext cx="931895" cy="184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lIns="0" tIns="0" rIns="27000" bIns="0" rtlCol="0">
              <a:spAutoFit/>
            </a:bodyPr>
            <a:lstStyle/>
            <a:p>
              <a:pPr defTabSz="685800">
                <a:defRPr/>
              </a:pPr>
              <a:r>
                <a:rPr lang="en-US" altLang="zh-CN" sz="900" b="1" dirty="0">
                  <a:solidFill>
                    <a:srgbClr val="F18369"/>
                  </a:solidFill>
                  <a:latin typeface="等线" panose="020F0502020204030204"/>
                  <a:ea typeface="等线" panose="02010600030101010101" pitchFamily="2" charset="-122"/>
                </a:rPr>
                <a:t>Saudi, 1 case</a:t>
              </a:r>
              <a:endParaRPr lang="zh-CN" altLang="en-US" sz="900" b="1" dirty="0">
                <a:solidFill>
                  <a:srgbClr val="F18369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pic>
          <p:nvPicPr>
            <p:cNvPr id="40" name="Picture 4" descr="https://ss0.bdstatic.com/70cFuHSh_Q1YnxGkpoWK1HF6hhy/it/u=3043343212,508482066&amp;fm=26&amp;gp=0.jpg">
              <a:extLst>
                <a:ext uri="{FF2B5EF4-FFF2-40B4-BE49-F238E27FC236}">
                  <a16:creationId xmlns:a16="http://schemas.microsoft.com/office/drawing/2014/main" id="{7D0C495B-48DC-46F5-ADA7-BA13E7FD62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2188" y="3512399"/>
              <a:ext cx="393297" cy="394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2F9F5FC4-847F-4D94-A789-6B289C01A2C0}"/>
              </a:ext>
            </a:extLst>
          </p:cNvPr>
          <p:cNvGrpSpPr/>
          <p:nvPr/>
        </p:nvGrpSpPr>
        <p:grpSpPr>
          <a:xfrm>
            <a:off x="3979212" y="3680330"/>
            <a:ext cx="1005569" cy="295563"/>
            <a:chOff x="5502188" y="3512399"/>
            <a:chExt cx="1340759" cy="394084"/>
          </a:xfrm>
        </p:grpSpPr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82A212FC-928F-40AA-A0B9-EAE8419D0EB5}"/>
                </a:ext>
              </a:extLst>
            </p:cNvPr>
            <p:cNvSpPr txBox="1"/>
            <p:nvPr/>
          </p:nvSpPr>
          <p:spPr>
            <a:xfrm>
              <a:off x="5748612" y="3679035"/>
              <a:ext cx="1094335" cy="184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lIns="27000" tIns="0" rIns="0" bIns="0" rtlCol="0">
              <a:spAutoFit/>
            </a:bodyPr>
            <a:lstStyle/>
            <a:p>
              <a:pPr defTabSz="685800">
                <a:defRPr/>
              </a:pPr>
              <a:r>
                <a:rPr lang="en-US" altLang="zh-CN" sz="900" b="1" dirty="0">
                  <a:solidFill>
                    <a:srgbClr val="F18369"/>
                  </a:solidFill>
                  <a:latin typeface="等线" panose="020F0502020204030204"/>
                  <a:ea typeface="等线" panose="02010600030101010101" pitchFamily="2" charset="-122"/>
                </a:rPr>
                <a:t>China, 11 cases</a:t>
              </a:r>
              <a:endParaRPr lang="zh-CN" altLang="en-US" sz="900" b="1" dirty="0">
                <a:solidFill>
                  <a:srgbClr val="F18369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pic>
          <p:nvPicPr>
            <p:cNvPr id="43" name="Picture 4" descr="https://ss0.bdstatic.com/70cFuHSh_Q1YnxGkpoWK1HF6hhy/it/u=3043343212,508482066&amp;fm=26&amp;gp=0.jpg">
              <a:extLst>
                <a:ext uri="{FF2B5EF4-FFF2-40B4-BE49-F238E27FC236}">
                  <a16:creationId xmlns:a16="http://schemas.microsoft.com/office/drawing/2014/main" id="{F32598AE-2A04-4954-A8EF-3EF02A2B3B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2188" y="3512399"/>
              <a:ext cx="393297" cy="394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1" name="直接连接符 10"/>
          <p:cNvCxnSpPr>
            <a:endCxn id="30" idx="3"/>
          </p:cNvCxnSpPr>
          <p:nvPr/>
        </p:nvCxnSpPr>
        <p:spPr>
          <a:xfrm flipH="1">
            <a:off x="5222731" y="1085850"/>
            <a:ext cx="429926" cy="260706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5" name="直接连接符 44"/>
          <p:cNvCxnSpPr>
            <a:stCxn id="30" idx="3"/>
          </p:cNvCxnSpPr>
          <p:nvPr/>
        </p:nvCxnSpPr>
        <p:spPr>
          <a:xfrm>
            <a:off x="5222731" y="3692913"/>
            <a:ext cx="429925" cy="196493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1475509" y="5822374"/>
            <a:ext cx="4572000" cy="21929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altLang="zh-CN" sz="825" dirty="0">
                <a:solidFill>
                  <a:srgbClr val="8BAA0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27 cases in the current stage, the collection will continue…</a:t>
            </a:r>
            <a:endParaRPr lang="zh-CN" altLang="en-US" sz="825" dirty="0">
              <a:solidFill>
                <a:srgbClr val="8BAA00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357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" y="5829300"/>
            <a:ext cx="1198418" cy="171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5836227"/>
            <a:ext cx="307802" cy="171450"/>
          </a:xfrm>
        </p:spPr>
        <p:txBody>
          <a:bodyPr rtlCol="0"/>
          <a:lstStyle/>
          <a:p>
            <a:pPr defTabSz="685800">
              <a:defRPr/>
            </a:pPr>
            <a:fld id="{9CD8D479-8942-46E8-A226-A4E01F7A105C}" type="slidenum">
              <a:rPr lang="en-US" sz="825">
                <a:solidFill>
                  <a:srgbClr val="8BAA0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defTabSz="685800">
                <a:defRPr/>
              </a:pPr>
              <a:t>9</a:t>
            </a:fld>
            <a:endParaRPr lang="en-US" sz="825" dirty="0">
              <a:solidFill>
                <a:srgbClr val="8BAA00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57746" y="5829300"/>
            <a:ext cx="7786255" cy="171450"/>
          </a:xfrm>
          <a:prstGeom prst="rect">
            <a:avLst/>
          </a:prstGeom>
          <a:solidFill>
            <a:srgbClr val="95D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0" name="标题 1"/>
          <p:cNvSpPr txBox="1">
            <a:spLocks/>
          </p:cNvSpPr>
          <p:nvPr/>
        </p:nvSpPr>
        <p:spPr>
          <a:xfrm>
            <a:off x="628029" y="857250"/>
            <a:ext cx="7028962" cy="88767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defTabSz="685800">
              <a:defRPr/>
            </a:pPr>
            <a:r>
              <a:rPr lang="en-US" altLang="zh-CN" sz="2550" dirty="0">
                <a:solidFill>
                  <a:srgbClr val="008EBC"/>
                </a:solidFill>
              </a:rPr>
              <a:t>B - Questionnaire</a:t>
            </a:r>
            <a:endParaRPr lang="en-US" sz="2550" dirty="0">
              <a:solidFill>
                <a:srgbClr val="008EBC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FE38DC-4394-4DCB-A539-820A450FC16C}"/>
              </a:ext>
            </a:extLst>
          </p:cNvPr>
          <p:cNvSpPr txBox="1"/>
          <p:nvPr/>
        </p:nvSpPr>
        <p:spPr>
          <a:xfrm>
            <a:off x="628029" y="2192138"/>
            <a:ext cx="399241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Purpose</a:t>
            </a:r>
            <a:r>
              <a:rPr lang="en-GB" sz="1400" dirty="0">
                <a:solidFill>
                  <a:srgbClr val="4D3E2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This survey is aimed at a preliminary assessment of the technological requirements needed for building an effective AI enabled pandemic response digital health strategy in low- and middle-income countries (LMICs). </a:t>
            </a:r>
          </a:p>
          <a:p>
            <a:endParaRPr lang="en-GB" sz="1400" dirty="0">
              <a:solidFill>
                <a:srgbClr val="4D3E2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GB" sz="1400" dirty="0">
                <a:solidFill>
                  <a:srgbClr val="4D3E2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outcome of this survey analysis is intended at serving the Ministries of Health (</a:t>
            </a:r>
            <a:r>
              <a:rPr lang="en-GB" sz="1400" dirty="0" err="1">
                <a:solidFill>
                  <a:srgbClr val="4D3E2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MoHs</a:t>
            </a:r>
            <a:r>
              <a:rPr lang="en-GB" sz="1400" dirty="0">
                <a:solidFill>
                  <a:srgbClr val="4D3E2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 in LMICs with necessary guidelines to forecast, plan and execute effective AI enabled digital health capabilities for health emergency response.</a:t>
            </a:r>
            <a:endParaRPr lang="en-US" sz="1400" dirty="0">
              <a:solidFill>
                <a:srgbClr val="4D3E2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27C933-C3D4-43AC-881A-7A71795EF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445" y="138271"/>
            <a:ext cx="4146716" cy="615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6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DBAF47-8F64-4CB7-8D57-28F524D43E34}"/>
</file>

<file path=customXml/itemProps2.xml><?xml version="1.0" encoding="utf-8"?>
<ds:datastoreItem xmlns:ds="http://schemas.openxmlformats.org/officeDocument/2006/customXml" ds:itemID="{8D757891-533E-4B08-9CC2-432445C0232A}"/>
</file>

<file path=customXml/itemProps3.xml><?xml version="1.0" encoding="utf-8"?>
<ds:datastoreItem xmlns:ds="http://schemas.openxmlformats.org/officeDocument/2006/customXml" ds:itemID="{263EDF69-883F-4630-8D5D-47FF3AA110B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1779</TotalTime>
  <Words>1058</Words>
  <Application>Microsoft Office PowerPoint</Application>
  <PresentationFormat>On-screen Show (4:3)</PresentationFormat>
  <Paragraphs>205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等线</vt:lpstr>
      <vt:lpstr>微软雅黑</vt:lpstr>
      <vt:lpstr>Microsoft YaHei UI</vt:lpstr>
      <vt:lpstr>Arial</vt:lpstr>
      <vt:lpstr>Calibri</vt:lpstr>
      <vt:lpstr>Calibri Light</vt:lpstr>
      <vt:lpstr>Corbel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Current activities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Updated FG AI4H DT4HE Output 1 "Guidance on AI and digital technologies for COVID health emergency" (27-29 January 2021) – Att.1 - Presentation</dc:title>
  <dc:creator>Campos, Simao</dc:creator>
  <cp:lastModifiedBy>Dabiri, Ayda</cp:lastModifiedBy>
  <cp:revision>72</cp:revision>
  <cp:lastPrinted>2019-04-04T08:49:31Z</cp:lastPrinted>
  <dcterms:created xsi:type="dcterms:W3CDTF">2019-03-31T15:53:06Z</dcterms:created>
  <dcterms:modified xsi:type="dcterms:W3CDTF">2021-01-27T09:17:03Z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