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57" r:id="rId5"/>
    <p:sldId id="282" r:id="rId6"/>
    <p:sldId id="258" r:id="rId7"/>
    <p:sldId id="259" r:id="rId8"/>
    <p:sldId id="283" r:id="rId9"/>
    <p:sldId id="261" r:id="rId10"/>
    <p:sldId id="287" r:id="rId11"/>
    <p:sldId id="288" r:id="rId12"/>
    <p:sldId id="289" r:id="rId13"/>
    <p:sldId id="266" r:id="rId14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105" d="100"/>
          <a:sy n="105" d="100"/>
        </p:scale>
        <p:origin x="10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pos, Simao" userId="a1bf0726-548b-4db8-a746-2e19b5e24da4" providerId="ADAL" clId="{7DE5E68C-AA67-455C-8BE1-250E7F2BE365}"/>
    <pc:docChg chg="custSel modSld">
      <pc:chgData name="Campos, Simao" userId="a1bf0726-548b-4db8-a746-2e19b5e24da4" providerId="ADAL" clId="{7DE5E68C-AA67-455C-8BE1-250E7F2BE365}" dt="2020-07-31T13:07:17.796" v="14" actId="6549"/>
      <pc:docMkLst>
        <pc:docMk/>
      </pc:docMkLst>
      <pc:sldChg chg="addSp delSp modSp mod">
        <pc:chgData name="Campos, Simao" userId="a1bf0726-548b-4db8-a746-2e19b5e24da4" providerId="ADAL" clId="{7DE5E68C-AA67-455C-8BE1-250E7F2BE365}" dt="2020-07-31T13:07:17.796" v="14" actId="6549"/>
        <pc:sldMkLst>
          <pc:docMk/>
          <pc:sldMk cId="610094566" sldId="257"/>
        </pc:sldMkLst>
        <pc:spChg chg="add del">
          <ac:chgData name="Campos, Simao" userId="a1bf0726-548b-4db8-a746-2e19b5e24da4" providerId="ADAL" clId="{7DE5E68C-AA67-455C-8BE1-250E7F2BE365}" dt="2020-07-31T13:06:19.272" v="3" actId="478"/>
          <ac:spMkLst>
            <pc:docMk/>
            <pc:sldMk cId="610094566" sldId="257"/>
            <ac:spMk id="2" creationId="{746C99E3-4F60-4A4C-895C-62CF978FD49A}"/>
          </ac:spMkLst>
        </pc:spChg>
        <pc:spChg chg="add del mod">
          <ac:chgData name="Campos, Simao" userId="a1bf0726-548b-4db8-a746-2e19b5e24da4" providerId="ADAL" clId="{7DE5E68C-AA67-455C-8BE1-250E7F2BE365}" dt="2020-07-31T13:06:27.975" v="5" actId="478"/>
          <ac:spMkLst>
            <pc:docMk/>
            <pc:sldMk cId="610094566" sldId="257"/>
            <ac:spMk id="3" creationId="{D3F62636-5662-4BED-B120-4F93CEAD3758}"/>
          </ac:spMkLst>
        </pc:spChg>
        <pc:spChg chg="mod">
          <ac:chgData name="Campos, Simao" userId="a1bf0726-548b-4db8-a746-2e19b5e24da4" providerId="ADAL" clId="{7DE5E68C-AA67-455C-8BE1-250E7F2BE365}" dt="2020-07-31T13:07:17.796" v="14" actId="6549"/>
          <ac:spMkLst>
            <pc:docMk/>
            <pc:sldMk cId="610094566" sldId="257"/>
            <ac:spMk id="9" creationId="{8C7CA0D1-8B49-4675-8A5E-57C7F64475C1}"/>
          </ac:spMkLst>
        </pc:spChg>
        <pc:spChg chg="mod">
          <ac:chgData name="Campos, Simao" userId="a1bf0726-548b-4db8-a746-2e19b5e24da4" providerId="ADAL" clId="{7DE5E68C-AA67-455C-8BE1-250E7F2BE365}" dt="2020-07-31T13:06:44.946" v="10" actId="14100"/>
          <ac:spMkLst>
            <pc:docMk/>
            <pc:sldMk cId="610094566" sldId="257"/>
            <ac:spMk id="10" creationId="{D36F58C8-2F54-4864-94DC-A069EA8D2640}"/>
          </ac:spMkLst>
        </pc:spChg>
        <pc:graphicFrameChg chg="modGraphic">
          <ac:chgData name="Campos, Simao" userId="a1bf0726-548b-4db8-a746-2e19b5e24da4" providerId="ADAL" clId="{7DE5E68C-AA67-455C-8BE1-250E7F2BE365}" dt="2020-07-31T13:06:54.279" v="12" actId="6549"/>
          <ac:graphicFrameMkLst>
            <pc:docMk/>
            <pc:sldMk cId="610094566" sldId="257"/>
            <ac:graphicFrameMk id="8" creationId="{77EB9C60-79E2-4E8D-B95B-4EFA5ED6B17E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2021/1/26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b895c229d5_0_2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b895c229d5_0_2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endParaRPr lang="de-DE" sz="1000" dirty="0">
              <a:solidFill>
                <a:schemeClr val="dk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lang="de" sz="915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10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aaebbfb1bf_1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aaebbfb1bf_1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80250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aaebbfb1bf_1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aaebbfb1bf_1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14332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aaebbfb1bf_1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aaebbfb1bf_1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89023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aaebbfb1bf_1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aaebbfb1bf_1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325439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aaebbfb1bf_1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aaebbfb1bf_1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154423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aaebbfb1bf_1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aaebbfb1bf_1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16020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aaebbfb1bf_1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aaebbfb1bf_1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6820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189" lvl="0" indent="-342892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78" lvl="1" indent="-317492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566" lvl="2" indent="-31749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754" lvl="3" indent="-317492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5943" lvl="4" indent="-317492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132" lvl="5" indent="-31749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320" lvl="6" indent="-317492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509" lvl="7" indent="-317492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697" lvl="8" indent="-31749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7889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2021/1/26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2021/1/26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5617030" y="844428"/>
            <a:ext cx="25007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b="1" dirty="0"/>
              <a:t>FGAI4H-K-041-A01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3883231" y="1209419"/>
            <a:ext cx="42345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/>
              <a:t>E-meeting, 27-29 January 2021</a:t>
            </a:r>
            <a:endParaRPr lang="en-GB" dirty="0"/>
          </a:p>
        </p:txBody>
      </p:sp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77EB9C60-79E2-4E8D-B95B-4EFA5ED6B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797998"/>
              </p:ext>
            </p:extLst>
          </p:nvPr>
        </p:nvGraphicFramePr>
        <p:xfrm>
          <a:off x="636348" y="2335821"/>
          <a:ext cx="7871303" cy="37566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1452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685050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924801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Source: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Editors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Title: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Updated DEL7.4: Clinical evaluation of AI for health - Att.1 - Presentation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Purpose: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Discussion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Contact: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Naomi Lee</a:t>
                      </a:r>
                    </a:p>
                    <a:p>
                      <a:r>
                        <a:rPr lang="de" sz="19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Shubhanan Upadhyay</a:t>
                      </a:r>
                      <a:endParaRPr lang="en-US" sz="1900" b="0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US" sz="19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Eva Weicken</a:t>
                      </a:r>
                      <a:endParaRPr lang="en-GB" sz="1900" b="0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1" marB="34291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9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E-mail: naomi.lee@lancet.com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9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E-mail: </a:t>
                      </a:r>
                      <a:r>
                        <a:rPr lang="de" sz="19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shubhanan.upadhyay@ada.com</a:t>
                      </a:r>
                      <a:endParaRPr lang="en-US" sz="1900" b="0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en-US" sz="19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E-mail: </a:t>
                      </a:r>
                      <a:r>
                        <a:rPr lang="en-GB" sz="19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eva.weicken@hhi.fraunhofer.de</a:t>
                      </a:r>
                      <a:endParaRPr lang="en-GB" sz="1900" b="0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34291" marB="34291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Abstract: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>
                          <a:solidFill>
                            <a:schemeClr val="tx1"/>
                          </a:solidFill>
                        </a:rPr>
                        <a:t>This document contains the companion presentation for the updated deliverable DEL7.4: Clinical evaluation of AI for health (K-041) at meeting K (Online, 27-29 January 2021).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0094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>
            <a:spLocks noGrp="1"/>
          </p:cNvSpPr>
          <p:nvPr>
            <p:ph type="title"/>
          </p:nvPr>
        </p:nvSpPr>
        <p:spPr>
          <a:xfrm>
            <a:off x="347552" y="1588626"/>
            <a:ext cx="8103991" cy="511499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>
              <a:buSzPts val="990"/>
            </a:pPr>
            <a:r>
              <a:rPr lang="de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Working Group on Clinical Evaluation of AI for Health  </a:t>
            </a:r>
            <a:endParaRPr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9" name="Google Shape;129;p23"/>
          <p:cNvSpPr txBox="1">
            <a:spLocks noGrp="1"/>
          </p:cNvSpPr>
          <p:nvPr>
            <p:ph type="body" idx="1"/>
          </p:nvPr>
        </p:nvSpPr>
        <p:spPr>
          <a:xfrm>
            <a:off x="400650" y="1874975"/>
            <a:ext cx="8520600" cy="3837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/>
          <a:p>
            <a:pPr marL="0" indent="0">
              <a:spcBef>
                <a:spcPts val="1000"/>
              </a:spcBef>
              <a:buNone/>
            </a:pPr>
            <a:endParaRPr sz="1807" dirty="0">
              <a:solidFill>
                <a:schemeClr val="dk1"/>
              </a:solidFill>
            </a:endParaRPr>
          </a:p>
          <a:p>
            <a:pPr marL="0" indent="0">
              <a:lnSpc>
                <a:spcPct val="70000"/>
              </a:lnSpc>
              <a:spcBef>
                <a:spcPts val="1000"/>
              </a:spcBef>
              <a:buNone/>
            </a:pPr>
            <a:r>
              <a:rPr lang="de" sz="3450" b="1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Join</a:t>
            </a:r>
            <a:r>
              <a:rPr lang="de" sz="3450" b="1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" sz="3450" b="1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us</a:t>
            </a:r>
            <a:r>
              <a:rPr lang="de" sz="3450" b="1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!  </a:t>
            </a:r>
            <a:r>
              <a:rPr lang="de" sz="2750" b="1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endParaRPr sz="2750" b="1" dirty="0">
              <a:solidFill>
                <a:schemeClr val="dk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lnSpc>
                <a:spcPct val="70000"/>
              </a:lnSpc>
              <a:spcBef>
                <a:spcPts val="1000"/>
              </a:spcBef>
              <a:buNone/>
            </a:pPr>
            <a:r>
              <a:rPr lang="de" sz="2400" u="sng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Co-</a:t>
            </a:r>
            <a:r>
              <a:rPr lang="de" sz="2400" u="sng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chairs</a:t>
            </a:r>
            <a:r>
              <a:rPr lang="de" sz="2400" u="sng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</a:t>
            </a:r>
            <a:endParaRPr sz="2400" u="sng" dirty="0">
              <a:solidFill>
                <a:schemeClr val="dk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lnSpc>
                <a:spcPct val="70000"/>
              </a:lnSpc>
              <a:spcBef>
                <a:spcPts val="1000"/>
              </a:spcBef>
              <a:buNone/>
            </a:pPr>
            <a:r>
              <a:rPr lang="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Naomi Lee, Lancet</a:t>
            </a:r>
            <a:endParaRPr sz="2400" dirty="0">
              <a:solidFill>
                <a:schemeClr val="dk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lnSpc>
                <a:spcPct val="70000"/>
              </a:lnSpc>
              <a:spcBef>
                <a:spcPts val="1000"/>
              </a:spcBef>
              <a:buNone/>
            </a:pPr>
            <a:r>
              <a:rPr lang="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Shubhanan Upadhyay, Ada Health GmbH</a:t>
            </a:r>
            <a:endParaRPr sz="2400" dirty="0">
              <a:solidFill>
                <a:schemeClr val="dk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lnSpc>
                <a:spcPct val="70000"/>
              </a:lnSpc>
              <a:spcBef>
                <a:spcPts val="1000"/>
              </a:spcBef>
              <a:buNone/>
            </a:pPr>
            <a:r>
              <a:rPr lang="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Eva Weicken, Fraunhofer HHI</a:t>
            </a:r>
            <a:endParaRPr sz="2400" dirty="0">
              <a:solidFill>
                <a:schemeClr val="dk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lnSpc>
                <a:spcPct val="70000"/>
              </a:lnSpc>
              <a:spcBef>
                <a:spcPts val="1000"/>
              </a:spcBef>
              <a:buNone/>
            </a:pPr>
            <a:endParaRPr sz="2400" dirty="0">
              <a:solidFill>
                <a:schemeClr val="dk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lnSpc>
                <a:spcPct val="70000"/>
              </a:lnSpc>
              <a:spcBef>
                <a:spcPts val="1000"/>
              </a:spcBef>
              <a:buNone/>
            </a:pPr>
            <a:r>
              <a:rPr lang="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Please contact:  </a:t>
            </a:r>
            <a:r>
              <a:rPr lang="de" u="sng" dirty="0">
                <a:solidFill>
                  <a:srgbClr val="0563C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eva.weicken@hhi.fraunhofer.de</a:t>
            </a:r>
            <a:endParaRPr u="sng" dirty="0">
              <a:solidFill>
                <a:srgbClr val="0563C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spcBef>
                <a:spcPts val="1000"/>
              </a:spcBef>
              <a:buNone/>
            </a:pPr>
            <a:endParaRPr sz="1807" dirty="0">
              <a:solidFill>
                <a:schemeClr val="dk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spcBef>
                <a:spcPts val="1000"/>
              </a:spcBef>
              <a:buNone/>
            </a:pPr>
            <a:endParaRPr sz="1807" dirty="0">
              <a:solidFill>
                <a:schemeClr val="dk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F17961D-3CAA-4B86-926E-B71FD3EC5D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5303" y="343160"/>
            <a:ext cx="1578649" cy="697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846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B38967-06B9-6345-8DB8-0C2469FC8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376" y="1716055"/>
            <a:ext cx="8520600" cy="572700"/>
          </a:xfrm>
        </p:spPr>
        <p:txBody>
          <a:bodyPr>
            <a:normAutofit fontScale="90000"/>
          </a:bodyPr>
          <a:lstStyle/>
          <a:p>
            <a:r>
              <a:rPr lang="de-DE" dirty="0">
                <a:latin typeface="Calibri Light" panose="020F0302020204030204" pitchFamily="34" charset="0"/>
                <a:cs typeface="Calibri Light" panose="020F0302020204030204" pitchFamily="34" charset="0"/>
              </a:rPr>
              <a:t>Agenda</a:t>
            </a:r>
            <a:r>
              <a:rPr lang="de-DE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7DB1A2-22DA-304E-9AEB-E18BFB8AC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8947" y="2690553"/>
            <a:ext cx="6457950" cy="31265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 err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Introduction</a:t>
            </a:r>
            <a:r>
              <a:rPr lang="de-D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of WG-CE</a:t>
            </a:r>
          </a:p>
          <a:p>
            <a:pPr marL="0" indent="0">
              <a:buNone/>
            </a:pPr>
            <a:endParaRPr lang="de-DE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Work to </a:t>
            </a:r>
            <a:r>
              <a:rPr lang="de-DE" dirty="0" err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date</a:t>
            </a:r>
            <a:r>
              <a:rPr lang="de-D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marL="0" indent="0">
              <a:buNone/>
            </a:pPr>
            <a:endParaRPr lang="de-DE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Subgroups </a:t>
            </a:r>
            <a:r>
              <a:rPr lang="de-DE" dirty="0" err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keytopics</a:t>
            </a:r>
            <a:r>
              <a:rPr lang="de-D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marL="0" indent="0">
              <a:buNone/>
            </a:pPr>
            <a:endParaRPr lang="de-DE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de-D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Outlook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7AB869F-E2B1-4C4C-A6FD-7648261E0731}"/>
              </a:ext>
            </a:extLst>
          </p:cNvPr>
          <p:cNvSpPr/>
          <p:nvPr/>
        </p:nvSpPr>
        <p:spPr>
          <a:xfrm>
            <a:off x="718729" y="2747589"/>
            <a:ext cx="291465" cy="29146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C33453D-CC29-444C-87C6-117EE66A0E1C}"/>
              </a:ext>
            </a:extLst>
          </p:cNvPr>
          <p:cNvSpPr/>
          <p:nvPr/>
        </p:nvSpPr>
        <p:spPr>
          <a:xfrm>
            <a:off x="718729" y="3598444"/>
            <a:ext cx="291465" cy="29146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4F41ECF-7248-E246-955F-DF21E24B1E78}"/>
              </a:ext>
            </a:extLst>
          </p:cNvPr>
          <p:cNvSpPr/>
          <p:nvPr/>
        </p:nvSpPr>
        <p:spPr>
          <a:xfrm>
            <a:off x="718729" y="4499577"/>
            <a:ext cx="291465" cy="29146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pic>
        <p:nvPicPr>
          <p:cNvPr id="9" name="Picture 5">
            <a:extLst>
              <a:ext uri="{FF2B5EF4-FFF2-40B4-BE49-F238E27FC236}">
                <a16:creationId xmlns:a16="http://schemas.microsoft.com/office/drawing/2014/main" id="{40100854-1C08-B143-BB94-78E04CA2EA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5303" y="343160"/>
            <a:ext cx="1578649" cy="697706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BFAC165-639B-D543-B2CE-E17363970A06}"/>
              </a:ext>
            </a:extLst>
          </p:cNvPr>
          <p:cNvSpPr/>
          <p:nvPr/>
        </p:nvSpPr>
        <p:spPr>
          <a:xfrm>
            <a:off x="718729" y="5400711"/>
            <a:ext cx="291465" cy="29146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872238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92382" y="2315689"/>
            <a:ext cx="8520600" cy="3675536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 fontScale="92500"/>
          </a:bodyPr>
          <a:lstStyle/>
          <a:p>
            <a:pPr indent="-295223">
              <a:lnSpc>
                <a:spcPct val="150000"/>
              </a:lnSpc>
              <a:spcBef>
                <a:spcPts val="1000"/>
              </a:spcBef>
              <a:buClr>
                <a:schemeClr val="dk1"/>
              </a:buClr>
              <a:buSzPct val="53830"/>
            </a:pPr>
            <a:r>
              <a:rPr lang="de" sz="24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build</a:t>
            </a:r>
            <a:r>
              <a:rPr lang="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de" sz="2400" b="1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community</a:t>
            </a:r>
            <a:r>
              <a:rPr lang="de" sz="2400" b="1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of </a:t>
            </a:r>
            <a:r>
              <a:rPr lang="de" sz="2400" b="1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collaboration</a:t>
            </a:r>
            <a:r>
              <a:rPr lang="de" sz="2400" b="1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endParaRPr sz="2400" b="1" dirty="0">
              <a:solidFill>
                <a:schemeClr val="dk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indent="-295223">
              <a:lnSpc>
                <a:spcPct val="150000"/>
              </a:lnSpc>
              <a:buClr>
                <a:schemeClr val="dk1"/>
              </a:buClr>
              <a:buSzPct val="53830"/>
            </a:pPr>
            <a:r>
              <a:rPr lang="de" sz="24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develop</a:t>
            </a:r>
            <a:r>
              <a:rPr lang="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" sz="2400" b="1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guideline</a:t>
            </a:r>
            <a:r>
              <a:rPr lang="de" sz="2400" b="1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" sz="2400" b="1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documentation</a:t>
            </a:r>
            <a:r>
              <a:rPr lang="de" sz="2400" b="1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on existing </a:t>
            </a:r>
            <a:r>
              <a:rPr lang="de" sz="2400" b="1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evaluation frameworks</a:t>
            </a:r>
            <a:endParaRPr sz="2400" b="1" dirty="0">
              <a:solidFill>
                <a:schemeClr val="dk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indent="-303161">
              <a:lnSpc>
                <a:spcPct val="150000"/>
              </a:lnSpc>
              <a:buClr>
                <a:schemeClr val="dk1"/>
              </a:buClr>
              <a:buSzPct val="60242"/>
            </a:pPr>
            <a:r>
              <a:rPr lang="de" sz="24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specific</a:t>
            </a:r>
            <a:r>
              <a:rPr lang="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considerations on </a:t>
            </a:r>
            <a:r>
              <a:rPr lang="de" sz="2400" b="1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‘</a:t>
            </a:r>
            <a:r>
              <a:rPr lang="de" sz="2400" b="1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pre</a:t>
            </a:r>
            <a:r>
              <a:rPr lang="de" sz="2400" b="1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- and </a:t>
            </a:r>
            <a:r>
              <a:rPr lang="de" sz="2400" b="1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post</a:t>
            </a:r>
            <a:r>
              <a:rPr lang="de" sz="2400" b="1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" sz="2400" b="1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deployment</a:t>
            </a:r>
            <a:r>
              <a:rPr lang="de" sz="2400" b="1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’ </a:t>
            </a:r>
            <a:r>
              <a:rPr lang="de" sz="24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clinical</a:t>
            </a:r>
            <a:r>
              <a:rPr lang="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evaluation and </a:t>
            </a:r>
            <a:r>
              <a:rPr lang="de" sz="2400" b="1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LMIC</a:t>
            </a:r>
            <a:r>
              <a:rPr lang="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" sz="24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sz="2400" dirty="0">
              <a:solidFill>
                <a:schemeClr val="dk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indent="-303161">
              <a:lnSpc>
                <a:spcPct val="150000"/>
              </a:lnSpc>
              <a:buClr>
                <a:schemeClr val="dk1"/>
              </a:buClr>
              <a:buSzPct val="60242"/>
            </a:pPr>
            <a:r>
              <a:rPr lang="de" sz="24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collaboration</a:t>
            </a:r>
            <a:r>
              <a:rPr lang="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" sz="24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with</a:t>
            </a:r>
            <a:r>
              <a:rPr lang="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" sz="2400" b="1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other</a:t>
            </a:r>
            <a:r>
              <a:rPr lang="de" sz="2400" b="1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FG-AI4H </a:t>
            </a:r>
            <a:r>
              <a:rPr lang="de" sz="2400" b="1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working</a:t>
            </a:r>
            <a:r>
              <a:rPr lang="de" sz="2400" b="1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groups and topic groups</a:t>
            </a:r>
            <a:endParaRPr sz="2400" b="1" dirty="0">
              <a:solidFill>
                <a:schemeClr val="dk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1000"/>
              </a:spcBef>
              <a:buClr>
                <a:schemeClr val="dk1"/>
              </a:buClr>
              <a:buSzPct val="61111"/>
              <a:buNone/>
            </a:pPr>
            <a:endParaRPr sz="32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C8D23CB-63D8-0E4B-AC02-8BFE37E4E352}"/>
              </a:ext>
            </a:extLst>
          </p:cNvPr>
          <p:cNvSpPr/>
          <p:nvPr/>
        </p:nvSpPr>
        <p:spPr>
          <a:xfrm>
            <a:off x="392383" y="1165508"/>
            <a:ext cx="291465" cy="29146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013CA6ED-1295-634C-BE48-233C48586127}"/>
              </a:ext>
            </a:extLst>
          </p:cNvPr>
          <p:cNvSpPr txBox="1"/>
          <p:nvPr/>
        </p:nvSpPr>
        <p:spPr>
          <a:xfrm>
            <a:off x="808514" y="1049630"/>
            <a:ext cx="44302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Introduction</a:t>
            </a:r>
            <a:r>
              <a:rPr lang="de-DE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 of WG-CE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3666AA2-9F69-432D-B022-1F292A7BDC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5303" y="343160"/>
            <a:ext cx="1578649" cy="697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488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311700" y="2009725"/>
            <a:ext cx="8520600" cy="3416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endParaRPr dirty="0"/>
          </a:p>
        </p:txBody>
      </p:sp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78250" y="2126050"/>
            <a:ext cx="2690001" cy="318375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6"/>
          <p:cNvSpPr/>
          <p:nvPr/>
        </p:nvSpPr>
        <p:spPr>
          <a:xfrm>
            <a:off x="5061225" y="3181200"/>
            <a:ext cx="853800" cy="85380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21A5D4E-3F6C-F145-8DF9-03D8EA552E10}"/>
              </a:ext>
            </a:extLst>
          </p:cNvPr>
          <p:cNvSpPr txBox="1"/>
          <p:nvPr/>
        </p:nvSpPr>
        <p:spPr>
          <a:xfrm>
            <a:off x="798989" y="1165508"/>
            <a:ext cx="51160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Introduction</a:t>
            </a:r>
            <a:r>
              <a:rPr lang="de-DE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 of WG-CE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3F1A426-9978-CF44-A00A-BFFF1FCE48BE}"/>
              </a:ext>
            </a:extLst>
          </p:cNvPr>
          <p:cNvSpPr/>
          <p:nvPr/>
        </p:nvSpPr>
        <p:spPr>
          <a:xfrm>
            <a:off x="392383" y="1165508"/>
            <a:ext cx="291465" cy="29146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C04E8F20-D32C-B44D-B499-3319263DAF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478" y="2385540"/>
            <a:ext cx="4643971" cy="2445121"/>
          </a:xfrm>
          <a:prstGeom prst="rect">
            <a:avLst/>
          </a:prstGeom>
        </p:spPr>
      </p:pic>
      <p:pic>
        <p:nvPicPr>
          <p:cNvPr id="9" name="Picture 5">
            <a:extLst>
              <a:ext uri="{FF2B5EF4-FFF2-40B4-BE49-F238E27FC236}">
                <a16:creationId xmlns:a16="http://schemas.microsoft.com/office/drawing/2014/main" id="{56DD4402-2065-49BA-8915-69B0F94ABF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5303" y="343160"/>
            <a:ext cx="1578649" cy="697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580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311700" y="2009725"/>
            <a:ext cx="8520600" cy="3416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/>
          <a:p>
            <a:pPr marL="285743" indent="-28574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Part of No. 7 deliverables “AI4H evaluation considerations” (</a:t>
            </a:r>
            <a:r>
              <a:rPr lang="de-DE" dirty="0" err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umbrella</a:t>
            </a:r>
            <a:r>
              <a:rPr lang="de-DE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)</a:t>
            </a:r>
          </a:p>
          <a:p>
            <a:pPr marL="285743" indent="-28574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Output document of WG-CE </a:t>
            </a: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DEL07.4</a:t>
            </a:r>
          </a:p>
          <a:p>
            <a:pPr marL="285743" indent="-285743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de-DE" dirty="0">
              <a:solidFill>
                <a:schemeClr val="tx1"/>
              </a:solidFill>
            </a:endParaRPr>
          </a:p>
          <a:p>
            <a:pPr marL="285743" indent="-285743">
              <a:spcAft>
                <a:spcPts val="1200"/>
              </a:spcAft>
            </a:pPr>
            <a:endParaRPr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21A5D4E-3F6C-F145-8DF9-03D8EA552E10}"/>
              </a:ext>
            </a:extLst>
          </p:cNvPr>
          <p:cNvSpPr txBox="1"/>
          <p:nvPr/>
        </p:nvSpPr>
        <p:spPr>
          <a:xfrm>
            <a:off x="789464" y="1040866"/>
            <a:ext cx="44683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Introduction</a:t>
            </a:r>
            <a:r>
              <a:rPr lang="de-DE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 of WG-CE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3F1A426-9978-CF44-A00A-BFFF1FCE48BE}"/>
              </a:ext>
            </a:extLst>
          </p:cNvPr>
          <p:cNvSpPr/>
          <p:nvPr/>
        </p:nvSpPr>
        <p:spPr>
          <a:xfrm>
            <a:off x="392383" y="1165508"/>
            <a:ext cx="291465" cy="29146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B8549ED0-DEE0-0B48-99DE-FA88147E98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3703" y="3708400"/>
            <a:ext cx="5181600" cy="2501900"/>
          </a:xfrm>
          <a:prstGeom prst="rect">
            <a:avLst/>
          </a:prstGeom>
        </p:spPr>
      </p:pic>
      <p:pic>
        <p:nvPicPr>
          <p:cNvPr id="7" name="Picture 5">
            <a:extLst>
              <a:ext uri="{FF2B5EF4-FFF2-40B4-BE49-F238E27FC236}">
                <a16:creationId xmlns:a16="http://schemas.microsoft.com/office/drawing/2014/main" id="{37D89256-A43B-4F59-898D-AFB45F25F8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5303" y="343160"/>
            <a:ext cx="1578649" cy="697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1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>
            <a:spLocks noGrp="1"/>
          </p:cNvSpPr>
          <p:nvPr>
            <p:ph type="body" idx="1"/>
          </p:nvPr>
        </p:nvSpPr>
        <p:spPr>
          <a:xfrm>
            <a:off x="683848" y="1710295"/>
            <a:ext cx="8148453" cy="4289431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/>
          <a:p>
            <a:pPr marL="82548" indent="0">
              <a:spcBef>
                <a:spcPts val="1200"/>
              </a:spcBef>
              <a:buClr>
                <a:schemeClr val="dk1"/>
              </a:buClr>
              <a:buSzPts val="2300"/>
              <a:buNone/>
            </a:pPr>
            <a:r>
              <a:rPr lang="de-DE" sz="2400" b="1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WG-CE</a:t>
            </a:r>
          </a:p>
          <a:p>
            <a:pPr marL="425439">
              <a:spcBef>
                <a:spcPts val="1200"/>
              </a:spcBef>
              <a:buClr>
                <a:schemeClr val="dk1"/>
              </a:buClr>
              <a:buSzPts val="2300"/>
              <a:buFont typeface="Arial" panose="020B0604020202020204" pitchFamily="34" charset="0"/>
              <a:buChar char="•"/>
            </a:pPr>
            <a:r>
              <a:rPr lang="de-DE" sz="2400" b="1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53 members </a:t>
            </a:r>
            <a:r>
              <a:rPr lang="de-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by January 2021</a:t>
            </a:r>
            <a:endParaRPr lang="de" sz="2400" b="1" dirty="0">
              <a:solidFill>
                <a:schemeClr val="dk1"/>
              </a:solidFill>
            </a:endParaRPr>
          </a:p>
          <a:p>
            <a:pPr marL="425439">
              <a:spcBef>
                <a:spcPts val="1200"/>
              </a:spcBef>
              <a:buClr>
                <a:schemeClr val="dk1"/>
              </a:buClr>
              <a:buSzPts val="2300"/>
              <a:buFont typeface="Arial" panose="020B0604020202020204" pitchFamily="34" charset="0"/>
              <a:buChar char="•"/>
            </a:pPr>
            <a:r>
              <a:rPr lang="de" sz="2400" b="1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workshop</a:t>
            </a:r>
            <a:r>
              <a:rPr lang="de" sz="2400" b="1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14 </a:t>
            </a:r>
            <a:r>
              <a:rPr lang="de" sz="24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October</a:t>
            </a:r>
            <a:r>
              <a:rPr lang="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2020 (</a:t>
            </a:r>
            <a:r>
              <a:rPr lang="de" sz="24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created</a:t>
            </a:r>
            <a:r>
              <a:rPr lang="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" sz="24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pre</a:t>
            </a:r>
            <a:r>
              <a:rPr lang="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- and </a:t>
            </a:r>
            <a:r>
              <a:rPr lang="de" sz="24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post</a:t>
            </a:r>
            <a:r>
              <a:rPr lang="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" sz="24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deployment</a:t>
            </a:r>
            <a:r>
              <a:rPr lang="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" sz="24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subgroups</a:t>
            </a:r>
            <a:r>
              <a:rPr lang="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)</a:t>
            </a:r>
            <a:endParaRPr lang="de-DE" sz="2400" dirty="0">
              <a:solidFill>
                <a:schemeClr val="dk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0839">
              <a:spcBef>
                <a:spcPts val="1200"/>
              </a:spcBef>
              <a:buClr>
                <a:schemeClr val="dk1"/>
              </a:buClr>
              <a:buSzPts val="2300"/>
              <a:buFont typeface="Arial" panose="020B0604020202020204" pitchFamily="34" charset="0"/>
              <a:buChar char="•"/>
            </a:pPr>
            <a:r>
              <a:rPr lang="de-DE" sz="2400" b="1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subgroup</a:t>
            </a:r>
            <a:r>
              <a:rPr lang="de-DE" sz="2400" b="1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-DE" sz="2400" b="1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meetings</a:t>
            </a:r>
            <a:r>
              <a:rPr lang="de-DE" sz="2400" b="1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15&amp;16 </a:t>
            </a:r>
            <a:r>
              <a:rPr lang="de-DE" sz="2400" b="1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December</a:t>
            </a:r>
            <a:r>
              <a:rPr lang="de-DE" sz="2400" b="1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2020</a:t>
            </a:r>
          </a:p>
          <a:p>
            <a:pPr marL="825479" lvl="1" indent="-285743">
              <a:buClr>
                <a:schemeClr val="dk1"/>
              </a:buClr>
              <a:buSzPts val="2300"/>
              <a:buFont typeface="Symbol" pitchFamily="2" charset="2"/>
              <a:buChar char="-"/>
            </a:pPr>
            <a:r>
              <a:rPr lang="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Pre-deployment</a:t>
            </a:r>
            <a:r>
              <a:rPr lang="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expert </a:t>
            </a:r>
            <a:r>
              <a:rPr lang="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lead</a:t>
            </a:r>
            <a:r>
              <a:rPr lang="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</a:t>
            </a:r>
            <a:r>
              <a:rPr lang="de-DE" b="1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Kassandra </a:t>
            </a:r>
            <a:r>
              <a:rPr lang="de-DE" b="1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Karpathakis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NHSX </a:t>
            </a:r>
          </a:p>
          <a:p>
            <a:pPr marL="825479" lvl="1" indent="-285743">
              <a:buClr>
                <a:schemeClr val="dk1"/>
              </a:buClr>
              <a:buSzPts val="2300"/>
              <a:buFont typeface="Symbol" pitchFamily="2" charset="2"/>
              <a:buChar char="-"/>
            </a:pPr>
            <a:r>
              <a:rPr lang="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Post-</a:t>
            </a:r>
            <a:r>
              <a:rPr lang="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deployment</a:t>
            </a:r>
            <a:r>
              <a:rPr lang="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expert </a:t>
            </a:r>
            <a:r>
              <a:rPr lang="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lead</a:t>
            </a:r>
            <a:r>
              <a:rPr lang="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</a:t>
            </a:r>
            <a:r>
              <a:rPr lang="de-DE" b="1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Alastair </a:t>
            </a:r>
            <a:r>
              <a:rPr lang="de-DE" b="1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Denniston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University of Birmingham </a:t>
            </a:r>
          </a:p>
          <a:p>
            <a:pPr marL="539737" lvl="1" indent="0">
              <a:buClr>
                <a:schemeClr val="dk1"/>
              </a:buClr>
              <a:buSzPts val="2300"/>
              <a:buNone/>
            </a:pPr>
            <a:endParaRPr lang="de" dirty="0">
              <a:solidFill>
                <a:schemeClr val="dk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25439">
              <a:buClr>
                <a:schemeClr val="dk1"/>
              </a:buClr>
              <a:buSzPts val="2300"/>
              <a:buFont typeface="Arial" panose="020B0604020202020204" pitchFamily="34" charset="0"/>
              <a:buChar char="•"/>
            </a:pPr>
            <a:r>
              <a:rPr lang="de" sz="2400" b="1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Draft</a:t>
            </a:r>
            <a:r>
              <a:rPr lang="de" sz="2400" b="1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outline </a:t>
            </a:r>
            <a:r>
              <a:rPr lang="de" sz="24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based</a:t>
            </a:r>
            <a:r>
              <a:rPr lang="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on </a:t>
            </a:r>
            <a:r>
              <a:rPr lang="de" sz="24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outcomes</a:t>
            </a:r>
            <a:r>
              <a:rPr lang="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of WS and </a:t>
            </a:r>
            <a:r>
              <a:rPr lang="de" sz="24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meetings</a:t>
            </a:r>
            <a:endParaRPr sz="2400" dirty="0">
              <a:solidFill>
                <a:schemeClr val="dk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264D677-BF93-4D4E-8D6B-587764F8286E}"/>
              </a:ext>
            </a:extLst>
          </p:cNvPr>
          <p:cNvSpPr txBox="1"/>
          <p:nvPr/>
        </p:nvSpPr>
        <p:spPr>
          <a:xfrm>
            <a:off x="798990" y="1040866"/>
            <a:ext cx="34267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Work to </a:t>
            </a:r>
            <a:r>
              <a:rPr lang="de-DE" sz="32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date</a:t>
            </a:r>
            <a:r>
              <a:rPr lang="de-DE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47D1BAE-2CE8-934E-8AE7-23780E0C1A6D}"/>
              </a:ext>
            </a:extLst>
          </p:cNvPr>
          <p:cNvSpPr/>
          <p:nvPr/>
        </p:nvSpPr>
        <p:spPr>
          <a:xfrm>
            <a:off x="392383" y="1165508"/>
            <a:ext cx="291465" cy="29146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latin typeface="Calibri Light" panose="020F0302020204030204" pitchFamily="34" charset="0"/>
                <a:cs typeface="Calibri Light" panose="020F0302020204030204" pitchFamily="34" charset="0"/>
              </a:rPr>
              <a:t>B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17B56D6-C579-4779-BFAC-E1B23AD7B0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5303" y="343160"/>
            <a:ext cx="1578649" cy="697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758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311700" y="2009725"/>
            <a:ext cx="8520600" cy="3416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endParaRPr lang="de-DE" dirty="0">
              <a:solidFill>
                <a:schemeClr val="tx1"/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endParaRPr lang="de-DE" dirty="0">
              <a:solidFill>
                <a:schemeClr val="tx1"/>
              </a:solidFill>
            </a:endParaRPr>
          </a:p>
          <a:p>
            <a:pPr marL="285743" indent="-285743">
              <a:spcAft>
                <a:spcPts val="1200"/>
              </a:spcAft>
            </a:pPr>
            <a:endParaRPr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21A5D4E-3F6C-F145-8DF9-03D8EA552E10}"/>
              </a:ext>
            </a:extLst>
          </p:cNvPr>
          <p:cNvSpPr txBox="1"/>
          <p:nvPr/>
        </p:nvSpPr>
        <p:spPr>
          <a:xfrm>
            <a:off x="798989" y="1040866"/>
            <a:ext cx="42778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Subgroups </a:t>
            </a:r>
            <a:r>
              <a:rPr lang="de-DE" sz="32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keytopics</a:t>
            </a:r>
            <a:r>
              <a:rPr lang="de-DE" sz="3200" dirty="0"/>
              <a:t> 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3F1A426-9978-CF44-A00A-BFFF1FCE48BE}"/>
              </a:ext>
            </a:extLst>
          </p:cNvPr>
          <p:cNvSpPr/>
          <p:nvPr/>
        </p:nvSpPr>
        <p:spPr>
          <a:xfrm>
            <a:off x="392383" y="1165508"/>
            <a:ext cx="291465" cy="29146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283A6AE4-363C-504F-8F00-6FA4B60BB0A0}"/>
              </a:ext>
            </a:extLst>
          </p:cNvPr>
          <p:cNvSpPr/>
          <p:nvPr/>
        </p:nvSpPr>
        <p:spPr>
          <a:xfrm>
            <a:off x="594805" y="2242168"/>
            <a:ext cx="7474997" cy="3344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de-DE" sz="2400" b="1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Pre-deployment</a:t>
            </a:r>
            <a:r>
              <a:rPr lang="de-DE" sz="2400" b="1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marL="342892" indent="-34289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Analytical Validation</a:t>
            </a:r>
          </a:p>
          <a:p>
            <a:pPr marL="342892" indent="-34289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User </a:t>
            </a:r>
            <a:r>
              <a:rPr lang="de-DE" sz="24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validation</a:t>
            </a:r>
            <a:endParaRPr lang="de-DE" sz="2400" dirty="0">
              <a:solidFill>
                <a:schemeClr val="dk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892" indent="-34289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Clinical </a:t>
            </a:r>
            <a:r>
              <a:rPr lang="de-DE" sz="24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studies</a:t>
            </a:r>
            <a:r>
              <a:rPr lang="de-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</a:t>
            </a:r>
            <a:r>
              <a:rPr lang="de-DE" sz="24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safety</a:t>
            </a:r>
            <a:r>
              <a:rPr lang="de-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and </a:t>
            </a:r>
            <a:r>
              <a:rPr lang="de-DE" sz="24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efficacy</a:t>
            </a:r>
            <a:r>
              <a:rPr lang="de-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)</a:t>
            </a:r>
          </a:p>
          <a:p>
            <a:pPr marL="342892" indent="-34289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de-DE" sz="24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Cost</a:t>
            </a:r>
            <a:r>
              <a:rPr lang="de-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-DE" sz="24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effectiveness</a:t>
            </a:r>
            <a:endParaRPr lang="de-DE" sz="2400" dirty="0">
              <a:solidFill>
                <a:schemeClr val="dk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892" indent="-34289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Specific considerations for </a:t>
            </a:r>
            <a:r>
              <a:rPr lang="de-DE" sz="24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low</a:t>
            </a:r>
            <a:r>
              <a:rPr lang="de-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– and </a:t>
            </a:r>
            <a:r>
              <a:rPr lang="de-DE" sz="24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middle</a:t>
            </a:r>
            <a:r>
              <a:rPr lang="de-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-DE" sz="24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income</a:t>
            </a:r>
            <a:r>
              <a:rPr lang="de-DE" sz="24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-DE" sz="24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settings</a:t>
            </a:r>
            <a:endParaRPr lang="de-DE" sz="2400" dirty="0">
              <a:solidFill>
                <a:schemeClr val="dk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050931A0-8ACC-4E01-B65B-78CBC529D4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5303" y="343160"/>
            <a:ext cx="1578649" cy="697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793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311700" y="2009725"/>
            <a:ext cx="8520600" cy="3416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endParaRPr lang="de-DE" dirty="0">
              <a:solidFill>
                <a:schemeClr val="tx1"/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endParaRPr lang="de-DE" dirty="0">
              <a:solidFill>
                <a:schemeClr val="tx1"/>
              </a:solidFill>
            </a:endParaRPr>
          </a:p>
          <a:p>
            <a:pPr marL="285743" indent="-285743">
              <a:spcAft>
                <a:spcPts val="1200"/>
              </a:spcAft>
            </a:pPr>
            <a:endParaRPr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21A5D4E-3F6C-F145-8DF9-03D8EA552E10}"/>
              </a:ext>
            </a:extLst>
          </p:cNvPr>
          <p:cNvSpPr txBox="1"/>
          <p:nvPr/>
        </p:nvSpPr>
        <p:spPr>
          <a:xfrm>
            <a:off x="798989" y="1165508"/>
            <a:ext cx="4373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Subgroups </a:t>
            </a:r>
            <a:r>
              <a:rPr lang="de-DE" sz="32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keytopics</a:t>
            </a:r>
            <a:r>
              <a:rPr lang="de-DE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  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3F1A426-9978-CF44-A00A-BFFF1FCE48BE}"/>
              </a:ext>
            </a:extLst>
          </p:cNvPr>
          <p:cNvSpPr/>
          <p:nvPr/>
        </p:nvSpPr>
        <p:spPr>
          <a:xfrm>
            <a:off x="392383" y="1165508"/>
            <a:ext cx="291465" cy="29146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283A6AE4-363C-504F-8F00-6FA4B60BB0A0}"/>
              </a:ext>
            </a:extLst>
          </p:cNvPr>
          <p:cNvSpPr/>
          <p:nvPr/>
        </p:nvSpPr>
        <p:spPr>
          <a:xfrm>
            <a:off x="479630" y="1984871"/>
            <a:ext cx="7474997" cy="4873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de-DE" sz="2400" b="1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Post-</a:t>
            </a:r>
            <a:r>
              <a:rPr lang="de-DE" sz="2400" b="1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deployment</a:t>
            </a:r>
            <a:r>
              <a:rPr lang="de-DE" sz="2400" b="1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marL="285743" indent="-28574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Clinical </a:t>
            </a: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benefit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vs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risk</a:t>
            </a:r>
            <a:endParaRPr lang="de-DE" dirty="0">
              <a:solidFill>
                <a:schemeClr val="dk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43" indent="-28574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Evidence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of </a:t>
            </a: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effectiveness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Performance, </a:t>
            </a: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Safety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and Impact</a:t>
            </a:r>
          </a:p>
          <a:p>
            <a:pPr marL="285743" indent="-28574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How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much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can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be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achieved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with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independent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dataset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benchmarking?</a:t>
            </a:r>
          </a:p>
          <a:p>
            <a:pPr marL="285743" indent="-28574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de-DE" dirty="0">
              <a:solidFill>
                <a:schemeClr val="dk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43" indent="-285743">
              <a:buFont typeface="Arial" panose="020B0604020202020204" pitchFamily="34" charset="0"/>
              <a:buChar char="•"/>
            </a:pP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Limitations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of benchmarking (e.g., </a:t>
            </a: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proxy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to real </a:t>
            </a: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clinical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evidence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and </a:t>
            </a: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prospective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clinical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studies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)</a:t>
            </a:r>
          </a:p>
          <a:p>
            <a:pPr marL="285743" indent="-285743">
              <a:buFont typeface="Arial" panose="020B0604020202020204" pitchFamily="34" charset="0"/>
              <a:buChar char="•"/>
            </a:pPr>
            <a:endParaRPr lang="de-DE" dirty="0">
              <a:solidFill>
                <a:schemeClr val="dk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43" indent="-285743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Post-</a:t>
            </a: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deployment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surveillance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*</a:t>
            </a:r>
          </a:p>
          <a:p>
            <a:pPr lvl="0"/>
            <a:endParaRPr lang="de-DE" dirty="0">
              <a:solidFill>
                <a:schemeClr val="dk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43" indent="-285743">
              <a:buFont typeface="Arial" panose="020B0604020202020204" pitchFamily="34" charset="0"/>
              <a:buChar char="•"/>
            </a:pP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Evaluating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adaptive/</a:t>
            </a: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learning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models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and ‘the version </a:t>
            </a: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change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problem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’*</a:t>
            </a:r>
          </a:p>
          <a:p>
            <a:pPr marL="285743" indent="-285743">
              <a:buFont typeface="Arial" panose="020B0604020202020204" pitchFamily="34" charset="0"/>
              <a:buChar char="•"/>
            </a:pPr>
            <a:endParaRPr lang="de-DE" dirty="0">
              <a:solidFill>
                <a:schemeClr val="dk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285743" indent="-285743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ts val="275"/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*</a:t>
            </a: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Overlaps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with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-DE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aspects</a:t>
            </a:r>
            <a:r>
              <a:rPr lang="de-DE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of SaMD Regulation</a:t>
            </a:r>
          </a:p>
          <a:p>
            <a:pPr>
              <a:spcBef>
                <a:spcPts val="1200"/>
              </a:spcBef>
            </a:pPr>
            <a:endParaRPr lang="de-DE" sz="2400" b="1" dirty="0">
              <a:solidFill>
                <a:schemeClr val="dk1"/>
              </a:solidFill>
            </a:endParaRP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8DE86FDB-670F-48FB-A4E9-1C2E18F9D2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5303" y="343160"/>
            <a:ext cx="1578649" cy="697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11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311700" y="2009725"/>
            <a:ext cx="8520600" cy="3416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endParaRPr lang="de-DE" dirty="0">
              <a:solidFill>
                <a:schemeClr val="tx1"/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endParaRPr lang="de-DE" dirty="0">
              <a:solidFill>
                <a:schemeClr val="tx1"/>
              </a:solidFill>
            </a:endParaRPr>
          </a:p>
          <a:p>
            <a:pPr marL="285743" indent="-285743">
              <a:spcAft>
                <a:spcPts val="1200"/>
              </a:spcAft>
            </a:pPr>
            <a:endParaRPr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21A5D4E-3F6C-F145-8DF9-03D8EA552E10}"/>
              </a:ext>
            </a:extLst>
          </p:cNvPr>
          <p:cNvSpPr txBox="1"/>
          <p:nvPr/>
        </p:nvSpPr>
        <p:spPr>
          <a:xfrm>
            <a:off x="808515" y="1040866"/>
            <a:ext cx="34267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Outlook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3F1A426-9978-CF44-A00A-BFFF1FCE48BE}"/>
              </a:ext>
            </a:extLst>
          </p:cNvPr>
          <p:cNvSpPr/>
          <p:nvPr/>
        </p:nvSpPr>
        <p:spPr>
          <a:xfrm>
            <a:off x="392383" y="1165508"/>
            <a:ext cx="291465" cy="29146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A8E26130-CF4E-574E-8BBD-95C9CCFFB9B2}"/>
              </a:ext>
            </a:extLst>
          </p:cNvPr>
          <p:cNvSpPr/>
          <p:nvPr/>
        </p:nvSpPr>
        <p:spPr>
          <a:xfrm>
            <a:off x="683847" y="2795538"/>
            <a:ext cx="6607602" cy="1512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6701" indent="-342892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ts val="1808"/>
              <a:buFont typeface="Arial" panose="020B0604020202020204" pitchFamily="34" charset="0"/>
              <a:buChar char="•"/>
            </a:pPr>
            <a:r>
              <a:rPr lang="de-DE" sz="28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Draft</a:t>
            </a:r>
            <a:r>
              <a:rPr lang="de-DE" sz="28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outline, </a:t>
            </a:r>
            <a:r>
              <a:rPr lang="de-DE" sz="28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define</a:t>
            </a:r>
            <a:r>
              <a:rPr lang="de-DE" sz="28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-DE" sz="28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gaps</a:t>
            </a:r>
            <a:endParaRPr lang="de-DE" sz="2800" dirty="0">
              <a:solidFill>
                <a:schemeClr val="dk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6701" indent="-342892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ts val="1808"/>
              <a:buFont typeface="Arial" panose="020B0604020202020204" pitchFamily="34" charset="0"/>
              <a:buChar char="•"/>
            </a:pPr>
            <a:r>
              <a:rPr lang="de-DE" sz="28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reporting</a:t>
            </a:r>
            <a:r>
              <a:rPr lang="de-DE" sz="28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back </a:t>
            </a:r>
            <a:r>
              <a:rPr lang="de-DE" sz="28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de-DE" sz="28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the group</a:t>
            </a:r>
          </a:p>
          <a:p>
            <a:pPr marL="456701" indent="-342892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ts val="1808"/>
              <a:buFont typeface="Arial" panose="020B0604020202020204" pitchFamily="34" charset="0"/>
              <a:buChar char="•"/>
            </a:pPr>
            <a:r>
              <a:rPr lang="de-DE" sz="28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follow-</a:t>
            </a:r>
            <a:r>
              <a:rPr lang="de-DE" sz="28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de-DE" sz="28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-DE" sz="2800" dirty="0" err="1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meetings</a:t>
            </a:r>
            <a:r>
              <a:rPr lang="de-DE" sz="2800" dirty="0">
                <a:solidFill>
                  <a:schemeClr val="dk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3D50CB25-51C6-4B3B-9A7A-4616516544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5303" y="343160"/>
            <a:ext cx="1578649" cy="697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80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94FB393-F55C-43AA-A697-19E98EC4DA70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1779</TotalTime>
  <Words>383</Words>
  <Application>Microsoft Office PowerPoint</Application>
  <PresentationFormat>On-screen Show (4:3)</PresentationFormat>
  <Paragraphs>91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等线</vt:lpstr>
      <vt:lpstr>Arial</vt:lpstr>
      <vt:lpstr>Calibri</vt:lpstr>
      <vt:lpstr>Calibri Light</vt:lpstr>
      <vt:lpstr>Symbol</vt:lpstr>
      <vt:lpstr>Office 主题​​</vt:lpstr>
      <vt:lpstr>PowerPoint Presentation</vt:lpstr>
      <vt:lpstr>Agenda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Working Group on Clinical Evaluation of AI for Health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Updated DEL7.4: Clinical evaluation of AI for health - Att.1 - Presentation</dc:title>
  <dc:creator>Campos, Simao</dc:creator>
  <cp:lastModifiedBy>Simão Campos-Neto</cp:lastModifiedBy>
  <cp:revision>74</cp:revision>
  <cp:lastPrinted>2019-04-04T08:49:31Z</cp:lastPrinted>
  <dcterms:created xsi:type="dcterms:W3CDTF">2019-03-31T15:53:06Z</dcterms:created>
  <dcterms:modified xsi:type="dcterms:W3CDTF">2021-01-26T19:22:51Z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