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90" r:id="rId5"/>
    <p:sldId id="288" r:id="rId6"/>
    <p:sldId id="267" r:id="rId7"/>
    <p:sldId id="282" r:id="rId8"/>
    <p:sldId id="289" r:id="rId9"/>
    <p:sldId id="257" r:id="rId10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15" autoAdjust="0"/>
  </p:normalViewPr>
  <p:slideViewPr>
    <p:cSldViewPr snapToGrid="0">
      <p:cViewPr varScale="1">
        <p:scale>
          <a:sx n="110" d="100"/>
          <a:sy n="110" d="100"/>
        </p:scale>
        <p:origin x="168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pPr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452024" y="935321"/>
            <a:ext cx="2032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FG-AI4H-K-040-A01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699179" y="1304653"/>
            <a:ext cx="2749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Online, 27-29 January 2021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48244"/>
              </p:ext>
            </p:extLst>
          </p:nvPr>
        </p:nvGraphicFramePr>
        <p:xfrm>
          <a:off x="574766" y="3247161"/>
          <a:ext cx="8238308" cy="235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26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09138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508902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DAISAM WG Chairs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rgbClr val="3366FF"/>
                          </a:solidFill>
                          <a:latin typeface="+mn-lt"/>
                          <a:ea typeface="+mn-ea"/>
                          <a:cs typeface="+mn-cs"/>
                        </a:rPr>
                        <a:t>Updated DEL03: AI4H requirement specifications - Att.1: Presentation</a:t>
                      </a:r>
                      <a:endParaRPr lang="en-GB" sz="1800" b="1" dirty="0">
                        <a:solidFill>
                          <a:srgbClr val="3366FF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 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Pradeep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Balachandran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pbn.tvm@gmail.com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contains the latest version of the project deliverable FG-AI4H DEL03 "AI4H requirement specification" and supersedes the previous version of the document (FG-AI4H-J-033).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Scope of the SRS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2294"/>
            <a:ext cx="7886700" cy="4351338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/>
              <a:t>Provides high level description of </a:t>
            </a:r>
            <a:r>
              <a:rPr lang="en-GB" sz="3600" dirty="0"/>
              <a:t>AI4H  system requirements:</a:t>
            </a:r>
          </a:p>
          <a:p>
            <a:pPr lvl="1">
              <a:buNone/>
            </a:pPr>
            <a:endParaRPr lang="en-GB" sz="3600" dirty="0"/>
          </a:p>
          <a:p>
            <a:pPr lvl="1">
              <a:buFont typeface="Wingdings" pitchFamily="2" charset="2"/>
              <a:buChar char="ü"/>
            </a:pPr>
            <a:r>
              <a:rPr lang="en-GB" sz="3600" dirty="0"/>
              <a:t>functional requirements, </a:t>
            </a:r>
          </a:p>
          <a:p>
            <a:pPr lvl="1">
              <a:buFont typeface="Wingdings" pitchFamily="2" charset="2"/>
              <a:buChar char="ü"/>
            </a:pPr>
            <a:r>
              <a:rPr lang="en-GB" sz="3600" dirty="0"/>
              <a:t>performance requirements, </a:t>
            </a:r>
          </a:p>
          <a:p>
            <a:pPr lvl="1">
              <a:buFont typeface="Wingdings" pitchFamily="2" charset="2"/>
              <a:buChar char="ü"/>
            </a:pPr>
            <a:r>
              <a:rPr lang="en-GB" sz="3600" dirty="0"/>
              <a:t>operational requirements,</a:t>
            </a:r>
          </a:p>
          <a:p>
            <a:pPr lvl="1">
              <a:buFont typeface="Wingdings" pitchFamily="2" charset="2"/>
              <a:buChar char="ü"/>
            </a:pPr>
            <a:r>
              <a:rPr lang="en-GB" sz="3600" dirty="0"/>
              <a:t> interface requirements, </a:t>
            </a:r>
          </a:p>
          <a:p>
            <a:pPr lvl="1">
              <a:buFont typeface="Wingdings" pitchFamily="2" charset="2"/>
              <a:buChar char="ü"/>
            </a:pPr>
            <a:r>
              <a:rPr lang="en-GB" sz="3600" dirty="0"/>
              <a:t>other system constraints, etc.</a:t>
            </a:r>
          </a:p>
          <a:p>
            <a:pPr lvl="1">
              <a:buNone/>
            </a:pPr>
            <a:endParaRPr lang="en-GB" sz="3600" dirty="0"/>
          </a:p>
          <a:p>
            <a:r>
              <a:rPr lang="en-US" sz="3600" dirty="0"/>
              <a:t>Requirements </a:t>
            </a:r>
            <a:r>
              <a:rPr lang="en-US" sz="3600"/>
              <a:t>modeling criteria based </a:t>
            </a:r>
            <a:r>
              <a:rPr lang="en-US" sz="3600" dirty="0"/>
              <a:t>on the following aspects:</a:t>
            </a:r>
          </a:p>
          <a:p>
            <a:pPr lvl="1"/>
            <a:r>
              <a:rPr lang="en-US" sz="3600" dirty="0"/>
              <a:t>safety  &amp; security ,</a:t>
            </a:r>
          </a:p>
          <a:p>
            <a:pPr lvl="1"/>
            <a:r>
              <a:rPr lang="en-US" sz="3600" dirty="0"/>
              <a:t>risk management, </a:t>
            </a:r>
          </a:p>
          <a:p>
            <a:pPr lvl="1"/>
            <a:r>
              <a:rPr lang="en-US" sz="3600" dirty="0"/>
              <a:t>bias, </a:t>
            </a:r>
          </a:p>
          <a:p>
            <a:pPr lvl="1"/>
            <a:r>
              <a:rPr lang="en-US" sz="3600" dirty="0"/>
              <a:t>trustworthiness, etc.</a:t>
            </a:r>
          </a:p>
          <a:p>
            <a:pPr lvl="1">
              <a:buFont typeface="Wingdings" pitchFamily="2" charset="2"/>
              <a:buChar char="ü"/>
            </a:pPr>
            <a:endParaRPr lang="en-GB" dirty="0"/>
          </a:p>
          <a:p>
            <a:pPr lvl="1"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6"/>
            <a:ext cx="8929688" cy="107260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DEL 03 revision (as on FG Sep-20-meeting)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 fontScale="92500" lnSpcReduction="10000"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Reconfigured</a:t>
            </a:r>
            <a:r>
              <a:rPr lang="en-US" dirty="0"/>
              <a:t> DEL 03  </a:t>
            </a:r>
            <a:r>
              <a:rPr lang="en-US" dirty="0">
                <a:solidFill>
                  <a:srgbClr val="C00000"/>
                </a:solidFill>
              </a:rPr>
              <a:t>AI4H system requirements </a:t>
            </a:r>
            <a:r>
              <a:rPr lang="en-GB" dirty="0"/>
              <a:t>into </a:t>
            </a:r>
            <a:r>
              <a:rPr lang="en-US" dirty="0"/>
              <a:t>a separate ‘</a:t>
            </a:r>
            <a:r>
              <a:rPr lang="en-US" dirty="0">
                <a:solidFill>
                  <a:srgbClr val="C00000"/>
                </a:solidFill>
              </a:rPr>
              <a:t>Requirements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Traceability Matrix</a:t>
            </a:r>
            <a:r>
              <a:rPr lang="en-US" dirty="0"/>
              <a:t>‘ which represents a mapping of </a:t>
            </a:r>
            <a:r>
              <a:rPr lang="en-US" dirty="0">
                <a:solidFill>
                  <a:srgbClr val="C00000"/>
                </a:solidFill>
              </a:rPr>
              <a:t>TDD technical topics </a:t>
            </a:r>
            <a:r>
              <a:rPr lang="en-US" dirty="0"/>
              <a:t>to AI4H </a:t>
            </a:r>
            <a:r>
              <a:rPr lang="en-US" dirty="0">
                <a:solidFill>
                  <a:srgbClr val="C00000"/>
                </a:solidFill>
              </a:rPr>
              <a:t>Assessment Platform Requirements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Utility</a:t>
            </a:r>
            <a:r>
              <a:rPr lang="en-US" dirty="0">
                <a:solidFill>
                  <a:srgbClr val="C00000"/>
                </a:solidFill>
              </a:rPr>
              <a:t>: Requirements Traceability Matrix </a:t>
            </a:r>
            <a:r>
              <a:rPr lang="en-US" dirty="0"/>
              <a:t>was proposed as a  </a:t>
            </a:r>
            <a:r>
              <a:rPr lang="en-US" dirty="0">
                <a:solidFill>
                  <a:srgbClr val="C00000"/>
                </a:solidFill>
              </a:rPr>
              <a:t>DAISAM tool for TDD audit process</a:t>
            </a:r>
            <a:r>
              <a:rPr lang="en-US" dirty="0"/>
              <a:t>’ </a:t>
            </a:r>
          </a:p>
          <a:p>
            <a:pPr lvl="1"/>
            <a:r>
              <a:rPr lang="en-US" sz="2800" b="1" dirty="0">
                <a:solidFill>
                  <a:srgbClr val="0000FF"/>
                </a:solidFill>
              </a:rPr>
              <a:t>Tool Objective </a:t>
            </a:r>
            <a:r>
              <a:rPr lang="en-US" sz="2800" b="1" dirty="0"/>
              <a:t>: </a:t>
            </a:r>
            <a:r>
              <a:rPr lang="en-US" sz="2800" dirty="0">
                <a:solidFill>
                  <a:srgbClr val="C00000"/>
                </a:solidFill>
              </a:rPr>
              <a:t>Quality assurance of test plan inputs </a:t>
            </a:r>
          </a:p>
          <a:p>
            <a:pPr lvl="1">
              <a:buNone/>
            </a:pPr>
            <a:endParaRPr lang="en-US" sz="2800" b="1" dirty="0"/>
          </a:p>
          <a:p>
            <a:pPr lvl="2"/>
            <a:r>
              <a:rPr lang="en-US" sz="2800" dirty="0"/>
              <a:t> All </a:t>
            </a:r>
            <a:r>
              <a:rPr lang="en-US" sz="2800" dirty="0">
                <a:solidFill>
                  <a:srgbClr val="C00000"/>
                </a:solidFill>
              </a:rPr>
              <a:t>Assessment Platform test plans</a:t>
            </a:r>
            <a:r>
              <a:rPr lang="en-US" sz="2800" dirty="0"/>
              <a:t> should be traceable to </a:t>
            </a:r>
            <a:r>
              <a:rPr lang="en-US" sz="2800" dirty="0">
                <a:solidFill>
                  <a:srgbClr val="C00000"/>
                </a:solidFill>
              </a:rPr>
              <a:t>system requirements</a:t>
            </a:r>
            <a:r>
              <a:rPr lang="en-US" sz="2800" dirty="0"/>
              <a:t> 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 Are TDD inputs ‘ </a:t>
            </a:r>
            <a:r>
              <a:rPr lang="en-US" sz="2800" b="1" dirty="0">
                <a:solidFill>
                  <a:srgbClr val="0000FF"/>
                </a:solidFill>
              </a:rPr>
              <a:t>verifiable</a:t>
            </a:r>
            <a:r>
              <a:rPr lang="en-US" sz="2800" dirty="0"/>
              <a:t>' as requirements for the  </a:t>
            </a:r>
            <a:r>
              <a:rPr lang="en-US" sz="2800" dirty="0">
                <a:solidFill>
                  <a:srgbClr val="C00000"/>
                </a:solidFill>
              </a:rPr>
              <a:t>AI4H Assessment Platform </a:t>
            </a:r>
            <a:r>
              <a:rPr lang="en-US" sz="2800" dirty="0"/>
              <a:t>?)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0273" y="234499"/>
            <a:ext cx="7886700" cy="575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Requirements Traceability Matrix-Tool Template </a:t>
            </a:r>
            <a:endParaRPr lang="en-US" sz="2200" b="1" dirty="0">
              <a:solidFill>
                <a:srgbClr val="0000FF"/>
              </a:solidFill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1105583"/>
            <a:ext cx="8765177" cy="54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8297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DEL 03 revision (as on FG Jan-21-meeting)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8128" y="652446"/>
            <a:ext cx="8621486" cy="5919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GB" sz="2000" b="1" dirty="0">
                <a:solidFill>
                  <a:srgbClr val="C00000"/>
                </a:solidFill>
              </a:rPr>
              <a:t>Utility</a:t>
            </a:r>
            <a:r>
              <a:rPr lang="en-GB" sz="2000" dirty="0">
                <a:solidFill>
                  <a:srgbClr val="C00000"/>
                </a:solidFill>
              </a:rPr>
              <a:t>: </a:t>
            </a:r>
            <a:r>
              <a:rPr lang="en-GB" sz="2000" dirty="0"/>
              <a:t>Requirements traceability matrix  to </a:t>
            </a:r>
            <a:r>
              <a:rPr lang="en-GB" sz="2000" b="1" dirty="0">
                <a:solidFill>
                  <a:srgbClr val="C00000"/>
                </a:solidFill>
              </a:rPr>
              <a:t>enable ‘custom mode’ of reporting service under the AI4H assessment platform</a:t>
            </a:r>
          </a:p>
          <a:p>
            <a:endParaRPr lang="en-GB" sz="2000" dirty="0"/>
          </a:p>
          <a:p>
            <a:r>
              <a:rPr lang="en-GB" sz="2000" dirty="0"/>
              <a:t>It </a:t>
            </a:r>
            <a:r>
              <a:rPr lang="en-GB" sz="2000" dirty="0">
                <a:solidFill>
                  <a:srgbClr val="C00000"/>
                </a:solidFill>
              </a:rPr>
              <a:t>defines the criteria for configuring the reporting parameters for AI4H model evaluation </a:t>
            </a:r>
            <a:r>
              <a:rPr lang="en-GB" sz="2000" dirty="0"/>
              <a:t>which include the following:</a:t>
            </a:r>
          </a:p>
          <a:p>
            <a:pPr lvl="0"/>
            <a:endParaRPr lang="en-GB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Evaluation process flow measures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performance evaluation results 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risks and severity 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bias &amp; fairness measures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</a:t>
            </a:r>
            <a:r>
              <a:rPr lang="en-GB" sz="2000" dirty="0" err="1"/>
              <a:t>explainability</a:t>
            </a:r>
            <a:r>
              <a:rPr lang="en-GB" sz="2000" dirty="0"/>
              <a:t> measures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</a:t>
            </a:r>
            <a:r>
              <a:rPr lang="en-GB" sz="2000" dirty="0" err="1"/>
              <a:t>generalizability</a:t>
            </a:r>
            <a:r>
              <a:rPr lang="en-GB" sz="2000" dirty="0"/>
              <a:t> measures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interpretability  measures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robustness measures 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Model uncertainty measures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AI Assessment platform -computational infrastructure measures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Intended use</a:t>
            </a:r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en-GB" sz="2000" dirty="0"/>
              <a:t>Device security &amp; privacy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GB" sz="2000" dirty="0"/>
              <a:t>Patient safety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3256" y="256975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13CB90D-849A-4F16-8D7D-61FA4A62A816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2279</TotalTime>
  <Words>323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等线</vt:lpstr>
      <vt:lpstr>Arial</vt:lpstr>
      <vt:lpstr>Calibri</vt:lpstr>
      <vt:lpstr>Calibri Light</vt:lpstr>
      <vt:lpstr>Wingdings</vt:lpstr>
      <vt:lpstr>Office 主题​​</vt:lpstr>
      <vt:lpstr>PowerPoint Presentation</vt:lpstr>
      <vt:lpstr>Scope of the SRS document</vt:lpstr>
      <vt:lpstr>DEL 03 revision (as on FG Sep-20-meeting) </vt:lpstr>
      <vt:lpstr>Requirements Traceability Matrix-Tool Template </vt:lpstr>
      <vt:lpstr>DEL 03 revision (as on FG Jan-21-meeting)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DEL03: AI4H requirement specifications - Att.1: Presentation</dc:title>
  <dc:creator>Campos, Simao</dc:creator>
  <cp:lastModifiedBy>Simão Campos-Neto</cp:lastModifiedBy>
  <cp:revision>199</cp:revision>
  <cp:lastPrinted>2019-04-04T08:49:31Z</cp:lastPrinted>
  <dcterms:created xsi:type="dcterms:W3CDTF">2019-03-31T15:53:06Z</dcterms:created>
  <dcterms:modified xsi:type="dcterms:W3CDTF">2021-01-26T16:50:54Z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