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7"/>
  </p:notes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7" name="bg object 17"/>
          <p:cNvSpPr/>
          <p:nvPr/>
        </p:nvSpPr>
        <p:spPr>
          <a:xfrm>
            <a:off x="7786688" y="6096000"/>
            <a:ext cx="1035844" cy="476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8" name="bg object 18"/>
          <p:cNvSpPr/>
          <p:nvPr/>
        </p:nvSpPr>
        <p:spPr>
          <a:xfrm>
            <a:off x="1257300" y="2619376"/>
            <a:ext cx="6807994" cy="35528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8181" y="572452"/>
            <a:ext cx="7767638" cy="79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79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2186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3419" y="2253614"/>
            <a:ext cx="6959441" cy="594458"/>
          </a:xfrm>
        </p:spPr>
        <p:txBody>
          <a:bodyPr lIns="0" tIns="0" rIns="0" bIns="0"/>
          <a:lstStyle>
            <a:lvl1pPr>
              <a:defRPr sz="3863" b="0" i="1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3419" y="2253614"/>
            <a:ext cx="6959441" cy="594458"/>
          </a:xfrm>
        </p:spPr>
        <p:txBody>
          <a:bodyPr lIns="0" tIns="0" rIns="0" bIns="0"/>
          <a:lstStyle>
            <a:lvl1pPr>
              <a:defRPr sz="3863" b="0" i="1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7663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3419" y="2253614"/>
            <a:ext cx="6959441" cy="594458"/>
          </a:xfrm>
        </p:spPr>
        <p:txBody>
          <a:bodyPr lIns="0" tIns="0" rIns="0" bIns="0"/>
          <a:lstStyle>
            <a:lvl1pPr>
              <a:defRPr sz="3863" b="0" i="1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79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79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1956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3419" y="2253614"/>
            <a:ext cx="6959441" cy="594458"/>
          </a:xfrm>
        </p:spPr>
        <p:txBody>
          <a:bodyPr lIns="0" tIns="0" rIns="0" bIns="0"/>
          <a:lstStyle>
            <a:lvl1pPr>
              <a:defRPr sz="3863" b="0" i="1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3482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807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7" name="bg object 17"/>
          <p:cNvSpPr/>
          <p:nvPr/>
        </p:nvSpPr>
        <p:spPr>
          <a:xfrm>
            <a:off x="7786688" y="6096000"/>
            <a:ext cx="1035844" cy="4762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3419" y="2253614"/>
            <a:ext cx="6959441" cy="79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1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3419" y="2253614"/>
            <a:ext cx="6959441" cy="79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1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391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us.wenzel@hhi.fraunhofer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ai4h/Deliverables/DEL07.docx?d=w47e77197f87b49f480b32dd949a5f185&amp;csf=1&amp;e=kvHvSx" TargetMode="External"/><Relationship Id="rId2" Type="http://schemas.openxmlformats.org/officeDocument/2006/relationships/hyperlink" Target="https://itu.int/go/fgai4h/collab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markus.wenzel@hhi.fraunhofer.d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5617030" y="844428"/>
            <a:ext cx="2500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FGAI4H-K-038-A01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3883231" y="1209419"/>
            <a:ext cx="4234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E-meeting, 27-29 January 2021</a:t>
            </a:r>
            <a:endParaRPr lang="en-GB" dirty="0"/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77EB9C60-79E2-4E8D-B95B-4EFA5ED6B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288960"/>
              </p:ext>
            </p:extLst>
          </p:nvPr>
        </p:nvGraphicFramePr>
        <p:xfrm>
          <a:off x="569673" y="2764446"/>
          <a:ext cx="8004653" cy="2796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2823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730855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990975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Markus Wenzel</a:t>
                      </a:r>
                      <a:r>
                        <a:rPr lang="en-US" sz="180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David Neumann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Sandeep Reddy</a:t>
                      </a:r>
                      <a:r>
                        <a:rPr lang="en-US" sz="180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Annika Reinke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Manuel Wiesenfarth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Alberto Merola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	Steffen Vogler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Fraunhofer, 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Deakin University, 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DKFZ, 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AICURA, </a:t>
                      </a:r>
                      <a:r>
                        <a:rPr lang="en-US" sz="1400" strike="noStrike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Bayer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DEL07: AI for Health Evaluation Considerations - Att.1 - Presentation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Markus Wenzel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US" sz="1800" spc="-2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  <a:hlinkClick r:id="rId3"/>
                        </a:rPr>
                        <a:t>markus.wenzel@hhi.fraunhofer.de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summarizes the content of K-038 for presentation and discussion during the meeting.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09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182" y="1314212"/>
            <a:ext cx="2342674" cy="520335"/>
          </a:xfrm>
          <a:prstGeom prst="rect">
            <a:avLst/>
          </a:prstGeom>
        </p:spPr>
        <p:txBody>
          <a:bodyPr vert="horz" wrap="square" lIns="0" tIns="12383" rIns="0" bIns="0" rtlCol="0">
            <a:spAutoFit/>
          </a:bodyPr>
          <a:lstStyle/>
          <a:p>
            <a:pPr marL="9525">
              <a:spcBef>
                <a:spcPts val="98"/>
              </a:spcBef>
            </a:pPr>
            <a:r>
              <a:rPr sz="3300" i="0" spc="-15" dirty="0"/>
              <a:t>Status</a:t>
            </a:r>
            <a:r>
              <a:rPr sz="3300" i="0" spc="-34" dirty="0"/>
              <a:t> </a:t>
            </a:r>
            <a:r>
              <a:rPr sz="3300" i="0" spc="-8" dirty="0"/>
              <a:t>update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688181" y="2202941"/>
            <a:ext cx="7071360" cy="2777972"/>
          </a:xfrm>
          <a:prstGeom prst="rect">
            <a:avLst/>
          </a:prstGeom>
        </p:spPr>
        <p:txBody>
          <a:bodyPr vert="horz" wrap="square" lIns="0" tIns="36671" rIns="0" bIns="0" rtlCol="0">
            <a:spAutoFit/>
          </a:bodyPr>
          <a:lstStyle/>
          <a:p>
            <a:pPr marL="180975" marR="3810" indent="-171926" defTabSz="685800">
              <a:lnSpc>
                <a:spcPct val="92200"/>
              </a:lnSpc>
              <a:spcBef>
                <a:spcPts val="289"/>
              </a:spcBef>
              <a:buFont typeface="Arial"/>
              <a:buChar char="•"/>
              <a:tabLst>
                <a:tab pos="181451" algn="l"/>
              </a:tabLst>
            </a:pPr>
            <a:r>
              <a:rPr sz="2063" spc="-15" dirty="0">
                <a:solidFill>
                  <a:srgbClr val="FFC000"/>
                </a:solidFill>
                <a:latin typeface="Calibri"/>
                <a:cs typeface="Calibri"/>
              </a:rPr>
              <a:t>Revised </a:t>
            </a:r>
            <a:r>
              <a:rPr sz="2063" spc="-23" dirty="0">
                <a:solidFill>
                  <a:srgbClr val="FFFFFF"/>
                </a:solidFill>
                <a:latin typeface="Calibri"/>
                <a:cs typeface="Calibri"/>
              </a:rPr>
              <a:t>text, </a:t>
            </a:r>
            <a:r>
              <a:rPr sz="2063" spc="-4" dirty="0">
                <a:solidFill>
                  <a:srgbClr val="FFFFFF"/>
                </a:solidFill>
                <a:latin typeface="Calibri"/>
                <a:cs typeface="Calibri"/>
              </a:rPr>
              <a:t>added </a:t>
            </a:r>
            <a:r>
              <a:rPr sz="2063" spc="-8" dirty="0">
                <a:solidFill>
                  <a:srgbClr val="FFFFFF"/>
                </a:solidFill>
                <a:latin typeface="Calibri"/>
                <a:cs typeface="Calibri"/>
              </a:rPr>
              <a:t>new </a:t>
            </a:r>
            <a:r>
              <a:rPr sz="2063" spc="-15" dirty="0">
                <a:solidFill>
                  <a:srgbClr val="FFFFFF"/>
                </a:solidFill>
                <a:latin typeface="Calibri"/>
                <a:cs typeface="Calibri"/>
              </a:rPr>
              <a:t>literature </a:t>
            </a:r>
            <a:r>
              <a:rPr sz="2063" spc="-8" dirty="0">
                <a:solidFill>
                  <a:srgbClr val="FFFFFF"/>
                </a:solidFill>
                <a:latin typeface="Calibri"/>
                <a:cs typeface="Calibri"/>
              </a:rPr>
              <a:t>sources </a:t>
            </a:r>
            <a:r>
              <a:rPr sz="2063" spc="4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63" spc="-8" dirty="0">
                <a:solidFill>
                  <a:srgbClr val="FFFFFF"/>
                </a:solidFill>
                <a:latin typeface="Calibri"/>
                <a:cs typeface="Calibri"/>
              </a:rPr>
              <a:t>new </a:t>
            </a:r>
            <a:r>
              <a:rPr sz="2063" spc="-11" dirty="0">
                <a:solidFill>
                  <a:srgbClr val="FFFFFF"/>
                </a:solidFill>
                <a:latin typeface="Calibri"/>
                <a:cs typeface="Calibri"/>
              </a:rPr>
              <a:t>figure,  </a:t>
            </a:r>
            <a:r>
              <a:rPr sz="2063" spc="-4" dirty="0">
                <a:solidFill>
                  <a:srgbClr val="FFFFFF"/>
                </a:solidFill>
                <a:latin typeface="Calibri"/>
                <a:cs typeface="Calibri"/>
              </a:rPr>
              <a:t>rearranged </a:t>
            </a:r>
            <a:r>
              <a:rPr sz="2063" spc="-8" dirty="0">
                <a:solidFill>
                  <a:srgbClr val="FFFFFF"/>
                </a:solidFill>
                <a:latin typeface="Calibri"/>
                <a:cs typeface="Calibri"/>
              </a:rPr>
              <a:t>order </a:t>
            </a:r>
            <a:r>
              <a:rPr sz="2063" spc="19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63" spc="-8" dirty="0">
                <a:solidFill>
                  <a:srgbClr val="FFFFFF"/>
                </a:solidFill>
                <a:latin typeface="Calibri"/>
                <a:cs typeface="Calibri"/>
              </a:rPr>
              <a:t>the sections, </a:t>
            </a:r>
            <a:r>
              <a:rPr sz="2063" spc="15" dirty="0">
                <a:solidFill>
                  <a:srgbClr val="FFFFFF"/>
                </a:solidFill>
                <a:latin typeface="Calibri"/>
                <a:cs typeface="Calibri"/>
              </a:rPr>
              <a:t>moved </a:t>
            </a:r>
            <a:r>
              <a:rPr sz="2063" spc="-15" dirty="0">
                <a:solidFill>
                  <a:srgbClr val="FFFFFF"/>
                </a:solidFill>
                <a:latin typeface="Calibri"/>
                <a:cs typeface="Calibri"/>
              </a:rPr>
              <a:t>Appendix </a:t>
            </a:r>
            <a:r>
              <a:rPr sz="2063" spc="-4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63" spc="11" dirty="0">
                <a:solidFill>
                  <a:srgbClr val="FFFFFF"/>
                </a:solidFill>
                <a:latin typeface="Calibri"/>
                <a:cs typeface="Calibri"/>
              </a:rPr>
              <a:t>main </a:t>
            </a:r>
            <a:r>
              <a:rPr sz="2063" spc="-23" dirty="0">
                <a:solidFill>
                  <a:srgbClr val="FFFFFF"/>
                </a:solidFill>
                <a:latin typeface="Calibri"/>
                <a:cs typeface="Calibri"/>
              </a:rPr>
              <a:t>text,  </a:t>
            </a:r>
            <a:r>
              <a:rPr sz="2063" spc="-8" dirty="0">
                <a:solidFill>
                  <a:srgbClr val="FFFFFF"/>
                </a:solidFill>
                <a:latin typeface="Calibri"/>
                <a:cs typeface="Calibri"/>
              </a:rPr>
              <a:t>updated </a:t>
            </a:r>
            <a:r>
              <a:rPr sz="2063" spc="-4" dirty="0">
                <a:solidFill>
                  <a:srgbClr val="FFFFFF"/>
                </a:solidFill>
                <a:latin typeface="Calibri"/>
                <a:cs typeface="Calibri"/>
              </a:rPr>
              <a:t>technical</a:t>
            </a:r>
            <a:r>
              <a:rPr sz="2063" spc="24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63" spc="-8" dirty="0">
                <a:solidFill>
                  <a:srgbClr val="FFFFFF"/>
                </a:solidFill>
                <a:latin typeface="Calibri"/>
                <a:cs typeface="Calibri"/>
              </a:rPr>
              <a:t>description.</a:t>
            </a:r>
            <a:endParaRPr sz="2063">
              <a:solidFill>
                <a:prstClr val="black"/>
              </a:solidFill>
              <a:latin typeface="Calibri"/>
              <a:cs typeface="Calibri"/>
            </a:endParaRPr>
          </a:p>
          <a:p>
            <a:pPr defTabSz="685800">
              <a:spcBef>
                <a:spcPts val="26"/>
              </a:spcBef>
              <a:buClr>
                <a:srgbClr val="FFC000"/>
              </a:buClr>
              <a:buFont typeface="Arial"/>
              <a:buChar char="•"/>
            </a:pPr>
            <a:endParaRPr sz="2888">
              <a:solidFill>
                <a:prstClr val="black"/>
              </a:solidFill>
              <a:latin typeface="Calibri"/>
              <a:cs typeface="Calibri"/>
            </a:endParaRPr>
          </a:p>
          <a:p>
            <a:pPr marL="180975" indent="-171926" defTabSz="685800">
              <a:buFont typeface="Arial"/>
              <a:buChar char="•"/>
              <a:tabLst>
                <a:tab pos="181451" algn="l"/>
              </a:tabLst>
            </a:pPr>
            <a:r>
              <a:rPr sz="2063" spc="-23" dirty="0">
                <a:solidFill>
                  <a:srgbClr val="FFC000"/>
                </a:solidFill>
                <a:latin typeface="Calibri"/>
                <a:cs typeface="Calibri"/>
              </a:rPr>
              <a:t>Turning </a:t>
            </a:r>
            <a:r>
              <a:rPr sz="2063" spc="-4" dirty="0">
                <a:solidFill>
                  <a:srgbClr val="FFC000"/>
                </a:solidFill>
                <a:latin typeface="Calibri"/>
                <a:cs typeface="Calibri"/>
              </a:rPr>
              <a:t>vision </a:t>
            </a:r>
            <a:r>
              <a:rPr sz="2063" spc="-11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063" dirty="0">
                <a:solidFill>
                  <a:srgbClr val="FFFFFF"/>
                </a:solidFill>
                <a:latin typeface="Calibri"/>
                <a:cs typeface="Calibri"/>
              </a:rPr>
              <a:t>AI4H benchmarking </a:t>
            </a:r>
            <a:r>
              <a:rPr sz="2063" spc="-8" dirty="0">
                <a:solidFill>
                  <a:srgbClr val="FFFFFF"/>
                </a:solidFill>
                <a:latin typeface="Calibri"/>
                <a:cs typeface="Calibri"/>
              </a:rPr>
              <a:t>platform </a:t>
            </a:r>
            <a:r>
              <a:rPr sz="2063" spc="-15" dirty="0">
                <a:solidFill>
                  <a:srgbClr val="FFC000"/>
                </a:solidFill>
                <a:latin typeface="Calibri"/>
                <a:cs typeface="Calibri"/>
              </a:rPr>
              <a:t>into</a:t>
            </a:r>
            <a:r>
              <a:rPr sz="2063" spc="31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63" spc="-4" dirty="0">
                <a:solidFill>
                  <a:srgbClr val="FFC000"/>
                </a:solidFill>
                <a:latin typeface="Calibri"/>
                <a:cs typeface="Calibri"/>
              </a:rPr>
              <a:t>practice</a:t>
            </a:r>
            <a:endParaRPr sz="2063">
              <a:solidFill>
                <a:prstClr val="black"/>
              </a:solidFill>
              <a:latin typeface="Calibri"/>
              <a:cs typeface="Calibri"/>
            </a:endParaRPr>
          </a:p>
          <a:p>
            <a:pPr marL="524351" lvl="1" indent="-171926" defTabSz="685800">
              <a:lnSpc>
                <a:spcPts val="2066"/>
              </a:lnSpc>
              <a:spcBef>
                <a:spcPts val="210"/>
              </a:spcBef>
              <a:buFont typeface="Arial"/>
              <a:buChar char="•"/>
              <a:tabLst>
                <a:tab pos="524351" algn="l"/>
              </a:tabLst>
            </a:pPr>
            <a:r>
              <a:rPr spc="-4" dirty="0">
                <a:solidFill>
                  <a:srgbClr val="FFFFFF"/>
                </a:solidFill>
                <a:latin typeface="Calibri"/>
                <a:cs typeface="Calibri"/>
              </a:rPr>
              <a:t>Identified </a:t>
            </a:r>
            <a:r>
              <a:rPr spc="8" dirty="0">
                <a:solidFill>
                  <a:srgbClr val="FFFFFF"/>
                </a:solidFill>
                <a:latin typeface="Calibri"/>
                <a:cs typeface="Calibri"/>
              </a:rPr>
              <a:t>open-source code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eval.ai </a:t>
            </a:r>
            <a:r>
              <a:rPr spc="-11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good </a:t>
            </a:r>
            <a:r>
              <a:rPr spc="-4" dirty="0">
                <a:solidFill>
                  <a:srgbClr val="FFFFFF"/>
                </a:solidFill>
                <a:latin typeface="Calibri"/>
                <a:cs typeface="Calibri"/>
              </a:rPr>
              <a:t>basis </a:t>
            </a: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pc="4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pc="-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4" dirty="0">
                <a:solidFill>
                  <a:srgbClr val="FFFFFF"/>
                </a:solidFill>
                <a:latin typeface="Calibri"/>
                <a:cs typeface="Calibri"/>
              </a:rPr>
              <a:t>purposes</a:t>
            </a:r>
            <a:endParaRPr>
              <a:solidFill>
                <a:prstClr val="black"/>
              </a:solidFill>
              <a:latin typeface="Calibri"/>
              <a:cs typeface="Calibri"/>
            </a:endParaRPr>
          </a:p>
          <a:p>
            <a:pPr marL="524351" defTabSz="685800">
              <a:lnSpc>
                <a:spcPts val="2066"/>
              </a:lnSpc>
            </a:pPr>
            <a:r>
              <a:rPr spc="4" dirty="0">
                <a:solidFill>
                  <a:srgbClr val="FFFFFF"/>
                </a:solidFill>
                <a:latin typeface="Calibri"/>
                <a:cs typeface="Calibri"/>
              </a:rPr>
              <a:t>(matches </a:t>
            </a:r>
            <a:r>
              <a:rPr spc="-4" dirty="0">
                <a:solidFill>
                  <a:srgbClr val="FFFFFF"/>
                </a:solidFill>
                <a:latin typeface="Calibri"/>
                <a:cs typeface="Calibri"/>
              </a:rPr>
              <a:t>well </a:t>
            </a:r>
            <a:r>
              <a:rPr spc="4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requirements defined </a:t>
            </a:r>
            <a:r>
              <a:rPr spc="-4" dirty="0">
                <a:solidFill>
                  <a:srgbClr val="FFFFFF"/>
                </a:solidFill>
                <a:latin typeface="Calibri"/>
                <a:cs typeface="Calibri"/>
              </a:rPr>
              <a:t>here</a:t>
            </a:r>
            <a:r>
              <a:rPr spc="-2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11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pc="-4" dirty="0">
                <a:solidFill>
                  <a:srgbClr val="FFFFFF"/>
                </a:solidFill>
                <a:latin typeface="Calibri"/>
                <a:cs typeface="Calibri"/>
              </a:rPr>
              <a:t>DEL7)</a:t>
            </a:r>
            <a:endParaRPr>
              <a:solidFill>
                <a:prstClr val="black"/>
              </a:solidFill>
              <a:latin typeface="Calibri"/>
              <a:cs typeface="Calibri"/>
            </a:endParaRPr>
          </a:p>
          <a:p>
            <a:pPr marL="524351" marR="58579" lvl="1" indent="-171926" defTabSz="685800">
              <a:lnSpc>
                <a:spcPts val="1920"/>
              </a:lnSpc>
              <a:spcBef>
                <a:spcPts val="416"/>
              </a:spcBef>
              <a:buFont typeface="Arial"/>
              <a:buChar char="•"/>
              <a:tabLst>
                <a:tab pos="524351" algn="l"/>
              </a:tabLst>
            </a:pPr>
            <a:r>
              <a:rPr spc="4" dirty="0">
                <a:solidFill>
                  <a:srgbClr val="FFFFFF"/>
                </a:solidFill>
                <a:latin typeface="Calibri"/>
                <a:cs typeface="Calibri"/>
              </a:rPr>
              <a:t>Implement </a:t>
            </a:r>
            <a:r>
              <a:rPr spc="-4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i="1" spc="-11" dirty="0">
                <a:solidFill>
                  <a:srgbClr val="FFFFFF"/>
                </a:solidFill>
                <a:latin typeface="Calibri"/>
                <a:cs typeface="Calibri"/>
              </a:rPr>
              <a:t>Open Code </a:t>
            </a:r>
            <a:r>
              <a:rPr i="1" spc="-4" dirty="0">
                <a:solidFill>
                  <a:srgbClr val="FFFFFF"/>
                </a:solidFill>
                <a:latin typeface="Calibri"/>
                <a:cs typeface="Calibri"/>
              </a:rPr>
              <a:t>Project </a:t>
            </a: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i="1" spc="-15" dirty="0">
                <a:solidFill>
                  <a:srgbClr val="FFFFFF"/>
                </a:solidFill>
                <a:latin typeface="Calibri"/>
                <a:cs typeface="Calibri"/>
              </a:rPr>
              <a:t>evaluation </a:t>
            </a:r>
            <a:r>
              <a:rPr i="1" spc="-26" dirty="0">
                <a:solidFill>
                  <a:srgbClr val="FFFFFF"/>
                </a:solidFill>
                <a:latin typeface="Calibri"/>
                <a:cs typeface="Calibri"/>
              </a:rPr>
              <a:t>package,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presentation  </a:t>
            </a:r>
            <a:r>
              <a:rPr spc="-11" dirty="0">
                <a:solidFill>
                  <a:srgbClr val="FFFFFF"/>
                </a:solidFill>
                <a:latin typeface="Calibri"/>
                <a:cs typeface="Calibri"/>
              </a:rPr>
              <a:t>yesterday)</a:t>
            </a:r>
            <a:endParaRPr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182" y="1314212"/>
            <a:ext cx="808196" cy="520335"/>
          </a:xfrm>
          <a:prstGeom prst="rect">
            <a:avLst/>
          </a:prstGeom>
        </p:spPr>
        <p:txBody>
          <a:bodyPr vert="horz" wrap="square" lIns="0" tIns="12383" rIns="0" bIns="0" rtlCol="0">
            <a:spAutoFit/>
          </a:bodyPr>
          <a:lstStyle/>
          <a:p>
            <a:pPr marL="9525">
              <a:spcBef>
                <a:spcPts val="98"/>
              </a:spcBef>
            </a:pPr>
            <a:r>
              <a:rPr sz="3300" i="0" spc="30" dirty="0"/>
              <a:t>N</a:t>
            </a:r>
            <a:r>
              <a:rPr sz="3300" i="0" spc="-56" dirty="0"/>
              <a:t>e</a:t>
            </a:r>
            <a:r>
              <a:rPr sz="3300" i="0" spc="23" dirty="0"/>
              <a:t>x</a:t>
            </a:r>
            <a:r>
              <a:rPr sz="3300" i="0" spc="8" dirty="0"/>
              <a:t>t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688182" y="2143452"/>
            <a:ext cx="7814786" cy="1599156"/>
          </a:xfrm>
          <a:prstGeom prst="rect">
            <a:avLst/>
          </a:prstGeom>
        </p:spPr>
        <p:txBody>
          <a:bodyPr vert="horz" wrap="square" lIns="0" tIns="64770" rIns="0" bIns="0" rtlCol="0" anchor="t">
            <a:spAutoFit/>
          </a:bodyPr>
          <a:lstStyle/>
          <a:p>
            <a:pPr marL="180975" indent="-171450" defTabSz="685800">
              <a:spcBef>
                <a:spcPts val="510"/>
              </a:spcBef>
              <a:buFont typeface="Arial"/>
              <a:buChar char="•"/>
              <a:tabLst>
                <a:tab pos="181451" algn="l"/>
              </a:tabLst>
            </a:pPr>
            <a:r>
              <a:rPr sz="2400" spc="-38" dirty="0">
                <a:solidFill>
                  <a:srgbClr val="FFFFFF"/>
                </a:solidFill>
                <a:latin typeface="Calibri"/>
                <a:cs typeface="Calibri"/>
              </a:rPr>
              <a:t>Track </a:t>
            </a:r>
            <a:r>
              <a:rPr sz="2400" spc="-8" dirty="0">
                <a:solidFill>
                  <a:srgbClr val="FFFFFF"/>
                </a:solidFill>
                <a:latin typeface="Calibri"/>
                <a:cs typeface="Calibri"/>
              </a:rPr>
              <a:t>progress </a:t>
            </a:r>
            <a:r>
              <a:rPr sz="2400" spc="11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4" dirty="0">
                <a:solidFill>
                  <a:srgbClr val="FFFFFF"/>
                </a:solidFill>
                <a:latin typeface="Calibri"/>
                <a:cs typeface="Calibri"/>
              </a:rPr>
              <a:t>DEL7.1-5 </a:t>
            </a:r>
            <a:r>
              <a:rPr sz="2400" spc="8" dirty="0">
                <a:solidFill>
                  <a:srgbClr val="FFFFFF"/>
                </a:solidFill>
                <a:latin typeface="Calibri"/>
                <a:cs typeface="Calibri"/>
              </a:rPr>
              <a:t>+ </a:t>
            </a:r>
            <a:r>
              <a:rPr sz="2400" spc="15" dirty="0">
                <a:solidFill>
                  <a:srgbClr val="FFFFFF"/>
                </a:solidFill>
                <a:latin typeface="Calibri"/>
                <a:cs typeface="Calibri"/>
              </a:rPr>
              <a:t>include </a:t>
            </a:r>
            <a:r>
              <a:rPr sz="2400" spc="8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400" spc="4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2400" spc="-8" dirty="0">
                <a:solidFill>
                  <a:srgbClr val="FFFFFF"/>
                </a:solidFill>
                <a:latin typeface="Calibri"/>
                <a:cs typeface="Calibri"/>
              </a:rPr>
              <a:t>intro</a:t>
            </a:r>
            <a:r>
              <a:rPr sz="2400" spc="-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4" dirty="0">
                <a:solidFill>
                  <a:srgbClr val="FFFFFF"/>
                </a:solidFill>
                <a:latin typeface="Calibri"/>
                <a:cs typeface="Calibri"/>
              </a:rPr>
              <a:t>DEL7.0</a:t>
            </a:r>
            <a:endParaRPr lang="en-US" sz="24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80975" indent="-171450" defTabSz="685800">
              <a:lnSpc>
                <a:spcPts val="2876"/>
              </a:lnSpc>
              <a:spcBef>
                <a:spcPts val="443"/>
              </a:spcBef>
              <a:buFont typeface="Arial"/>
              <a:buChar char="•"/>
              <a:tabLst>
                <a:tab pos="181451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Feedback DEL </a:t>
            </a:r>
            <a:r>
              <a:rPr sz="2400" spc="-4" dirty="0">
                <a:solidFill>
                  <a:srgbClr val="FFFFFF"/>
                </a:solidFill>
                <a:latin typeface="Calibri"/>
                <a:cs typeface="Calibri"/>
              </a:rPr>
              <a:t>editors, </a:t>
            </a:r>
            <a:r>
              <a:rPr sz="2400" spc="4" dirty="0">
                <a:solidFill>
                  <a:srgbClr val="FFFFFF"/>
                </a:solidFill>
                <a:latin typeface="Calibri"/>
                <a:cs typeface="Calibri"/>
              </a:rPr>
              <a:t>WGs, </a:t>
            </a:r>
            <a:r>
              <a:rPr sz="2400" spc="-8" dirty="0">
                <a:solidFill>
                  <a:srgbClr val="FFFFFF"/>
                </a:solidFill>
                <a:latin typeface="Calibri"/>
                <a:cs typeface="Calibri"/>
              </a:rPr>
              <a:t>TGs, </a:t>
            </a:r>
            <a:r>
              <a:rPr sz="2400" spc="11" dirty="0">
                <a:solidFill>
                  <a:srgbClr val="FFFFFF"/>
                </a:solidFill>
                <a:latin typeface="Calibri"/>
                <a:cs typeface="Calibri"/>
              </a:rPr>
              <a:t>open </a:t>
            </a:r>
            <a:r>
              <a:rPr sz="2400" spc="15" dirty="0">
                <a:solidFill>
                  <a:srgbClr val="FFFFFF"/>
                </a:solidFill>
                <a:latin typeface="Calibri"/>
                <a:cs typeface="Calibri"/>
              </a:rPr>
              <a:t>code </a:t>
            </a:r>
            <a:r>
              <a:rPr sz="2400" spc="-8" dirty="0">
                <a:solidFill>
                  <a:srgbClr val="FFFFFF"/>
                </a:solidFill>
                <a:latin typeface="Calibri"/>
                <a:cs typeface="Calibri"/>
              </a:rPr>
              <a:t>project,</a:t>
            </a:r>
            <a:r>
              <a:rPr sz="2400" spc="-3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11" dirty="0">
                <a:solidFill>
                  <a:srgbClr val="FFC000"/>
                </a:solidFill>
                <a:latin typeface="Calibri"/>
                <a:cs typeface="Calibri"/>
              </a:rPr>
              <a:t>you?</a:t>
            </a:r>
            <a:endParaRPr sz="24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80975" indent="-171450" defTabSz="685800">
              <a:lnSpc>
                <a:spcPts val="2876"/>
              </a:lnSpc>
              <a:buClr>
                <a:srgbClr val="FFFFFF"/>
              </a:buClr>
              <a:buFont typeface="Arial"/>
              <a:buChar char="•"/>
              <a:tabLst>
                <a:tab pos="181451" algn="l"/>
              </a:tabLst>
            </a:pPr>
            <a:r>
              <a:rPr sz="2400" u="heavy" spc="-8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https://itu.int/go/fgai4h/collab</a:t>
            </a:r>
            <a:r>
              <a:rPr sz="2400" spc="-8" dirty="0">
                <a:solidFill>
                  <a:srgbClr val="FFC000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400" spc="19" dirty="0">
                <a:solidFill>
                  <a:srgbClr val="FFFFFF"/>
                </a:solidFill>
                <a:latin typeface="Calibri"/>
                <a:cs typeface="Calibri"/>
              </a:rPr>
              <a:t>→ </a:t>
            </a:r>
            <a:r>
              <a:rPr sz="2400" spc="-4" dirty="0">
                <a:solidFill>
                  <a:srgbClr val="FFFFFF"/>
                </a:solidFill>
                <a:latin typeface="Calibri"/>
                <a:cs typeface="Calibri"/>
              </a:rPr>
              <a:t>Deliverables </a:t>
            </a:r>
            <a:r>
              <a:rPr sz="2400" spc="19" dirty="0">
                <a:solidFill>
                  <a:srgbClr val="FFFFFF"/>
                </a:solidFill>
                <a:latin typeface="Calibri"/>
                <a:cs typeface="Calibri"/>
              </a:rPr>
              <a:t>→</a:t>
            </a:r>
            <a:r>
              <a:rPr sz="2400" spc="-184" dirty="0">
                <a:solidFill>
                  <a:srgbClr val="FFC000"/>
                </a:solid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400" u="heavy" spc="8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DEL07.docx</a:t>
            </a:r>
            <a:endParaRPr sz="2400" dirty="0">
              <a:solidFill>
                <a:srgbClr val="FFC000"/>
              </a:solidFill>
              <a:latin typeface="Calibri"/>
              <a:cs typeface="Calibri"/>
            </a:endParaRPr>
          </a:p>
          <a:p>
            <a:pPr marL="180975" indent="-171450" defTabSz="685800">
              <a:spcBef>
                <a:spcPts val="49"/>
              </a:spcBef>
              <a:buFont typeface="Arial"/>
              <a:buChar char="•"/>
              <a:tabLst>
                <a:tab pos="181451" algn="l"/>
              </a:tabLst>
            </a:pP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markus.wenzel@hhi.fraunhofer.de</a:t>
            </a:r>
            <a:endParaRPr sz="2400" dirty="0">
              <a:solidFill>
                <a:srgbClr val="FFC000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82589" y="4168378"/>
            <a:ext cx="3264694" cy="1264449"/>
          </a:xfrm>
          <a:prstGeom prst="rect">
            <a:avLst/>
          </a:prstGeom>
          <a:solidFill>
            <a:srgbClr val="44536A"/>
          </a:solidFill>
          <a:ln w="9525">
            <a:solidFill>
              <a:srgbClr val="FFC000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70009" defTabSz="685800">
              <a:spcBef>
                <a:spcPts val="180"/>
              </a:spcBef>
            </a:pPr>
            <a:r>
              <a:rPr sz="1350" spc="15" dirty="0">
                <a:solidFill>
                  <a:srgbClr val="FFFFFF"/>
                </a:solidFill>
                <a:latin typeface="Calibri"/>
                <a:cs typeface="Calibri"/>
              </a:rPr>
              <a:t>Many </a:t>
            </a:r>
            <a:r>
              <a:rPr sz="1350" spc="8" dirty="0">
                <a:solidFill>
                  <a:srgbClr val="FFFFFF"/>
                </a:solidFill>
                <a:latin typeface="Calibri"/>
                <a:cs typeface="Calibri"/>
              </a:rPr>
              <a:t>thanks</a:t>
            </a:r>
            <a:r>
              <a:rPr sz="1350" spc="-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endParaRPr sz="135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4798" indent="-215265" defTabSz="685800">
              <a:spcBef>
                <a:spcPts val="15"/>
              </a:spcBef>
              <a:buFont typeface="Arial"/>
              <a:buChar char="•"/>
              <a:tabLst>
                <a:tab pos="284798" algn="l"/>
                <a:tab pos="285274" algn="l"/>
              </a:tabLst>
            </a:pPr>
            <a:r>
              <a:rPr sz="1350" spc="11" dirty="0">
                <a:solidFill>
                  <a:srgbClr val="FFFFFF"/>
                </a:solidFill>
                <a:latin typeface="Calibri"/>
                <a:cs typeface="Calibri"/>
              </a:rPr>
              <a:t>David Neumann</a:t>
            </a:r>
            <a:r>
              <a:rPr sz="1350" spc="-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i="1" spc="-19" dirty="0">
                <a:solidFill>
                  <a:srgbClr val="FFC000"/>
                </a:solidFill>
                <a:latin typeface="Calibri"/>
                <a:cs typeface="Calibri"/>
              </a:rPr>
              <a:t>Fraunhofer</a:t>
            </a:r>
            <a:endParaRPr sz="1350" dirty="0">
              <a:solidFill>
                <a:srgbClr val="FFC000"/>
              </a:solidFill>
              <a:latin typeface="Calibri"/>
              <a:cs typeface="Calibri"/>
            </a:endParaRPr>
          </a:p>
          <a:p>
            <a:pPr marL="284798" indent="-215265" defTabSz="685800">
              <a:spcBef>
                <a:spcPts val="11"/>
              </a:spcBef>
              <a:buFont typeface="Arial"/>
              <a:buChar char="•"/>
              <a:tabLst>
                <a:tab pos="284798" algn="l"/>
                <a:tab pos="285274" algn="l"/>
              </a:tabLst>
            </a:pPr>
            <a:r>
              <a:rPr sz="1350" spc="8" dirty="0">
                <a:solidFill>
                  <a:srgbClr val="FFFFFF"/>
                </a:solidFill>
                <a:latin typeface="Calibri"/>
                <a:cs typeface="Calibri"/>
              </a:rPr>
              <a:t>Sandeep Reddy </a:t>
            </a:r>
            <a:r>
              <a:rPr sz="1350" i="1" spc="-4" dirty="0">
                <a:solidFill>
                  <a:srgbClr val="FFC000"/>
                </a:solidFill>
                <a:latin typeface="Calibri"/>
                <a:cs typeface="Calibri"/>
              </a:rPr>
              <a:t>Deakin</a:t>
            </a:r>
            <a:r>
              <a:rPr sz="1350" i="1" spc="-13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i="1" spc="-4" dirty="0">
                <a:solidFill>
                  <a:srgbClr val="FFC000"/>
                </a:solidFill>
                <a:latin typeface="Calibri"/>
                <a:cs typeface="Calibri"/>
              </a:rPr>
              <a:t>University</a:t>
            </a:r>
            <a:endParaRPr sz="135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4798" indent="-215265" defTabSz="685800">
              <a:spcBef>
                <a:spcPts val="15"/>
              </a:spcBef>
              <a:buFont typeface="Arial"/>
              <a:buChar char="•"/>
              <a:tabLst>
                <a:tab pos="284798" algn="l"/>
                <a:tab pos="285274" algn="l"/>
              </a:tabLst>
            </a:pPr>
            <a:r>
              <a:rPr sz="1350" spc="11" dirty="0">
                <a:solidFill>
                  <a:srgbClr val="FFFFFF"/>
                </a:solidFill>
                <a:latin typeface="Calibri"/>
                <a:cs typeface="Calibri"/>
              </a:rPr>
              <a:t>Annika</a:t>
            </a:r>
            <a:r>
              <a:rPr sz="1350" spc="-10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spc="-4" dirty="0">
                <a:solidFill>
                  <a:srgbClr val="FFFFFF"/>
                </a:solidFill>
                <a:latin typeface="Calibri"/>
                <a:cs typeface="Calibri"/>
              </a:rPr>
              <a:t>Reinke,</a:t>
            </a:r>
            <a:r>
              <a:rPr sz="1350" spc="-7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spc="11" dirty="0">
                <a:solidFill>
                  <a:srgbClr val="FFFFFF"/>
                </a:solidFill>
                <a:latin typeface="Calibri"/>
                <a:cs typeface="Calibri"/>
              </a:rPr>
              <a:t>Manuel</a:t>
            </a:r>
            <a:r>
              <a:rPr sz="1350" spc="-5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spc="-4" dirty="0">
                <a:solidFill>
                  <a:srgbClr val="FFFFFF"/>
                </a:solidFill>
                <a:latin typeface="Calibri"/>
                <a:cs typeface="Calibri"/>
              </a:rPr>
              <a:t>Wiesenfarth</a:t>
            </a:r>
            <a:r>
              <a:rPr sz="135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i="1" spc="-8" dirty="0">
                <a:solidFill>
                  <a:srgbClr val="FFC000"/>
                </a:solidFill>
                <a:latin typeface="Calibri"/>
                <a:cs typeface="Calibri"/>
              </a:rPr>
              <a:t>DKFZ</a:t>
            </a:r>
            <a:endParaRPr sz="135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4798" indent="-215265" defTabSz="685800">
              <a:lnSpc>
                <a:spcPts val="1598"/>
              </a:lnSpc>
              <a:spcBef>
                <a:spcPts val="11"/>
              </a:spcBef>
              <a:buFont typeface="Arial"/>
              <a:buChar char="•"/>
              <a:tabLst>
                <a:tab pos="284798" algn="l"/>
                <a:tab pos="285274" algn="l"/>
              </a:tabLst>
            </a:pPr>
            <a:r>
              <a:rPr sz="1350" spc="4" dirty="0">
                <a:solidFill>
                  <a:srgbClr val="FFFFFF"/>
                </a:solidFill>
                <a:latin typeface="Calibri"/>
                <a:cs typeface="Calibri"/>
              </a:rPr>
              <a:t>Alberto </a:t>
            </a:r>
            <a:r>
              <a:rPr sz="1350" spc="8" dirty="0">
                <a:solidFill>
                  <a:srgbClr val="FFFFFF"/>
                </a:solidFill>
                <a:latin typeface="Calibri"/>
                <a:cs typeface="Calibri"/>
              </a:rPr>
              <a:t>Merola </a:t>
            </a:r>
            <a:r>
              <a:rPr sz="1350" i="1" dirty="0">
                <a:solidFill>
                  <a:srgbClr val="FFC000"/>
                </a:solidFill>
                <a:latin typeface="Calibri"/>
                <a:cs typeface="Calibri"/>
              </a:rPr>
              <a:t>AICURA</a:t>
            </a:r>
            <a:r>
              <a:rPr sz="1350" i="1" spc="-153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i="1" spc="-8" dirty="0">
                <a:solidFill>
                  <a:srgbClr val="FFC000"/>
                </a:solidFill>
                <a:latin typeface="Calibri"/>
                <a:cs typeface="Calibri"/>
              </a:rPr>
              <a:t>medical</a:t>
            </a:r>
            <a:endParaRPr sz="135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4798" indent="-215265" defTabSz="685800">
              <a:lnSpc>
                <a:spcPts val="1598"/>
              </a:lnSpc>
              <a:buFont typeface="Arial"/>
              <a:buChar char="•"/>
              <a:tabLst>
                <a:tab pos="284798" algn="l"/>
                <a:tab pos="285274" algn="l"/>
              </a:tabLst>
            </a:pPr>
            <a:r>
              <a:rPr sz="1350" spc="-15" dirty="0">
                <a:solidFill>
                  <a:srgbClr val="FFFFFF"/>
                </a:solidFill>
                <a:latin typeface="Calibri"/>
                <a:cs typeface="Calibri"/>
              </a:rPr>
              <a:t>Steffen </a:t>
            </a:r>
            <a:r>
              <a:rPr sz="1350" spc="-4" dirty="0">
                <a:solidFill>
                  <a:srgbClr val="FFFFFF"/>
                </a:solidFill>
                <a:latin typeface="Calibri"/>
                <a:cs typeface="Calibri"/>
              </a:rPr>
              <a:t>Vogler</a:t>
            </a:r>
            <a:r>
              <a:rPr sz="1350" spc="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i="1" spc="-11" dirty="0">
                <a:solidFill>
                  <a:srgbClr val="FFC000"/>
                </a:solidFill>
                <a:latin typeface="Calibri"/>
                <a:cs typeface="Calibri"/>
              </a:rPr>
              <a:t>Bayer</a:t>
            </a:r>
            <a:endParaRPr sz="1350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181" y="1286590"/>
            <a:ext cx="4141470" cy="56409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3600" i="0" dirty="0"/>
              <a:t>AI </a:t>
            </a:r>
            <a:r>
              <a:rPr sz="3600" i="0" spc="-49" dirty="0"/>
              <a:t>for </a:t>
            </a:r>
            <a:r>
              <a:rPr sz="3600" i="0" spc="4" dirty="0"/>
              <a:t>Health</a:t>
            </a:r>
            <a:r>
              <a:rPr sz="3600" i="0" spc="30" dirty="0"/>
              <a:t> </a:t>
            </a:r>
            <a:r>
              <a:rPr sz="3600" i="0" dirty="0"/>
              <a:t>Models...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2986087" y="3236119"/>
            <a:ext cx="442913" cy="328613"/>
          </a:xfrm>
          <a:custGeom>
            <a:avLst/>
            <a:gdLst/>
            <a:ahLst/>
            <a:cxnLst/>
            <a:rect l="l" t="t" r="r" b="b"/>
            <a:pathLst>
              <a:path w="590550" h="438150">
                <a:moveTo>
                  <a:pt x="371475" y="0"/>
                </a:moveTo>
                <a:lnTo>
                  <a:pt x="371475" y="109474"/>
                </a:lnTo>
                <a:lnTo>
                  <a:pt x="0" y="109474"/>
                </a:lnTo>
                <a:lnTo>
                  <a:pt x="0" y="328549"/>
                </a:lnTo>
                <a:lnTo>
                  <a:pt x="371475" y="328549"/>
                </a:lnTo>
                <a:lnTo>
                  <a:pt x="371475" y="438150"/>
                </a:lnTo>
                <a:lnTo>
                  <a:pt x="590550" y="219075"/>
                </a:lnTo>
                <a:lnTo>
                  <a:pt x="37147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75508" y="2746820"/>
            <a:ext cx="1393031" cy="1314450"/>
          </a:xfrm>
          <a:custGeom>
            <a:avLst/>
            <a:gdLst/>
            <a:ahLst/>
            <a:cxnLst/>
            <a:rect l="l" t="t" r="r" b="b"/>
            <a:pathLst>
              <a:path w="1857375" h="1752600">
                <a:moveTo>
                  <a:pt x="771525" y="1571625"/>
                </a:moveTo>
                <a:lnTo>
                  <a:pt x="778152" y="1523470"/>
                </a:lnTo>
                <a:lnTo>
                  <a:pt x="796859" y="1480227"/>
                </a:lnTo>
                <a:lnTo>
                  <a:pt x="825881" y="1443609"/>
                </a:lnTo>
                <a:lnTo>
                  <a:pt x="863454" y="1415330"/>
                </a:lnTo>
                <a:lnTo>
                  <a:pt x="907814" y="1397105"/>
                </a:lnTo>
                <a:lnTo>
                  <a:pt x="957199" y="1390650"/>
                </a:lnTo>
                <a:lnTo>
                  <a:pt x="1006592" y="1397105"/>
                </a:lnTo>
                <a:lnTo>
                  <a:pt x="1050976" y="1415330"/>
                </a:lnTo>
                <a:lnTo>
                  <a:pt x="1088580" y="1443608"/>
                </a:lnTo>
                <a:lnTo>
                  <a:pt x="1117632" y="1480227"/>
                </a:lnTo>
                <a:lnTo>
                  <a:pt x="1136363" y="1523470"/>
                </a:lnTo>
                <a:lnTo>
                  <a:pt x="1143000" y="1571625"/>
                </a:lnTo>
                <a:lnTo>
                  <a:pt x="1136363" y="1619735"/>
                </a:lnTo>
                <a:lnTo>
                  <a:pt x="1117632" y="1662966"/>
                </a:lnTo>
                <a:lnTo>
                  <a:pt x="1088580" y="1699593"/>
                </a:lnTo>
                <a:lnTo>
                  <a:pt x="1050976" y="1727891"/>
                </a:lnTo>
                <a:lnTo>
                  <a:pt x="1006592" y="1746135"/>
                </a:lnTo>
                <a:lnTo>
                  <a:pt x="957199" y="1752600"/>
                </a:lnTo>
                <a:lnTo>
                  <a:pt x="907814" y="1746135"/>
                </a:lnTo>
                <a:lnTo>
                  <a:pt x="863454" y="1727891"/>
                </a:lnTo>
                <a:lnTo>
                  <a:pt x="825880" y="1699593"/>
                </a:lnTo>
                <a:lnTo>
                  <a:pt x="796859" y="1662966"/>
                </a:lnTo>
                <a:lnTo>
                  <a:pt x="778152" y="1619735"/>
                </a:lnTo>
                <a:lnTo>
                  <a:pt x="771525" y="1571625"/>
                </a:lnTo>
                <a:close/>
              </a:path>
              <a:path w="1857375" h="1752600">
                <a:moveTo>
                  <a:pt x="771525" y="176149"/>
                </a:moveTo>
                <a:lnTo>
                  <a:pt x="778152" y="129322"/>
                </a:lnTo>
                <a:lnTo>
                  <a:pt x="796859" y="87244"/>
                </a:lnTo>
                <a:lnTo>
                  <a:pt x="825881" y="51593"/>
                </a:lnTo>
                <a:lnTo>
                  <a:pt x="863454" y="24050"/>
                </a:lnTo>
                <a:lnTo>
                  <a:pt x="907814" y="6292"/>
                </a:lnTo>
                <a:lnTo>
                  <a:pt x="957199" y="0"/>
                </a:lnTo>
                <a:lnTo>
                  <a:pt x="1006592" y="6292"/>
                </a:lnTo>
                <a:lnTo>
                  <a:pt x="1050976" y="24050"/>
                </a:lnTo>
                <a:lnTo>
                  <a:pt x="1088580" y="51593"/>
                </a:lnTo>
                <a:lnTo>
                  <a:pt x="1117632" y="87244"/>
                </a:lnTo>
                <a:lnTo>
                  <a:pt x="1136363" y="129322"/>
                </a:lnTo>
                <a:lnTo>
                  <a:pt x="1143000" y="176149"/>
                </a:lnTo>
                <a:lnTo>
                  <a:pt x="1136363" y="222984"/>
                </a:lnTo>
                <a:lnTo>
                  <a:pt x="1117632" y="265086"/>
                </a:lnTo>
                <a:lnTo>
                  <a:pt x="1088580" y="300767"/>
                </a:lnTo>
                <a:lnTo>
                  <a:pt x="1050976" y="328342"/>
                </a:lnTo>
                <a:lnTo>
                  <a:pt x="1006592" y="346123"/>
                </a:lnTo>
                <a:lnTo>
                  <a:pt x="957199" y="352425"/>
                </a:lnTo>
                <a:lnTo>
                  <a:pt x="907814" y="346123"/>
                </a:lnTo>
                <a:lnTo>
                  <a:pt x="863454" y="328342"/>
                </a:lnTo>
                <a:lnTo>
                  <a:pt x="825880" y="300767"/>
                </a:lnTo>
                <a:lnTo>
                  <a:pt x="796859" y="265086"/>
                </a:lnTo>
                <a:lnTo>
                  <a:pt x="778152" y="222984"/>
                </a:lnTo>
                <a:lnTo>
                  <a:pt x="771525" y="176149"/>
                </a:lnTo>
                <a:close/>
              </a:path>
              <a:path w="1857375" h="1752600">
                <a:moveTo>
                  <a:pt x="771525" y="642874"/>
                </a:moveTo>
                <a:lnTo>
                  <a:pt x="778152" y="596047"/>
                </a:lnTo>
                <a:lnTo>
                  <a:pt x="796859" y="553969"/>
                </a:lnTo>
                <a:lnTo>
                  <a:pt x="825881" y="518318"/>
                </a:lnTo>
                <a:lnTo>
                  <a:pt x="863454" y="490775"/>
                </a:lnTo>
                <a:lnTo>
                  <a:pt x="907814" y="473017"/>
                </a:lnTo>
                <a:lnTo>
                  <a:pt x="957199" y="466725"/>
                </a:lnTo>
                <a:lnTo>
                  <a:pt x="1006592" y="473017"/>
                </a:lnTo>
                <a:lnTo>
                  <a:pt x="1050976" y="490775"/>
                </a:lnTo>
                <a:lnTo>
                  <a:pt x="1088580" y="518318"/>
                </a:lnTo>
                <a:lnTo>
                  <a:pt x="1117632" y="553969"/>
                </a:lnTo>
                <a:lnTo>
                  <a:pt x="1136363" y="596047"/>
                </a:lnTo>
                <a:lnTo>
                  <a:pt x="1143000" y="642874"/>
                </a:lnTo>
                <a:lnTo>
                  <a:pt x="1136363" y="689709"/>
                </a:lnTo>
                <a:lnTo>
                  <a:pt x="1117632" y="731811"/>
                </a:lnTo>
                <a:lnTo>
                  <a:pt x="1088580" y="767492"/>
                </a:lnTo>
                <a:lnTo>
                  <a:pt x="1050976" y="795067"/>
                </a:lnTo>
                <a:lnTo>
                  <a:pt x="1006592" y="812848"/>
                </a:lnTo>
                <a:lnTo>
                  <a:pt x="957199" y="819150"/>
                </a:lnTo>
                <a:lnTo>
                  <a:pt x="907814" y="812848"/>
                </a:lnTo>
                <a:lnTo>
                  <a:pt x="863454" y="795067"/>
                </a:lnTo>
                <a:lnTo>
                  <a:pt x="825880" y="767492"/>
                </a:lnTo>
                <a:lnTo>
                  <a:pt x="796859" y="731811"/>
                </a:lnTo>
                <a:lnTo>
                  <a:pt x="778152" y="689709"/>
                </a:lnTo>
                <a:lnTo>
                  <a:pt x="771525" y="642874"/>
                </a:lnTo>
                <a:close/>
              </a:path>
              <a:path w="1857375" h="1752600">
                <a:moveTo>
                  <a:pt x="371475" y="445008"/>
                </a:moveTo>
                <a:lnTo>
                  <a:pt x="766445" y="180975"/>
                </a:lnTo>
              </a:path>
              <a:path w="1857375" h="1752600">
                <a:moveTo>
                  <a:pt x="371475" y="438150"/>
                </a:moveTo>
                <a:lnTo>
                  <a:pt x="766445" y="638810"/>
                </a:lnTo>
              </a:path>
              <a:path w="1857375" h="1752600">
                <a:moveTo>
                  <a:pt x="771525" y="1104900"/>
                </a:moveTo>
                <a:lnTo>
                  <a:pt x="778152" y="1056745"/>
                </a:lnTo>
                <a:lnTo>
                  <a:pt x="796859" y="1013502"/>
                </a:lnTo>
                <a:lnTo>
                  <a:pt x="825881" y="976884"/>
                </a:lnTo>
                <a:lnTo>
                  <a:pt x="863454" y="948605"/>
                </a:lnTo>
                <a:lnTo>
                  <a:pt x="907814" y="930380"/>
                </a:lnTo>
                <a:lnTo>
                  <a:pt x="957199" y="923925"/>
                </a:lnTo>
                <a:lnTo>
                  <a:pt x="1006592" y="930380"/>
                </a:lnTo>
                <a:lnTo>
                  <a:pt x="1050976" y="948605"/>
                </a:lnTo>
                <a:lnTo>
                  <a:pt x="1088580" y="976884"/>
                </a:lnTo>
                <a:lnTo>
                  <a:pt x="1117632" y="1013502"/>
                </a:lnTo>
                <a:lnTo>
                  <a:pt x="1136363" y="1056745"/>
                </a:lnTo>
                <a:lnTo>
                  <a:pt x="1143000" y="1104900"/>
                </a:lnTo>
                <a:lnTo>
                  <a:pt x="1136363" y="1153010"/>
                </a:lnTo>
                <a:lnTo>
                  <a:pt x="1117632" y="1196241"/>
                </a:lnTo>
                <a:lnTo>
                  <a:pt x="1088580" y="1232868"/>
                </a:lnTo>
                <a:lnTo>
                  <a:pt x="1050976" y="1261166"/>
                </a:lnTo>
                <a:lnTo>
                  <a:pt x="1006592" y="1279410"/>
                </a:lnTo>
                <a:lnTo>
                  <a:pt x="957199" y="1285875"/>
                </a:lnTo>
                <a:lnTo>
                  <a:pt x="907814" y="1279410"/>
                </a:lnTo>
                <a:lnTo>
                  <a:pt x="863454" y="1261166"/>
                </a:lnTo>
                <a:lnTo>
                  <a:pt x="825880" y="1232868"/>
                </a:lnTo>
                <a:lnTo>
                  <a:pt x="796859" y="1196241"/>
                </a:lnTo>
                <a:lnTo>
                  <a:pt x="778152" y="1153010"/>
                </a:lnTo>
                <a:lnTo>
                  <a:pt x="771525" y="1104900"/>
                </a:lnTo>
                <a:close/>
              </a:path>
              <a:path w="1857375" h="1752600">
                <a:moveTo>
                  <a:pt x="371475" y="894207"/>
                </a:moveTo>
                <a:lnTo>
                  <a:pt x="766445" y="180975"/>
                </a:lnTo>
              </a:path>
              <a:path w="1857375" h="1752600">
                <a:moveTo>
                  <a:pt x="371475" y="886587"/>
                </a:moveTo>
                <a:lnTo>
                  <a:pt x="766445" y="638048"/>
                </a:lnTo>
              </a:path>
              <a:path w="1857375" h="1752600">
                <a:moveTo>
                  <a:pt x="371475" y="885825"/>
                </a:moveTo>
                <a:lnTo>
                  <a:pt x="770763" y="1102106"/>
                </a:lnTo>
              </a:path>
              <a:path w="1857375" h="1752600">
                <a:moveTo>
                  <a:pt x="371475" y="1335786"/>
                </a:moveTo>
                <a:lnTo>
                  <a:pt x="766445" y="638175"/>
                </a:lnTo>
              </a:path>
              <a:path w="1857375" h="1752600">
                <a:moveTo>
                  <a:pt x="371475" y="885825"/>
                </a:moveTo>
                <a:lnTo>
                  <a:pt x="767841" y="1566799"/>
                </a:lnTo>
              </a:path>
              <a:path w="1857375" h="1752600">
                <a:moveTo>
                  <a:pt x="371475" y="1337691"/>
                </a:moveTo>
                <a:lnTo>
                  <a:pt x="770763" y="1104900"/>
                </a:lnTo>
              </a:path>
              <a:path w="1857375" h="1752600">
                <a:moveTo>
                  <a:pt x="371475" y="1343025"/>
                </a:moveTo>
                <a:lnTo>
                  <a:pt x="767841" y="1574800"/>
                </a:lnTo>
              </a:path>
              <a:path w="1857375" h="1752600">
                <a:moveTo>
                  <a:pt x="1143000" y="180975"/>
                </a:moveTo>
                <a:lnTo>
                  <a:pt x="1492123" y="645668"/>
                </a:lnTo>
              </a:path>
              <a:path w="1857375" h="1752600">
                <a:moveTo>
                  <a:pt x="1143000" y="638175"/>
                </a:moveTo>
                <a:lnTo>
                  <a:pt x="1492123" y="638175"/>
                </a:lnTo>
              </a:path>
              <a:path w="1857375" h="1752600">
                <a:moveTo>
                  <a:pt x="1143000" y="1104900"/>
                </a:moveTo>
                <a:lnTo>
                  <a:pt x="1487804" y="1104900"/>
                </a:lnTo>
              </a:path>
              <a:path w="1857375" h="1752600">
                <a:moveTo>
                  <a:pt x="1143000" y="180975"/>
                </a:moveTo>
                <a:lnTo>
                  <a:pt x="1492123" y="1110488"/>
                </a:lnTo>
              </a:path>
              <a:path w="1857375" h="1752600">
                <a:moveTo>
                  <a:pt x="1143000" y="1567688"/>
                </a:moveTo>
                <a:lnTo>
                  <a:pt x="1490726" y="638175"/>
                </a:lnTo>
              </a:path>
              <a:path w="1857375" h="1752600">
                <a:moveTo>
                  <a:pt x="1143000" y="1569593"/>
                </a:moveTo>
                <a:lnTo>
                  <a:pt x="1490726" y="1104900"/>
                </a:lnTo>
              </a:path>
              <a:path w="1857375" h="1752600">
                <a:moveTo>
                  <a:pt x="1492123" y="1102868"/>
                </a:moveTo>
                <a:lnTo>
                  <a:pt x="1143000" y="638175"/>
                </a:lnTo>
              </a:path>
              <a:path w="1857375" h="1752600">
                <a:moveTo>
                  <a:pt x="1487804" y="638175"/>
                </a:moveTo>
                <a:lnTo>
                  <a:pt x="1143000" y="1102868"/>
                </a:lnTo>
              </a:path>
              <a:path w="1857375" h="1752600">
                <a:moveTo>
                  <a:pt x="371475" y="1343406"/>
                </a:moveTo>
                <a:lnTo>
                  <a:pt x="766445" y="180975"/>
                </a:lnTo>
              </a:path>
              <a:path w="1857375" h="1752600">
                <a:moveTo>
                  <a:pt x="767841" y="1568323"/>
                </a:moveTo>
                <a:lnTo>
                  <a:pt x="371475" y="438150"/>
                </a:lnTo>
              </a:path>
              <a:path w="1857375" h="1752600">
                <a:moveTo>
                  <a:pt x="371475" y="438150"/>
                </a:moveTo>
                <a:lnTo>
                  <a:pt x="770763" y="1103630"/>
                </a:lnTo>
              </a:path>
              <a:path w="1857375" h="1752600">
                <a:moveTo>
                  <a:pt x="0" y="442849"/>
                </a:moveTo>
                <a:lnTo>
                  <a:pt x="6627" y="396022"/>
                </a:lnTo>
                <a:lnTo>
                  <a:pt x="25334" y="353944"/>
                </a:lnTo>
                <a:lnTo>
                  <a:pt x="54356" y="318293"/>
                </a:lnTo>
                <a:lnTo>
                  <a:pt x="91929" y="290750"/>
                </a:lnTo>
                <a:lnTo>
                  <a:pt x="136289" y="272992"/>
                </a:lnTo>
                <a:lnTo>
                  <a:pt x="185674" y="266700"/>
                </a:lnTo>
                <a:lnTo>
                  <a:pt x="235067" y="272992"/>
                </a:lnTo>
                <a:lnTo>
                  <a:pt x="279451" y="290750"/>
                </a:lnTo>
                <a:lnTo>
                  <a:pt x="317055" y="318293"/>
                </a:lnTo>
                <a:lnTo>
                  <a:pt x="346107" y="353944"/>
                </a:lnTo>
                <a:lnTo>
                  <a:pt x="364838" y="396022"/>
                </a:lnTo>
                <a:lnTo>
                  <a:pt x="371475" y="442849"/>
                </a:lnTo>
                <a:lnTo>
                  <a:pt x="364838" y="489684"/>
                </a:lnTo>
                <a:lnTo>
                  <a:pt x="346107" y="531786"/>
                </a:lnTo>
                <a:lnTo>
                  <a:pt x="317055" y="567467"/>
                </a:lnTo>
                <a:lnTo>
                  <a:pt x="279451" y="595042"/>
                </a:lnTo>
                <a:lnTo>
                  <a:pt x="235067" y="612823"/>
                </a:lnTo>
                <a:lnTo>
                  <a:pt x="185674" y="619125"/>
                </a:lnTo>
                <a:lnTo>
                  <a:pt x="136289" y="612823"/>
                </a:lnTo>
                <a:lnTo>
                  <a:pt x="91929" y="595042"/>
                </a:lnTo>
                <a:lnTo>
                  <a:pt x="54355" y="567467"/>
                </a:lnTo>
                <a:lnTo>
                  <a:pt x="25334" y="531786"/>
                </a:lnTo>
                <a:lnTo>
                  <a:pt x="6627" y="489684"/>
                </a:lnTo>
                <a:lnTo>
                  <a:pt x="0" y="442849"/>
                </a:lnTo>
                <a:close/>
              </a:path>
              <a:path w="1857375" h="1752600">
                <a:moveTo>
                  <a:pt x="0" y="890524"/>
                </a:moveTo>
                <a:lnTo>
                  <a:pt x="6627" y="843697"/>
                </a:lnTo>
                <a:lnTo>
                  <a:pt x="25334" y="801619"/>
                </a:lnTo>
                <a:lnTo>
                  <a:pt x="54356" y="765968"/>
                </a:lnTo>
                <a:lnTo>
                  <a:pt x="91929" y="738425"/>
                </a:lnTo>
                <a:lnTo>
                  <a:pt x="136289" y="720667"/>
                </a:lnTo>
                <a:lnTo>
                  <a:pt x="185674" y="714375"/>
                </a:lnTo>
                <a:lnTo>
                  <a:pt x="235067" y="720667"/>
                </a:lnTo>
                <a:lnTo>
                  <a:pt x="279451" y="738425"/>
                </a:lnTo>
                <a:lnTo>
                  <a:pt x="317055" y="765968"/>
                </a:lnTo>
                <a:lnTo>
                  <a:pt x="346107" y="801619"/>
                </a:lnTo>
                <a:lnTo>
                  <a:pt x="364838" y="843697"/>
                </a:lnTo>
                <a:lnTo>
                  <a:pt x="371475" y="890524"/>
                </a:lnTo>
                <a:lnTo>
                  <a:pt x="364838" y="937359"/>
                </a:lnTo>
                <a:lnTo>
                  <a:pt x="346107" y="979461"/>
                </a:lnTo>
                <a:lnTo>
                  <a:pt x="317055" y="1015142"/>
                </a:lnTo>
                <a:lnTo>
                  <a:pt x="279451" y="1042717"/>
                </a:lnTo>
                <a:lnTo>
                  <a:pt x="235067" y="1060498"/>
                </a:lnTo>
                <a:lnTo>
                  <a:pt x="185674" y="1066800"/>
                </a:lnTo>
                <a:lnTo>
                  <a:pt x="136289" y="1060498"/>
                </a:lnTo>
                <a:lnTo>
                  <a:pt x="91929" y="1042717"/>
                </a:lnTo>
                <a:lnTo>
                  <a:pt x="54355" y="1015142"/>
                </a:lnTo>
                <a:lnTo>
                  <a:pt x="25334" y="979461"/>
                </a:lnTo>
                <a:lnTo>
                  <a:pt x="6627" y="937359"/>
                </a:lnTo>
                <a:lnTo>
                  <a:pt x="0" y="890524"/>
                </a:lnTo>
                <a:close/>
              </a:path>
              <a:path w="1857375" h="1752600">
                <a:moveTo>
                  <a:pt x="0" y="1338199"/>
                </a:moveTo>
                <a:lnTo>
                  <a:pt x="6627" y="1291372"/>
                </a:lnTo>
                <a:lnTo>
                  <a:pt x="25334" y="1249294"/>
                </a:lnTo>
                <a:lnTo>
                  <a:pt x="54356" y="1213643"/>
                </a:lnTo>
                <a:lnTo>
                  <a:pt x="91929" y="1186100"/>
                </a:lnTo>
                <a:lnTo>
                  <a:pt x="136289" y="1168342"/>
                </a:lnTo>
                <a:lnTo>
                  <a:pt x="185674" y="1162050"/>
                </a:lnTo>
                <a:lnTo>
                  <a:pt x="235067" y="1168342"/>
                </a:lnTo>
                <a:lnTo>
                  <a:pt x="279451" y="1186100"/>
                </a:lnTo>
                <a:lnTo>
                  <a:pt x="317055" y="1213643"/>
                </a:lnTo>
                <a:lnTo>
                  <a:pt x="346107" y="1249294"/>
                </a:lnTo>
                <a:lnTo>
                  <a:pt x="364838" y="1291372"/>
                </a:lnTo>
                <a:lnTo>
                  <a:pt x="371475" y="1338199"/>
                </a:lnTo>
                <a:lnTo>
                  <a:pt x="364838" y="1385034"/>
                </a:lnTo>
                <a:lnTo>
                  <a:pt x="346107" y="1427136"/>
                </a:lnTo>
                <a:lnTo>
                  <a:pt x="317055" y="1462817"/>
                </a:lnTo>
                <a:lnTo>
                  <a:pt x="279451" y="1490392"/>
                </a:lnTo>
                <a:lnTo>
                  <a:pt x="235067" y="1508173"/>
                </a:lnTo>
                <a:lnTo>
                  <a:pt x="185674" y="1514475"/>
                </a:lnTo>
                <a:lnTo>
                  <a:pt x="136289" y="1508173"/>
                </a:lnTo>
                <a:lnTo>
                  <a:pt x="91929" y="1490392"/>
                </a:lnTo>
                <a:lnTo>
                  <a:pt x="54355" y="1462817"/>
                </a:lnTo>
                <a:lnTo>
                  <a:pt x="25334" y="1427136"/>
                </a:lnTo>
                <a:lnTo>
                  <a:pt x="6627" y="1385034"/>
                </a:lnTo>
                <a:lnTo>
                  <a:pt x="0" y="1338199"/>
                </a:lnTo>
                <a:close/>
              </a:path>
              <a:path w="1857375" h="1752600">
                <a:moveTo>
                  <a:pt x="1485900" y="642874"/>
                </a:moveTo>
                <a:lnTo>
                  <a:pt x="1492527" y="596047"/>
                </a:lnTo>
                <a:lnTo>
                  <a:pt x="1511234" y="553969"/>
                </a:lnTo>
                <a:lnTo>
                  <a:pt x="1540256" y="518318"/>
                </a:lnTo>
                <a:lnTo>
                  <a:pt x="1577829" y="490775"/>
                </a:lnTo>
                <a:lnTo>
                  <a:pt x="1622189" y="473017"/>
                </a:lnTo>
                <a:lnTo>
                  <a:pt x="1671574" y="466725"/>
                </a:lnTo>
                <a:lnTo>
                  <a:pt x="1720967" y="473017"/>
                </a:lnTo>
                <a:lnTo>
                  <a:pt x="1765351" y="490775"/>
                </a:lnTo>
                <a:lnTo>
                  <a:pt x="1802955" y="518318"/>
                </a:lnTo>
                <a:lnTo>
                  <a:pt x="1832007" y="553969"/>
                </a:lnTo>
                <a:lnTo>
                  <a:pt x="1850738" y="596047"/>
                </a:lnTo>
                <a:lnTo>
                  <a:pt x="1857375" y="642874"/>
                </a:lnTo>
                <a:lnTo>
                  <a:pt x="1850738" y="689709"/>
                </a:lnTo>
                <a:lnTo>
                  <a:pt x="1832007" y="731811"/>
                </a:lnTo>
                <a:lnTo>
                  <a:pt x="1802955" y="767492"/>
                </a:lnTo>
                <a:lnTo>
                  <a:pt x="1765351" y="795067"/>
                </a:lnTo>
                <a:lnTo>
                  <a:pt x="1720967" y="812848"/>
                </a:lnTo>
                <a:lnTo>
                  <a:pt x="1671574" y="819150"/>
                </a:lnTo>
                <a:lnTo>
                  <a:pt x="1622189" y="812848"/>
                </a:lnTo>
                <a:lnTo>
                  <a:pt x="1577829" y="795067"/>
                </a:lnTo>
                <a:lnTo>
                  <a:pt x="1540256" y="767492"/>
                </a:lnTo>
                <a:lnTo>
                  <a:pt x="1511234" y="731811"/>
                </a:lnTo>
                <a:lnTo>
                  <a:pt x="1492527" y="689709"/>
                </a:lnTo>
                <a:lnTo>
                  <a:pt x="1485900" y="642874"/>
                </a:lnTo>
                <a:close/>
              </a:path>
              <a:path w="1857375" h="1752600">
                <a:moveTo>
                  <a:pt x="1485900" y="1104900"/>
                </a:moveTo>
                <a:lnTo>
                  <a:pt x="1492527" y="1056745"/>
                </a:lnTo>
                <a:lnTo>
                  <a:pt x="1511234" y="1013502"/>
                </a:lnTo>
                <a:lnTo>
                  <a:pt x="1540256" y="976884"/>
                </a:lnTo>
                <a:lnTo>
                  <a:pt x="1577829" y="948605"/>
                </a:lnTo>
                <a:lnTo>
                  <a:pt x="1622189" y="930380"/>
                </a:lnTo>
                <a:lnTo>
                  <a:pt x="1671574" y="923925"/>
                </a:lnTo>
                <a:lnTo>
                  <a:pt x="1720967" y="930380"/>
                </a:lnTo>
                <a:lnTo>
                  <a:pt x="1765351" y="948605"/>
                </a:lnTo>
                <a:lnTo>
                  <a:pt x="1802955" y="976884"/>
                </a:lnTo>
                <a:lnTo>
                  <a:pt x="1832007" y="1013502"/>
                </a:lnTo>
                <a:lnTo>
                  <a:pt x="1850738" y="1056745"/>
                </a:lnTo>
                <a:lnTo>
                  <a:pt x="1857375" y="1104900"/>
                </a:lnTo>
                <a:lnTo>
                  <a:pt x="1850738" y="1153010"/>
                </a:lnTo>
                <a:lnTo>
                  <a:pt x="1832007" y="1196241"/>
                </a:lnTo>
                <a:lnTo>
                  <a:pt x="1802955" y="1232868"/>
                </a:lnTo>
                <a:lnTo>
                  <a:pt x="1765351" y="1261166"/>
                </a:lnTo>
                <a:lnTo>
                  <a:pt x="1720967" y="1279410"/>
                </a:lnTo>
                <a:lnTo>
                  <a:pt x="1671574" y="1285875"/>
                </a:lnTo>
                <a:lnTo>
                  <a:pt x="1622189" y="1279410"/>
                </a:lnTo>
                <a:lnTo>
                  <a:pt x="1577829" y="1261166"/>
                </a:lnTo>
                <a:lnTo>
                  <a:pt x="1540256" y="1232868"/>
                </a:lnTo>
                <a:lnTo>
                  <a:pt x="1511234" y="1196241"/>
                </a:lnTo>
                <a:lnTo>
                  <a:pt x="1492527" y="1153010"/>
                </a:lnTo>
                <a:lnTo>
                  <a:pt x="1485900" y="110490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29238" y="3236119"/>
            <a:ext cx="435769" cy="328613"/>
          </a:xfrm>
          <a:custGeom>
            <a:avLst/>
            <a:gdLst/>
            <a:ahLst/>
            <a:cxnLst/>
            <a:rect l="l" t="t" r="r" b="b"/>
            <a:pathLst>
              <a:path w="581025" h="438150">
                <a:moveTo>
                  <a:pt x="361950" y="0"/>
                </a:moveTo>
                <a:lnTo>
                  <a:pt x="361950" y="109474"/>
                </a:lnTo>
                <a:lnTo>
                  <a:pt x="0" y="109474"/>
                </a:lnTo>
                <a:lnTo>
                  <a:pt x="0" y="328549"/>
                </a:lnTo>
                <a:lnTo>
                  <a:pt x="361950" y="328549"/>
                </a:lnTo>
                <a:lnTo>
                  <a:pt x="361950" y="438150"/>
                </a:lnTo>
                <a:lnTo>
                  <a:pt x="581025" y="219075"/>
                </a:lnTo>
                <a:lnTo>
                  <a:pt x="36195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0107" y="2264569"/>
            <a:ext cx="1850231" cy="2178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19350" y="3019186"/>
            <a:ext cx="5097304" cy="2390398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75209" marR="3810" defTabSz="685800">
              <a:lnSpc>
                <a:spcPts val="2595"/>
              </a:lnSpc>
              <a:spcBef>
                <a:spcPts val="420"/>
              </a:spcBef>
            </a:pPr>
            <a:r>
              <a:rPr sz="2400" spc="-4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400" spc="-53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spc="26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400" spc="8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400" spc="-4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2400" spc="-19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spc="8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400" spc="23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400" spc="26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spc="1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400" spc="4" dirty="0">
                <a:solidFill>
                  <a:srgbClr val="FFFFFF"/>
                </a:solidFill>
                <a:latin typeface="Calibri"/>
                <a:cs typeface="Calibri"/>
              </a:rPr>
              <a:t>/  </a:t>
            </a:r>
            <a:r>
              <a:rPr sz="2400" spc="-8" dirty="0">
                <a:solidFill>
                  <a:srgbClr val="FFFFFF"/>
                </a:solidFill>
                <a:latin typeface="Calibri"/>
                <a:cs typeface="Calibri"/>
              </a:rPr>
              <a:t>Inferences</a:t>
            </a:r>
            <a:endParaRPr sz="2400">
              <a:solidFill>
                <a:prstClr val="black"/>
              </a:solidFill>
              <a:latin typeface="Calibri"/>
              <a:cs typeface="Calibri"/>
            </a:endParaRPr>
          </a:p>
          <a:p>
            <a:pPr defTabSz="685800">
              <a:spcBef>
                <a:spcPts val="19"/>
              </a:spcBef>
            </a:pPr>
            <a:endParaRPr sz="4350">
              <a:solidFill>
                <a:prstClr val="black"/>
              </a:solidFill>
              <a:latin typeface="Calibri"/>
              <a:cs typeface="Calibri"/>
            </a:endParaRPr>
          </a:p>
          <a:p>
            <a:pPr marL="9525" marR="1194435" indent="-5715" algn="ctr" defTabSz="685800">
              <a:lnSpc>
                <a:spcPts val="2595"/>
              </a:lnSpc>
            </a:pPr>
            <a:r>
              <a:rPr sz="2400" i="1" spc="15" dirty="0">
                <a:solidFill>
                  <a:srgbClr val="FFC000"/>
                </a:solidFill>
                <a:latin typeface="Calibri"/>
                <a:cs typeface="Calibri"/>
              </a:rPr>
              <a:t>… </a:t>
            </a:r>
            <a:r>
              <a:rPr sz="2400" i="1" spc="8" dirty="0">
                <a:solidFill>
                  <a:srgbClr val="FFC000"/>
                </a:solidFill>
                <a:latin typeface="Calibri"/>
                <a:cs typeface="Calibri"/>
              </a:rPr>
              <a:t>are </a:t>
            </a:r>
            <a:r>
              <a:rPr sz="2400" i="1" spc="4" dirty="0">
                <a:solidFill>
                  <a:srgbClr val="FFC000"/>
                </a:solidFill>
                <a:latin typeface="Calibri"/>
                <a:cs typeface="Calibri"/>
              </a:rPr>
              <a:t>they </a:t>
            </a:r>
            <a:r>
              <a:rPr sz="2400" i="1" spc="-4" dirty="0">
                <a:solidFill>
                  <a:srgbClr val="FFC000"/>
                </a:solidFill>
                <a:latin typeface="Calibri"/>
                <a:cs typeface="Calibri"/>
              </a:rPr>
              <a:t>trustworthy?  </a:t>
            </a:r>
            <a:r>
              <a:rPr sz="2400" i="1" spc="4" dirty="0">
                <a:solidFill>
                  <a:srgbClr val="FFC000"/>
                </a:solidFill>
                <a:latin typeface="Calibri"/>
                <a:cs typeface="Calibri"/>
              </a:rPr>
              <a:t>accurate, robust, </a:t>
            </a:r>
            <a:r>
              <a:rPr sz="2400" i="1" spc="8" dirty="0">
                <a:solidFill>
                  <a:srgbClr val="FFC000"/>
                </a:solidFill>
                <a:latin typeface="Calibri"/>
                <a:cs typeface="Calibri"/>
              </a:rPr>
              <a:t>plausible,</a:t>
            </a:r>
            <a:r>
              <a:rPr sz="2400" i="1" spc="-233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spc="-41" dirty="0">
                <a:solidFill>
                  <a:srgbClr val="FFC000"/>
                </a:solidFill>
                <a:latin typeface="Calibri"/>
                <a:cs typeface="Calibri"/>
              </a:rPr>
              <a:t>fair,  </a:t>
            </a:r>
            <a:r>
              <a:rPr sz="2400" i="1" spc="4" dirty="0">
                <a:solidFill>
                  <a:srgbClr val="FFC000"/>
                </a:solidFill>
                <a:latin typeface="Calibri"/>
                <a:cs typeface="Calibri"/>
              </a:rPr>
              <a:t>effective,</a:t>
            </a:r>
            <a:r>
              <a:rPr sz="2400" i="1" spc="-86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C000"/>
                </a:solidFill>
                <a:latin typeface="Calibri"/>
                <a:cs typeface="Calibri"/>
              </a:rPr>
              <a:t>safe?</a:t>
            </a:r>
            <a:endParaRPr sz="240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182" y="1314212"/>
            <a:ext cx="4944904" cy="520335"/>
          </a:xfrm>
          <a:prstGeom prst="rect">
            <a:avLst/>
          </a:prstGeom>
        </p:spPr>
        <p:txBody>
          <a:bodyPr vert="horz" wrap="square" lIns="0" tIns="12383" rIns="0" bIns="0" rtlCol="0">
            <a:spAutoFit/>
          </a:bodyPr>
          <a:lstStyle/>
          <a:p>
            <a:pPr marL="9525">
              <a:spcBef>
                <a:spcPts val="98"/>
              </a:spcBef>
            </a:pPr>
            <a:r>
              <a:rPr sz="3300" i="0" spc="-8" dirty="0"/>
              <a:t>Evaluation </a:t>
            </a:r>
            <a:r>
              <a:rPr sz="3300" i="0" spc="-4" dirty="0"/>
              <a:t>deliverables</a:t>
            </a:r>
            <a:r>
              <a:rPr sz="3300" i="0" spc="-199" dirty="0"/>
              <a:t> </a:t>
            </a:r>
            <a:r>
              <a:rPr sz="3300" i="0" spc="4" dirty="0"/>
              <a:t>series</a:t>
            </a:r>
            <a:endParaRPr sz="33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133786"/>
              </p:ext>
            </p:extLst>
          </p:nvPr>
        </p:nvGraphicFramePr>
        <p:xfrm>
          <a:off x="485775" y="2042636"/>
          <a:ext cx="8261183" cy="357953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3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</a:rPr>
                        <a:t>N°</a:t>
                      </a:r>
                      <a:endParaRPr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907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dirty="0">
                          <a:solidFill>
                            <a:schemeClr val="bg1"/>
                          </a:solidFill>
                        </a:rPr>
                        <a:t>Title</a:t>
                      </a:r>
                      <a:endParaRPr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907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</a:rPr>
                        <a:t>Editors</a:t>
                      </a:r>
                      <a:endParaRPr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907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</a:rPr>
                        <a:t>DEL7.0</a:t>
                      </a:r>
                      <a:r>
                        <a:rPr sz="1800" spc="-5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800" spc="-10" dirty="0">
                          <a:solidFill>
                            <a:schemeClr val="bg1"/>
                          </a:solidFill>
                        </a:rPr>
                        <a:t>[Intro]</a:t>
                      </a:r>
                      <a:endParaRPr sz="18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384" marB="0">
                    <a:lnL w="12700" cmpd="sng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935" marR="1980564">
                        <a:lnSpc>
                          <a:spcPts val="2850"/>
                        </a:lnSpc>
                        <a:spcBef>
                          <a:spcPts val="355"/>
                        </a:spcBef>
                      </a:pPr>
                      <a:r>
                        <a:rPr sz="1800" dirty="0">
                          <a:solidFill>
                            <a:srgbClr val="FFC000"/>
                          </a:solidFill>
                        </a:rPr>
                        <a:t>AI4H</a:t>
                      </a:r>
                      <a:r>
                        <a:rPr sz="1800" spc="-70" dirty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sz="1800" spc="-20" dirty="0">
                          <a:solidFill>
                            <a:srgbClr val="FFC000"/>
                          </a:solidFill>
                        </a:rPr>
                        <a:t>Evaluation  </a:t>
                      </a:r>
                      <a:r>
                        <a:rPr sz="1800" spc="-10" dirty="0">
                          <a:solidFill>
                            <a:srgbClr val="FFC000"/>
                          </a:solidFill>
                        </a:rPr>
                        <a:t>Considerations</a:t>
                      </a:r>
                      <a:endParaRPr sz="1800" dirty="0">
                        <a:solidFill>
                          <a:srgbClr val="FFC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3814" marB="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</a:rPr>
                        <a:t>Markus </a:t>
                      </a:r>
                      <a:r>
                        <a:rPr sz="1800" spc="-25" dirty="0">
                          <a:solidFill>
                            <a:schemeClr val="bg1"/>
                          </a:solidFill>
                        </a:rPr>
                        <a:t>Wenzel</a:t>
                      </a:r>
                      <a:r>
                        <a:rPr sz="1800" spc="-3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800" spc="-10" dirty="0">
                          <a:solidFill>
                            <a:schemeClr val="bg1"/>
                          </a:solidFill>
                        </a:rPr>
                        <a:t>(Fraunhofer)</a:t>
                      </a:r>
                      <a:endParaRPr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384" marB="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</a:rPr>
                        <a:t>DEL7.1</a:t>
                      </a:r>
                      <a:endParaRPr sz="18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333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935" marR="965835">
                        <a:lnSpc>
                          <a:spcPts val="2850"/>
                        </a:lnSpc>
                        <a:spcBef>
                          <a:spcPts val="365"/>
                        </a:spcBef>
                      </a:pPr>
                      <a:r>
                        <a:rPr sz="1800" dirty="0">
                          <a:solidFill>
                            <a:srgbClr val="FFC000"/>
                          </a:solidFill>
                        </a:rPr>
                        <a:t>AI4H </a:t>
                      </a:r>
                      <a:r>
                        <a:rPr sz="1800" spc="-20" dirty="0">
                          <a:solidFill>
                            <a:srgbClr val="FFC000"/>
                          </a:solidFill>
                        </a:rPr>
                        <a:t>Evaluation </a:t>
                      </a:r>
                      <a:r>
                        <a:rPr sz="1800" dirty="0">
                          <a:solidFill>
                            <a:srgbClr val="FFC000"/>
                          </a:solidFill>
                        </a:rPr>
                        <a:t>Process  Description</a:t>
                      </a:r>
                      <a:endParaRPr sz="1800" dirty="0">
                        <a:solidFill>
                          <a:srgbClr val="FFC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10" dirty="0">
                          <a:solidFill>
                            <a:schemeClr val="bg1"/>
                          </a:solidFill>
                        </a:rPr>
                        <a:t>Sheng </a:t>
                      </a:r>
                      <a:r>
                        <a:rPr sz="1800" spc="-55" dirty="0">
                          <a:solidFill>
                            <a:schemeClr val="bg1"/>
                          </a:solidFill>
                        </a:rPr>
                        <a:t>Wu</a:t>
                      </a:r>
                      <a:r>
                        <a:rPr sz="1800" spc="-4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800" spc="-10" dirty="0">
                          <a:solidFill>
                            <a:schemeClr val="bg1"/>
                          </a:solidFill>
                        </a:rPr>
                        <a:t>(WHO)</a:t>
                      </a:r>
                      <a:endParaRPr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333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</a:rPr>
                        <a:t>DEL7.2</a:t>
                      </a:r>
                      <a:endParaRPr sz="18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4288" marB="0">
                    <a:lnL w="12700" cmpd="sng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15" dirty="0">
                          <a:solidFill>
                            <a:srgbClr val="FFC000"/>
                          </a:solidFill>
                        </a:rPr>
                        <a:t>AI </a:t>
                      </a:r>
                      <a:r>
                        <a:rPr sz="1800" spc="-20" dirty="0">
                          <a:solidFill>
                            <a:srgbClr val="FFC000"/>
                          </a:solidFill>
                        </a:rPr>
                        <a:t>Technical </a:t>
                      </a:r>
                      <a:r>
                        <a:rPr sz="1800" spc="-45" dirty="0">
                          <a:solidFill>
                            <a:srgbClr val="FFC000"/>
                          </a:solidFill>
                        </a:rPr>
                        <a:t>Test</a:t>
                      </a:r>
                      <a:r>
                        <a:rPr sz="1800" spc="-245" dirty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</a:rPr>
                        <a:t>Specification</a:t>
                      </a:r>
                      <a:endParaRPr sz="1800" dirty="0">
                        <a:solidFill>
                          <a:srgbClr val="FFC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4288" marB="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15" dirty="0">
                          <a:solidFill>
                            <a:schemeClr val="bg1"/>
                          </a:solidFill>
                        </a:rPr>
                        <a:t>Auss </a:t>
                      </a:r>
                      <a:r>
                        <a:rPr sz="1800" spc="10" dirty="0">
                          <a:solidFill>
                            <a:schemeClr val="bg1"/>
                          </a:solidFill>
                        </a:rPr>
                        <a:t>Abood</a:t>
                      </a:r>
                      <a:r>
                        <a:rPr sz="1800" spc="-23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</a:rPr>
                        <a:t>(RKI)</a:t>
                      </a:r>
                      <a:endParaRPr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4288" marB="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08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</a:rPr>
                        <a:t>DEL7.3</a:t>
                      </a:r>
                      <a:endParaRPr sz="18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4764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2865"/>
                        </a:lnSpc>
                        <a:spcBef>
                          <a:spcPts val="259"/>
                        </a:spcBef>
                      </a:pPr>
                      <a:r>
                        <a:rPr sz="1800" dirty="0">
                          <a:solidFill>
                            <a:srgbClr val="FFC000"/>
                          </a:solidFill>
                        </a:rPr>
                        <a:t>Data + </a:t>
                      </a:r>
                      <a:r>
                        <a:rPr sz="1800" spc="15" dirty="0">
                          <a:solidFill>
                            <a:srgbClr val="FFC000"/>
                          </a:solidFill>
                        </a:rPr>
                        <a:t>AI </a:t>
                      </a:r>
                      <a:r>
                        <a:rPr sz="1800" spc="20" dirty="0">
                          <a:solidFill>
                            <a:srgbClr val="FFC000"/>
                          </a:solidFill>
                        </a:rPr>
                        <a:t>Assessment</a:t>
                      </a:r>
                      <a:r>
                        <a:rPr sz="1800" spc="-455" dirty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</a:rPr>
                        <a:t>Methods</a:t>
                      </a:r>
                      <a:endParaRPr sz="1800">
                        <a:solidFill>
                          <a:srgbClr val="FFC000"/>
                        </a:solidFill>
                      </a:endParaRPr>
                    </a:p>
                    <a:p>
                      <a:pPr marL="114935">
                        <a:lnSpc>
                          <a:spcPts val="2865"/>
                        </a:lnSpc>
                      </a:pPr>
                      <a:r>
                        <a:rPr sz="1800" spc="-15" dirty="0">
                          <a:solidFill>
                            <a:srgbClr val="FFC000"/>
                          </a:solidFill>
                        </a:rPr>
                        <a:t>Reference</a:t>
                      </a:r>
                      <a:endParaRPr sz="1800">
                        <a:solidFill>
                          <a:srgbClr val="FFC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4764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800" spc="-15" dirty="0">
                          <a:solidFill>
                            <a:schemeClr val="bg1"/>
                          </a:solidFill>
                        </a:rPr>
                        <a:t>Luis </a:t>
                      </a:r>
                      <a:r>
                        <a:rPr sz="1800" spc="-20" dirty="0">
                          <a:solidFill>
                            <a:schemeClr val="bg1"/>
                          </a:solidFill>
                        </a:rPr>
                        <a:t>Oala</a:t>
                      </a:r>
                      <a:r>
                        <a:rPr sz="1800" spc="12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800" spc="-10" dirty="0">
                          <a:solidFill>
                            <a:schemeClr val="bg1"/>
                          </a:solidFill>
                        </a:rPr>
                        <a:t>(Fraunhofer)</a:t>
                      </a:r>
                      <a:endParaRPr sz="18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4764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</a:rPr>
                        <a:t>DEL7.4</a:t>
                      </a:r>
                      <a:endParaRPr sz="18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241" marB="0">
                    <a:lnL w="12700" cmpd="sng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15" dirty="0">
                          <a:solidFill>
                            <a:srgbClr val="FFC000"/>
                          </a:solidFill>
                        </a:rPr>
                        <a:t>Clinical</a:t>
                      </a:r>
                      <a:r>
                        <a:rPr sz="1800" spc="20" dirty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sz="1800" spc="-20" dirty="0">
                          <a:solidFill>
                            <a:srgbClr val="FFC000"/>
                          </a:solidFill>
                        </a:rPr>
                        <a:t>Evaluation</a:t>
                      </a:r>
                      <a:endParaRPr sz="1800" dirty="0">
                        <a:solidFill>
                          <a:srgbClr val="FFC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241" marB="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5" dirty="0">
                          <a:solidFill>
                            <a:schemeClr val="bg1"/>
                          </a:solidFill>
                        </a:rPr>
                        <a:t>Naomi </a:t>
                      </a:r>
                      <a:r>
                        <a:rPr sz="1800" spc="-15" dirty="0">
                          <a:solidFill>
                            <a:schemeClr val="bg1"/>
                          </a:solidFill>
                        </a:rPr>
                        <a:t>Lee </a:t>
                      </a:r>
                      <a:r>
                        <a:rPr sz="1800" dirty="0">
                          <a:solidFill>
                            <a:schemeClr val="bg1"/>
                          </a:solidFill>
                        </a:rPr>
                        <a:t>(Lancet) et</a:t>
                      </a:r>
                      <a:r>
                        <a:rPr sz="1800" spc="-13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800" spc="-20" dirty="0">
                          <a:solidFill>
                            <a:schemeClr val="bg1"/>
                          </a:solidFill>
                        </a:rPr>
                        <a:t>al.</a:t>
                      </a:r>
                      <a:endParaRPr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241" marB="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</a:rPr>
                        <a:t>DEL7.5</a:t>
                      </a:r>
                      <a:endParaRPr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718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20" dirty="0">
                          <a:solidFill>
                            <a:srgbClr val="FFC000"/>
                          </a:solidFill>
                        </a:rPr>
                        <a:t>Assessment</a:t>
                      </a:r>
                      <a:r>
                        <a:rPr sz="1800" spc="-305" dirty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sz="1800" spc="-10" dirty="0">
                          <a:solidFill>
                            <a:srgbClr val="FFC000"/>
                          </a:solidFill>
                        </a:rPr>
                        <a:t>Platform</a:t>
                      </a:r>
                      <a:endParaRPr sz="1800" dirty="0">
                        <a:solidFill>
                          <a:srgbClr val="FFC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718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dirty="0">
                          <a:solidFill>
                            <a:schemeClr val="bg1"/>
                          </a:solidFill>
                        </a:rPr>
                        <a:t>Steffen </a:t>
                      </a:r>
                      <a:r>
                        <a:rPr sz="1800" spc="-20" dirty="0">
                          <a:solidFill>
                            <a:schemeClr val="bg1"/>
                          </a:solidFill>
                        </a:rPr>
                        <a:t>Vogler </a:t>
                      </a:r>
                      <a:r>
                        <a:rPr sz="1800" spc="-25" dirty="0">
                          <a:solidFill>
                            <a:schemeClr val="bg1"/>
                          </a:solidFill>
                        </a:rPr>
                        <a:t>(Bayer) </a:t>
                      </a:r>
                      <a:r>
                        <a:rPr sz="1800" dirty="0">
                          <a:solidFill>
                            <a:schemeClr val="bg1"/>
                          </a:solidFill>
                        </a:rPr>
                        <a:t>et</a:t>
                      </a:r>
                      <a:r>
                        <a:rPr sz="1800" spc="-7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800" spc="-20" dirty="0">
                          <a:solidFill>
                            <a:schemeClr val="bg1"/>
                          </a:solidFill>
                        </a:rPr>
                        <a:t>al.</a:t>
                      </a:r>
                      <a:endParaRPr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718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20253" y="2442020"/>
            <a:ext cx="345281" cy="259556"/>
            <a:chOff x="388937" y="2113026"/>
            <a:chExt cx="460375" cy="346075"/>
          </a:xfrm>
        </p:grpSpPr>
        <p:sp>
          <p:nvSpPr>
            <p:cNvPr id="5" name="object 5"/>
            <p:cNvSpPr/>
            <p:nvPr/>
          </p:nvSpPr>
          <p:spPr>
            <a:xfrm>
              <a:off x="395287" y="2119376"/>
              <a:ext cx="447675" cy="333375"/>
            </a:xfrm>
            <a:custGeom>
              <a:avLst/>
              <a:gdLst/>
              <a:ahLst/>
              <a:cxnLst/>
              <a:rect l="l" t="t" r="r" b="b"/>
              <a:pathLst>
                <a:path w="447675" h="333375">
                  <a:moveTo>
                    <a:pt x="280987" y="0"/>
                  </a:moveTo>
                  <a:lnTo>
                    <a:pt x="280987" y="83312"/>
                  </a:lnTo>
                  <a:lnTo>
                    <a:pt x="0" y="83312"/>
                  </a:lnTo>
                  <a:lnTo>
                    <a:pt x="0" y="249936"/>
                  </a:lnTo>
                  <a:lnTo>
                    <a:pt x="280987" y="249936"/>
                  </a:lnTo>
                  <a:lnTo>
                    <a:pt x="280987" y="333375"/>
                  </a:lnTo>
                  <a:lnTo>
                    <a:pt x="447675" y="166624"/>
                  </a:lnTo>
                  <a:lnTo>
                    <a:pt x="28098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95287" y="2119376"/>
              <a:ext cx="447675" cy="333375"/>
            </a:xfrm>
            <a:custGeom>
              <a:avLst/>
              <a:gdLst/>
              <a:ahLst/>
              <a:cxnLst/>
              <a:rect l="l" t="t" r="r" b="b"/>
              <a:pathLst>
                <a:path w="447675" h="333375">
                  <a:moveTo>
                    <a:pt x="0" y="83312"/>
                  </a:moveTo>
                  <a:lnTo>
                    <a:pt x="280987" y="83312"/>
                  </a:lnTo>
                  <a:lnTo>
                    <a:pt x="280987" y="0"/>
                  </a:lnTo>
                  <a:lnTo>
                    <a:pt x="447675" y="166624"/>
                  </a:lnTo>
                  <a:lnTo>
                    <a:pt x="280987" y="333375"/>
                  </a:lnTo>
                  <a:lnTo>
                    <a:pt x="280987" y="249936"/>
                  </a:lnTo>
                  <a:lnTo>
                    <a:pt x="0" y="249936"/>
                  </a:lnTo>
                  <a:lnTo>
                    <a:pt x="0" y="83312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04" y="1317308"/>
            <a:ext cx="7696676" cy="520335"/>
          </a:xfrm>
          <a:prstGeom prst="rect">
            <a:avLst/>
          </a:prstGeom>
        </p:spPr>
        <p:txBody>
          <a:bodyPr vert="horz" wrap="square" lIns="0" tIns="12383" rIns="0" bIns="0" rtlCol="0">
            <a:spAutoFit/>
          </a:bodyPr>
          <a:lstStyle/>
          <a:p>
            <a:pPr marL="9525">
              <a:spcBef>
                <a:spcPts val="98"/>
              </a:spcBef>
            </a:pPr>
            <a:r>
              <a:rPr sz="3300" i="0" spc="8" dirty="0"/>
              <a:t>DEL7.0 </a:t>
            </a:r>
            <a:r>
              <a:rPr sz="3300" i="0" spc="-15" dirty="0"/>
              <a:t>[Intro] </a:t>
            </a:r>
            <a:r>
              <a:rPr sz="3300" i="0" dirty="0">
                <a:solidFill>
                  <a:srgbClr val="FFC000"/>
                </a:solidFill>
              </a:rPr>
              <a:t>AI4H </a:t>
            </a:r>
            <a:r>
              <a:rPr sz="3300" i="0" spc="-8" dirty="0">
                <a:solidFill>
                  <a:srgbClr val="FFC000"/>
                </a:solidFill>
              </a:rPr>
              <a:t>Evaluation</a:t>
            </a:r>
            <a:r>
              <a:rPr sz="3300" i="0" spc="-124" dirty="0">
                <a:solidFill>
                  <a:srgbClr val="FFC000"/>
                </a:solidFill>
              </a:rPr>
              <a:t> </a:t>
            </a:r>
            <a:r>
              <a:rPr sz="3300" i="0" dirty="0">
                <a:solidFill>
                  <a:srgbClr val="FFC000"/>
                </a:solidFill>
              </a:rPr>
              <a:t>Considerations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985647" y="2143452"/>
            <a:ext cx="5066824" cy="2984150"/>
          </a:xfrm>
          <a:prstGeom prst="rect">
            <a:avLst/>
          </a:prstGeom>
        </p:spPr>
        <p:txBody>
          <a:bodyPr vert="horz" wrap="square" lIns="0" tIns="64770" rIns="0" bIns="0" rtlCol="0">
            <a:spAutoFit/>
          </a:bodyPr>
          <a:lstStyle/>
          <a:p>
            <a:pPr marL="395764" indent="-386238" defTabSz="685800">
              <a:spcBef>
                <a:spcPts val="510"/>
              </a:spcBef>
              <a:buFontTx/>
              <a:buAutoNum type="arabicPeriod"/>
              <a:tabLst>
                <a:tab pos="395288" algn="l"/>
                <a:tab pos="395764" algn="l"/>
              </a:tabLst>
            </a:pPr>
            <a:r>
              <a:rPr sz="2400" spc="-8" dirty="0">
                <a:solidFill>
                  <a:srgbClr val="FFFFFF"/>
                </a:solidFill>
                <a:latin typeface="Calibri"/>
                <a:cs typeface="Calibri"/>
              </a:rPr>
              <a:t>Overview </a:t>
            </a:r>
            <a:r>
              <a:rPr sz="2400" spc="11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deliverables</a:t>
            </a:r>
            <a:r>
              <a:rPr sz="2400" spc="-12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11" dirty="0">
                <a:solidFill>
                  <a:srgbClr val="FFFFFF"/>
                </a:solidFill>
                <a:latin typeface="Calibri"/>
                <a:cs typeface="Calibri"/>
              </a:rPr>
              <a:t>DEL7.1-5</a:t>
            </a:r>
            <a:endParaRPr sz="2400">
              <a:solidFill>
                <a:prstClr val="black"/>
              </a:solidFill>
              <a:latin typeface="Calibri"/>
              <a:cs typeface="Calibri"/>
            </a:endParaRPr>
          </a:p>
          <a:p>
            <a:pPr marL="395764" indent="-386238" defTabSz="685800">
              <a:spcBef>
                <a:spcPts val="443"/>
              </a:spcBef>
              <a:buFontTx/>
              <a:buAutoNum type="arabicPeriod"/>
              <a:tabLst>
                <a:tab pos="395288" algn="l"/>
                <a:tab pos="395764" algn="l"/>
              </a:tabLst>
            </a:pPr>
            <a:r>
              <a:rPr sz="2400" spc="4" dirty="0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endParaRPr sz="2400">
              <a:solidFill>
                <a:prstClr val="black"/>
              </a:solidFill>
              <a:latin typeface="Calibri"/>
              <a:cs typeface="Calibri"/>
            </a:endParaRPr>
          </a:p>
          <a:p>
            <a:pPr marL="395764" indent="-386238" defTabSz="685800">
              <a:spcBef>
                <a:spcPts val="503"/>
              </a:spcBef>
              <a:buFontTx/>
              <a:buAutoNum type="arabicPeriod"/>
              <a:tabLst>
                <a:tab pos="395288" algn="l"/>
                <a:tab pos="395764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Novelty</a:t>
            </a:r>
            <a:endParaRPr sz="2400">
              <a:solidFill>
                <a:prstClr val="black"/>
              </a:solidFill>
              <a:latin typeface="Calibri"/>
              <a:cs typeface="Calibri"/>
            </a:endParaRPr>
          </a:p>
          <a:p>
            <a:pPr marL="395764" indent="-386238" defTabSz="685800">
              <a:spcBef>
                <a:spcPts val="439"/>
              </a:spcBef>
              <a:buFontTx/>
              <a:buAutoNum type="arabicPeriod"/>
              <a:tabLst>
                <a:tab pos="395288" algn="l"/>
                <a:tab pos="395764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Preliminary </a:t>
            </a:r>
            <a:r>
              <a:rPr sz="2400" spc="4" dirty="0">
                <a:solidFill>
                  <a:srgbClr val="FFFFFF"/>
                </a:solidFill>
                <a:latin typeface="Calibri"/>
                <a:cs typeface="Calibri"/>
              </a:rPr>
              <a:t>evaluation</a:t>
            </a:r>
            <a:r>
              <a:rPr sz="2400" spc="-14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endParaRPr sz="2400">
              <a:solidFill>
                <a:prstClr val="black"/>
              </a:solidFill>
              <a:latin typeface="Calibri"/>
              <a:cs typeface="Calibri"/>
            </a:endParaRPr>
          </a:p>
          <a:p>
            <a:pPr marL="395764" indent="-386238" defTabSz="685800">
              <a:spcBef>
                <a:spcPts val="446"/>
              </a:spcBef>
              <a:buFontTx/>
              <a:buAutoNum type="arabicPeriod"/>
              <a:tabLst>
                <a:tab pos="395288" algn="l"/>
                <a:tab pos="395764" algn="l"/>
              </a:tabLst>
            </a:pPr>
            <a:r>
              <a:rPr sz="2400" spc="-4" dirty="0">
                <a:solidFill>
                  <a:srgbClr val="FFFFFF"/>
                </a:solidFill>
                <a:latin typeface="Calibri"/>
                <a:cs typeface="Calibri"/>
              </a:rPr>
              <a:t>Standardized </a:t>
            </a:r>
            <a:r>
              <a:rPr sz="2400" spc="4" dirty="0">
                <a:solidFill>
                  <a:srgbClr val="FFFFFF"/>
                </a:solidFill>
                <a:latin typeface="Calibri"/>
                <a:cs typeface="Calibri"/>
              </a:rPr>
              <a:t>model</a:t>
            </a:r>
            <a:r>
              <a:rPr sz="2400" spc="-15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11" dirty="0">
                <a:solidFill>
                  <a:srgbClr val="FFFFFF"/>
                </a:solidFill>
                <a:latin typeface="Calibri"/>
                <a:cs typeface="Calibri"/>
              </a:rPr>
              <a:t>benchmarking</a:t>
            </a:r>
            <a:endParaRPr sz="2400">
              <a:solidFill>
                <a:prstClr val="black"/>
              </a:solidFill>
              <a:latin typeface="Calibri"/>
              <a:cs typeface="Calibri"/>
            </a:endParaRPr>
          </a:p>
          <a:p>
            <a:pPr marL="395764" indent="-386238" defTabSz="685800">
              <a:spcBef>
                <a:spcPts val="499"/>
              </a:spcBef>
              <a:buFontTx/>
              <a:buAutoNum type="arabicPeriod"/>
              <a:tabLst>
                <a:tab pos="395288" algn="l"/>
                <a:tab pos="395764" algn="l"/>
              </a:tabLst>
            </a:pPr>
            <a:r>
              <a:rPr sz="2400" spc="8" dirty="0">
                <a:solidFill>
                  <a:srgbClr val="FFFFFF"/>
                </a:solidFill>
                <a:latin typeface="Calibri"/>
                <a:cs typeface="Calibri"/>
              </a:rPr>
              <a:t>Benchmarking </a:t>
            </a:r>
            <a:r>
              <a:rPr sz="2400" spc="4" dirty="0">
                <a:solidFill>
                  <a:srgbClr val="FFFFFF"/>
                </a:solidFill>
                <a:latin typeface="Calibri"/>
                <a:cs typeface="Calibri"/>
              </a:rPr>
              <a:t>platform</a:t>
            </a:r>
            <a:r>
              <a:rPr sz="2400" spc="-30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FF"/>
                </a:solidFill>
                <a:latin typeface="Calibri"/>
                <a:cs typeface="Calibri"/>
              </a:rPr>
              <a:t>requirements</a:t>
            </a:r>
            <a:endParaRPr sz="2400">
              <a:solidFill>
                <a:prstClr val="black"/>
              </a:solidFill>
              <a:latin typeface="Calibri"/>
              <a:cs typeface="Calibri"/>
            </a:endParaRPr>
          </a:p>
          <a:p>
            <a:pPr marL="395764" indent="-386238" defTabSz="685800">
              <a:spcBef>
                <a:spcPts val="443"/>
              </a:spcBef>
              <a:buFontTx/>
              <a:buAutoNum type="arabicPeriod"/>
              <a:tabLst>
                <a:tab pos="395288" algn="l"/>
                <a:tab pos="395764" algn="l"/>
              </a:tabLst>
            </a:pPr>
            <a:r>
              <a:rPr sz="2400" spc="-4" dirty="0">
                <a:solidFill>
                  <a:srgbClr val="FFFFFF"/>
                </a:solidFill>
                <a:latin typeface="Calibri"/>
                <a:cs typeface="Calibri"/>
              </a:rPr>
              <a:t>Best practices </a:t>
            </a:r>
            <a:r>
              <a:rPr sz="2400" spc="-8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2400" spc="-10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FF"/>
                </a:solidFill>
                <a:latin typeface="Calibri"/>
                <a:cs typeface="Calibri"/>
              </a:rPr>
              <a:t>literature</a:t>
            </a:r>
            <a:endParaRPr sz="2400">
              <a:solidFill>
                <a:prstClr val="black"/>
              </a:solidFill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05991" y="1456182"/>
            <a:ext cx="345281" cy="266700"/>
            <a:chOff x="407987" y="798576"/>
            <a:chExt cx="460375" cy="355600"/>
          </a:xfrm>
        </p:grpSpPr>
        <p:sp>
          <p:nvSpPr>
            <p:cNvPr id="5" name="object 5"/>
            <p:cNvSpPr/>
            <p:nvPr/>
          </p:nvSpPr>
          <p:spPr>
            <a:xfrm>
              <a:off x="414337" y="804926"/>
              <a:ext cx="447675" cy="342900"/>
            </a:xfrm>
            <a:custGeom>
              <a:avLst/>
              <a:gdLst/>
              <a:ahLst/>
              <a:cxnLst/>
              <a:rect l="l" t="t" r="r" b="b"/>
              <a:pathLst>
                <a:path w="447675" h="342900">
                  <a:moveTo>
                    <a:pt x="276225" y="0"/>
                  </a:moveTo>
                  <a:lnTo>
                    <a:pt x="276225" y="85725"/>
                  </a:lnTo>
                  <a:lnTo>
                    <a:pt x="0" y="85725"/>
                  </a:lnTo>
                  <a:lnTo>
                    <a:pt x="0" y="257175"/>
                  </a:lnTo>
                  <a:lnTo>
                    <a:pt x="276225" y="257175"/>
                  </a:lnTo>
                  <a:lnTo>
                    <a:pt x="276225" y="342900"/>
                  </a:lnTo>
                  <a:lnTo>
                    <a:pt x="447675" y="171450"/>
                  </a:lnTo>
                  <a:lnTo>
                    <a:pt x="27622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414337" y="804926"/>
              <a:ext cx="447675" cy="342900"/>
            </a:xfrm>
            <a:custGeom>
              <a:avLst/>
              <a:gdLst/>
              <a:ahLst/>
              <a:cxnLst/>
              <a:rect l="l" t="t" r="r" b="b"/>
              <a:pathLst>
                <a:path w="447675" h="342900">
                  <a:moveTo>
                    <a:pt x="0" y="85725"/>
                  </a:moveTo>
                  <a:lnTo>
                    <a:pt x="276225" y="85725"/>
                  </a:lnTo>
                  <a:lnTo>
                    <a:pt x="276225" y="0"/>
                  </a:lnTo>
                  <a:lnTo>
                    <a:pt x="447675" y="171450"/>
                  </a:lnTo>
                  <a:lnTo>
                    <a:pt x="276225" y="342900"/>
                  </a:lnTo>
                  <a:lnTo>
                    <a:pt x="276225" y="257175"/>
                  </a:lnTo>
                  <a:lnTo>
                    <a:pt x="0" y="257175"/>
                  </a:lnTo>
                  <a:lnTo>
                    <a:pt x="0" y="85725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2565" y="2252603"/>
            <a:ext cx="745331" cy="294857"/>
          </a:xfrm>
          <a:prstGeom prst="rect">
            <a:avLst/>
          </a:prstGeom>
        </p:spPr>
        <p:txBody>
          <a:bodyPr vert="horz" wrap="square" lIns="0" tIns="11906" rIns="0" bIns="0" rtlCol="0">
            <a:spAutoFit/>
          </a:bodyPr>
          <a:lstStyle/>
          <a:p>
            <a:pPr marL="9525" defTabSz="685800">
              <a:spcBef>
                <a:spcPts val="94"/>
              </a:spcBef>
            </a:pPr>
            <a:r>
              <a:rPr sz="1838" spc="8" dirty="0">
                <a:solidFill>
                  <a:srgbClr val="FFC000"/>
                </a:solidFill>
                <a:latin typeface="Calibri Light"/>
                <a:cs typeface="Calibri Light"/>
              </a:rPr>
              <a:t>N</a:t>
            </a:r>
            <a:r>
              <a:rPr sz="1838" spc="-8" dirty="0">
                <a:solidFill>
                  <a:srgbClr val="FFC000"/>
                </a:solidFill>
                <a:latin typeface="Calibri Light"/>
                <a:cs typeface="Calibri Light"/>
              </a:rPr>
              <a:t>o</a:t>
            </a:r>
            <a:r>
              <a:rPr sz="1838" spc="30" dirty="0">
                <a:solidFill>
                  <a:srgbClr val="FFC000"/>
                </a:solidFill>
                <a:latin typeface="Calibri Light"/>
                <a:cs typeface="Calibri Light"/>
              </a:rPr>
              <a:t>v</a:t>
            </a:r>
            <a:r>
              <a:rPr sz="1838" spc="-15" dirty="0">
                <a:solidFill>
                  <a:srgbClr val="FFC000"/>
                </a:solidFill>
                <a:latin typeface="Calibri Light"/>
                <a:cs typeface="Calibri Light"/>
              </a:rPr>
              <a:t>el</a:t>
            </a:r>
            <a:r>
              <a:rPr sz="1838" spc="11" dirty="0">
                <a:solidFill>
                  <a:srgbClr val="FFC000"/>
                </a:solidFill>
                <a:latin typeface="Calibri Light"/>
                <a:cs typeface="Calibri Light"/>
              </a:rPr>
              <a:t>t</a:t>
            </a:r>
            <a:r>
              <a:rPr sz="1838" spc="8" dirty="0">
                <a:solidFill>
                  <a:srgbClr val="FFC000"/>
                </a:solidFill>
                <a:latin typeface="Calibri Light"/>
                <a:cs typeface="Calibri Light"/>
              </a:rPr>
              <a:t>y</a:t>
            </a:r>
            <a:endParaRPr sz="1838" dirty="0">
              <a:solidFill>
                <a:prstClr val="black"/>
              </a:solidFill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12565" y="2547460"/>
            <a:ext cx="8479035" cy="1692451"/>
          </a:xfrm>
          <a:prstGeom prst="rect">
            <a:avLst/>
          </a:prstGeom>
        </p:spPr>
        <p:txBody>
          <a:bodyPr vert="horz" wrap="square" lIns="0" tIns="12383" rIns="0" bIns="0" rtlCol="0">
            <a:spAutoFit/>
          </a:bodyPr>
          <a:lstStyle/>
          <a:p>
            <a:pPr marL="9525">
              <a:lnSpc>
                <a:spcPts val="4403"/>
              </a:lnSpc>
              <a:spcBef>
                <a:spcPts val="98"/>
              </a:spcBef>
            </a:pPr>
            <a:r>
              <a:rPr spc="8" dirty="0"/>
              <a:t>Which </a:t>
            </a:r>
            <a:r>
              <a:rPr spc="11" dirty="0"/>
              <a:t>aspects </a:t>
            </a:r>
            <a:r>
              <a:rPr spc="19" dirty="0"/>
              <a:t>of</a:t>
            </a:r>
            <a:r>
              <a:rPr spc="53" dirty="0"/>
              <a:t> </a:t>
            </a:r>
            <a:r>
              <a:rPr spc="4" dirty="0"/>
              <a:t>health </a:t>
            </a:r>
          </a:p>
          <a:p>
            <a:pPr marL="9525" marR="3810">
              <a:lnSpc>
                <a:spcPts val="4223"/>
              </a:lnSpc>
              <a:spcBef>
                <a:spcPts val="251"/>
              </a:spcBef>
            </a:pPr>
            <a:r>
              <a:rPr spc="11" dirty="0"/>
              <a:t>AI </a:t>
            </a:r>
            <a:r>
              <a:rPr dirty="0"/>
              <a:t>model </a:t>
            </a:r>
            <a:r>
              <a:rPr spc="4" dirty="0"/>
              <a:t>validation/evaluation </a:t>
            </a:r>
            <a:r>
              <a:rPr spc="-4" dirty="0"/>
              <a:t>are  </a:t>
            </a:r>
            <a:r>
              <a:rPr dirty="0"/>
              <a:t>novel/unique/essential?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2565" y="4239911"/>
            <a:ext cx="2578894" cy="54870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defTabSz="685800">
              <a:lnSpc>
                <a:spcPts val="2066"/>
              </a:lnSpc>
              <a:spcBef>
                <a:spcPts val="79"/>
              </a:spcBef>
            </a:pPr>
            <a:r>
              <a:rPr spc="-49" dirty="0">
                <a:solidFill>
                  <a:srgbClr val="FFFFFF"/>
                </a:solidFill>
                <a:latin typeface="Calibri"/>
                <a:cs typeface="Calibri"/>
              </a:rPr>
              <a:t>Ten </a:t>
            </a:r>
            <a:r>
              <a:rPr spc="-11" dirty="0">
                <a:solidFill>
                  <a:srgbClr val="FFFFFF"/>
                </a:solidFill>
                <a:latin typeface="Calibri"/>
                <a:cs typeface="Calibri"/>
              </a:rPr>
              <a:t>initial </a:t>
            </a:r>
            <a:r>
              <a:rPr spc="-8" dirty="0">
                <a:solidFill>
                  <a:srgbClr val="FFFFFF"/>
                </a:solidFill>
                <a:latin typeface="Calibri"/>
                <a:cs typeface="Calibri"/>
              </a:rPr>
              <a:t>ideas </a:t>
            </a:r>
            <a:r>
              <a:rPr spc="-4" dirty="0">
                <a:solidFill>
                  <a:srgbClr val="FFFFFF"/>
                </a:solidFill>
                <a:latin typeface="Calibri"/>
                <a:cs typeface="Calibri"/>
              </a:rPr>
              <a:t>(in </a:t>
            </a:r>
            <a:r>
              <a:rPr spc="-26" dirty="0">
                <a:solidFill>
                  <a:srgbClr val="FFFFFF"/>
                </a:solidFill>
                <a:latin typeface="Calibri"/>
                <a:cs typeface="Calibri"/>
              </a:rPr>
              <a:t>Table</a:t>
            </a:r>
            <a:r>
              <a:rPr spc="6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2).</a:t>
            </a:r>
            <a:endParaRPr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9525" defTabSz="685800">
              <a:lnSpc>
                <a:spcPts val="2066"/>
              </a:lnSpc>
            </a:pPr>
            <a:r>
              <a:rPr dirty="0">
                <a:solidFill>
                  <a:srgbClr val="FFC000"/>
                </a:solidFill>
                <a:latin typeface="Calibri"/>
                <a:cs typeface="Calibri"/>
              </a:rPr>
              <a:t>Please </a:t>
            </a:r>
            <a:r>
              <a:rPr spc="11" dirty="0">
                <a:solidFill>
                  <a:srgbClr val="FFC000"/>
                </a:solidFill>
                <a:latin typeface="Calibri"/>
                <a:cs typeface="Calibri"/>
              </a:rPr>
              <a:t>send </a:t>
            </a:r>
            <a:r>
              <a:rPr spc="4" dirty="0">
                <a:solidFill>
                  <a:srgbClr val="FFC000"/>
                </a:solidFill>
                <a:latin typeface="Calibri"/>
                <a:cs typeface="Calibri"/>
              </a:rPr>
              <a:t>us</a:t>
            </a:r>
            <a:r>
              <a:rPr spc="-79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pc="-11" dirty="0">
                <a:solidFill>
                  <a:srgbClr val="FFC000"/>
                </a:solidFill>
                <a:latin typeface="Calibri"/>
                <a:cs typeface="Calibri"/>
              </a:rPr>
              <a:t>yours.</a:t>
            </a:r>
            <a:endParaRPr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182" y="1224439"/>
            <a:ext cx="3147536" cy="717825"/>
          </a:xfrm>
          <a:prstGeom prst="rect">
            <a:avLst/>
          </a:prstGeom>
        </p:spPr>
        <p:txBody>
          <a:bodyPr vert="horz" wrap="square" lIns="0" tIns="12383" rIns="0" bIns="0" rtlCol="0">
            <a:spAutoFit/>
          </a:bodyPr>
          <a:lstStyle/>
          <a:p>
            <a:pPr marL="9525">
              <a:lnSpc>
                <a:spcPts val="3941"/>
              </a:lnSpc>
              <a:spcBef>
                <a:spcPts val="98"/>
              </a:spcBef>
            </a:pPr>
            <a:r>
              <a:rPr sz="3300" i="0" spc="-8" dirty="0"/>
              <a:t>Evaluation</a:t>
            </a:r>
            <a:r>
              <a:rPr sz="3300" i="0" spc="-143" dirty="0"/>
              <a:t> </a:t>
            </a:r>
            <a:r>
              <a:rPr sz="3300" i="0" spc="-4" dirty="0"/>
              <a:t>process</a:t>
            </a:r>
            <a:endParaRPr sz="3300"/>
          </a:p>
          <a:p>
            <a:pPr marL="9525">
              <a:lnSpc>
                <a:spcPts val="1601"/>
              </a:lnSpc>
            </a:pPr>
            <a:r>
              <a:rPr sz="1350" i="0" spc="-15" dirty="0"/>
              <a:t>Preliminary</a:t>
            </a:r>
            <a:r>
              <a:rPr sz="1350" i="0" spc="109" dirty="0"/>
              <a:t> </a:t>
            </a:r>
            <a:r>
              <a:rPr sz="1350" i="0" spc="-11" dirty="0"/>
              <a:t>considerations</a:t>
            </a:r>
            <a:endParaRPr sz="1350"/>
          </a:p>
        </p:txBody>
      </p:sp>
      <p:sp>
        <p:nvSpPr>
          <p:cNvPr id="3" name="object 3"/>
          <p:cNvSpPr/>
          <p:nvPr/>
        </p:nvSpPr>
        <p:spPr>
          <a:xfrm>
            <a:off x="3063526" y="1349026"/>
            <a:ext cx="4745831" cy="4388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38224" y="1407318"/>
            <a:ext cx="1202055" cy="667394"/>
          </a:xfrm>
          <a:prstGeom prst="rect">
            <a:avLst/>
          </a:prstGeom>
        </p:spPr>
        <p:txBody>
          <a:bodyPr vert="horz" wrap="square" lIns="0" tIns="30004" rIns="0" bIns="0" rtlCol="0">
            <a:spAutoFit/>
          </a:bodyPr>
          <a:lstStyle/>
          <a:p>
            <a:pPr marL="9525" marR="3810" indent="335756" defTabSz="685800">
              <a:lnSpc>
                <a:spcPct val="92300"/>
              </a:lnSpc>
              <a:spcBef>
                <a:spcPts val="236"/>
              </a:spcBef>
            </a:pP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Define  </a:t>
            </a:r>
            <a:r>
              <a:rPr sz="1500" spc="8" dirty="0">
                <a:solidFill>
                  <a:prstClr val="black"/>
                </a:solidFill>
                <a:latin typeface="Calibri Light"/>
                <a:cs typeface="Calibri Light"/>
              </a:rPr>
              <a:t>health </a:t>
            </a:r>
            <a:r>
              <a:rPr sz="1500" dirty="0">
                <a:solidFill>
                  <a:prstClr val="black"/>
                </a:solidFill>
                <a:latin typeface="Calibri Light"/>
                <a:cs typeface="Calibri Light"/>
              </a:rPr>
              <a:t>AI </a:t>
            </a:r>
            <a:r>
              <a:rPr sz="1500" spc="11" dirty="0">
                <a:solidFill>
                  <a:prstClr val="black"/>
                </a:solidFill>
                <a:latin typeface="Calibri"/>
                <a:cs typeface="Calibri"/>
              </a:rPr>
              <a:t>task</a:t>
            </a:r>
            <a:r>
              <a:rPr sz="1500" spc="-18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8" dirty="0">
                <a:solidFill>
                  <a:prstClr val="black"/>
                </a:solidFill>
                <a:latin typeface="Calibri Light"/>
                <a:cs typeface="Calibri Light"/>
              </a:rPr>
              <a:t>+ 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quality</a:t>
            </a:r>
            <a:r>
              <a:rPr sz="1500" spc="-4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11" dirty="0">
                <a:solidFill>
                  <a:prstClr val="black"/>
                </a:solidFill>
                <a:latin typeface="Calibri"/>
                <a:cs typeface="Calibri"/>
              </a:rPr>
              <a:t>criteria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7924" y="2401205"/>
            <a:ext cx="1455420" cy="446917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9525" marR="3810" defTabSz="685800">
              <a:lnSpc>
                <a:spcPts val="1635"/>
              </a:lnSpc>
              <a:spcBef>
                <a:spcPts val="285"/>
              </a:spcBef>
            </a:pP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Define</a:t>
            </a:r>
            <a:r>
              <a:rPr sz="1500" spc="-6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-8" dirty="0">
                <a:solidFill>
                  <a:prstClr val="black"/>
                </a:solidFill>
                <a:latin typeface="Calibri Light"/>
                <a:cs typeface="Calibri Light"/>
              </a:rPr>
              <a:t>assessment  </a:t>
            </a:r>
            <a:r>
              <a:rPr sz="1500" spc="-4" dirty="0">
                <a:solidFill>
                  <a:prstClr val="black"/>
                </a:solidFill>
                <a:latin typeface="Calibri Light"/>
                <a:cs typeface="Calibri Light"/>
              </a:rPr>
              <a:t>metrics </a:t>
            </a:r>
            <a:r>
              <a:rPr sz="1500" spc="8" dirty="0">
                <a:solidFill>
                  <a:prstClr val="black"/>
                </a:solidFill>
                <a:latin typeface="Calibri Light"/>
                <a:cs typeface="Calibri Light"/>
              </a:rPr>
              <a:t>+ </a:t>
            </a:r>
            <a:r>
              <a:rPr sz="1500" spc="4" dirty="0">
                <a:solidFill>
                  <a:prstClr val="black"/>
                </a:solidFill>
                <a:latin typeface="Calibri"/>
                <a:cs typeface="Calibri"/>
              </a:rPr>
              <a:t>test</a:t>
            </a:r>
            <a:r>
              <a:rPr sz="1500" spc="-11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4" dirty="0">
                <a:solidFill>
                  <a:prstClr val="black"/>
                </a:solidFill>
                <a:latin typeface="Calibri"/>
                <a:cs typeface="Calibri"/>
              </a:rPr>
              <a:t>data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12231" y="4178665"/>
            <a:ext cx="1128236" cy="446917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6694" marR="3810" indent="-207645" defTabSz="685800">
              <a:lnSpc>
                <a:spcPts val="1635"/>
              </a:lnSpc>
              <a:spcBef>
                <a:spcPts val="285"/>
              </a:spcBef>
            </a:pPr>
            <a:r>
              <a:rPr sz="1500" spc="-11" dirty="0">
                <a:solidFill>
                  <a:prstClr val="black"/>
                </a:solidFill>
                <a:latin typeface="Calibri"/>
                <a:cs typeface="Calibri"/>
              </a:rPr>
              <a:t>Collect </a:t>
            </a:r>
            <a:r>
              <a:rPr sz="1500" spc="8" dirty="0">
                <a:solidFill>
                  <a:prstClr val="black"/>
                </a:solidFill>
                <a:latin typeface="Calibri Light"/>
                <a:cs typeface="Calibri Light"/>
              </a:rPr>
              <a:t>+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audit  </a:t>
            </a:r>
            <a:r>
              <a:rPr sz="1500" spc="4" dirty="0">
                <a:solidFill>
                  <a:prstClr val="black"/>
                </a:solidFill>
                <a:latin typeface="Calibri"/>
                <a:cs typeface="Calibri"/>
              </a:rPr>
              <a:t>test</a:t>
            </a:r>
            <a:r>
              <a:rPr sz="1500" spc="-7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4" dirty="0">
                <a:solidFill>
                  <a:prstClr val="black"/>
                </a:solidFill>
                <a:latin typeface="Calibri"/>
                <a:cs typeface="Calibri"/>
              </a:rPr>
              <a:t>data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81087" y="4962525"/>
            <a:ext cx="1103471" cy="664926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9049" marR="3810" algn="ctr" defTabSz="685800">
              <a:lnSpc>
                <a:spcPts val="1635"/>
              </a:lnSpc>
              <a:spcBef>
                <a:spcPts val="285"/>
              </a:spcBef>
            </a:pP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Benchmark</a:t>
            </a:r>
            <a:r>
              <a:rPr sz="1500" spc="-56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1500" spc="15" dirty="0">
                <a:solidFill>
                  <a:prstClr val="black"/>
                </a:solidFill>
                <a:latin typeface="Calibri"/>
                <a:cs typeface="Calibri"/>
              </a:rPr>
              <a:t>AI 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models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  <a:p>
            <a:pPr marL="6668" algn="ctr" defTabSz="685800">
              <a:lnSpc>
                <a:spcPts val="1661"/>
              </a:lnSpc>
            </a:pPr>
            <a:r>
              <a:rPr sz="1500" spc="4" dirty="0">
                <a:solidFill>
                  <a:prstClr val="black"/>
                </a:solidFill>
                <a:latin typeface="Calibri Light"/>
                <a:cs typeface="Calibri Light"/>
              </a:rPr>
              <a:t>on </a:t>
            </a:r>
            <a:r>
              <a:rPr sz="1500" spc="-4" dirty="0">
                <a:solidFill>
                  <a:prstClr val="black"/>
                </a:solidFill>
                <a:latin typeface="Calibri Light"/>
                <a:cs typeface="Calibri Light"/>
              </a:rPr>
              <a:t>test</a:t>
            </a:r>
            <a:r>
              <a:rPr sz="1500" spc="-86" dirty="0">
                <a:solidFill>
                  <a:prstClr val="black"/>
                </a:solidFill>
                <a:latin typeface="Calibri Light"/>
                <a:cs typeface="Calibri Light"/>
              </a:rPr>
              <a:t> </a:t>
            </a:r>
            <a:r>
              <a:rPr sz="1500" spc="11" dirty="0">
                <a:solidFill>
                  <a:prstClr val="black"/>
                </a:solidFill>
                <a:latin typeface="Calibri Light"/>
                <a:cs typeface="Calibri Light"/>
              </a:rPr>
              <a:t>data</a:t>
            </a:r>
            <a:endParaRPr sz="1500">
              <a:solidFill>
                <a:prstClr val="black"/>
              </a:solidFill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28213" y="4073890"/>
            <a:ext cx="1336834" cy="666914"/>
          </a:xfrm>
          <a:prstGeom prst="rect">
            <a:avLst/>
          </a:prstGeom>
        </p:spPr>
        <p:txBody>
          <a:bodyPr vert="horz" wrap="square" lIns="0" tIns="29528" rIns="0" bIns="0" rtlCol="0">
            <a:spAutoFit/>
          </a:bodyPr>
          <a:lstStyle/>
          <a:p>
            <a:pPr marL="9525" marR="3810" indent="-4286" algn="ctr" defTabSz="685800">
              <a:lnSpc>
                <a:spcPct val="92300"/>
              </a:lnSpc>
              <a:spcBef>
                <a:spcPts val="233"/>
              </a:spcBef>
            </a:pPr>
            <a:r>
              <a:rPr sz="1500" spc="4" dirty="0">
                <a:solidFill>
                  <a:prstClr val="black"/>
                </a:solidFill>
                <a:latin typeface="Calibri Light"/>
                <a:cs typeface="Calibri Light"/>
              </a:rPr>
              <a:t>Evaluate </a:t>
            </a:r>
            <a:r>
              <a:rPr sz="1500" spc="-23" dirty="0">
                <a:solidFill>
                  <a:prstClr val="black"/>
                </a:solidFill>
                <a:latin typeface="Calibri"/>
                <a:cs typeface="Calibri"/>
              </a:rPr>
              <a:t>safety,  efficacy,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usability  in </a:t>
            </a:r>
            <a:r>
              <a:rPr sz="1500" dirty="0">
                <a:solidFill>
                  <a:prstClr val="black"/>
                </a:solidFill>
                <a:latin typeface="Calibri Light"/>
                <a:cs typeface="Calibri Light"/>
              </a:rPr>
              <a:t>clinic </a:t>
            </a:r>
            <a:r>
              <a:rPr sz="1500" spc="4" dirty="0">
                <a:solidFill>
                  <a:prstClr val="black"/>
                </a:solidFill>
                <a:latin typeface="Calibri Light"/>
                <a:cs typeface="Calibri Light"/>
              </a:rPr>
              <a:t>or</a:t>
            </a:r>
            <a:r>
              <a:rPr sz="1500" spc="-38" dirty="0">
                <a:solidFill>
                  <a:prstClr val="black"/>
                </a:solidFill>
                <a:latin typeface="Calibri Light"/>
                <a:cs typeface="Calibri Light"/>
              </a:rPr>
              <a:t> </a:t>
            </a:r>
            <a:r>
              <a:rPr sz="1500" dirty="0">
                <a:solidFill>
                  <a:prstClr val="black"/>
                </a:solidFill>
                <a:latin typeface="Calibri Light"/>
                <a:cs typeface="Calibri Light"/>
              </a:rPr>
              <a:t>field</a:t>
            </a:r>
            <a:endParaRPr sz="1500">
              <a:solidFill>
                <a:prstClr val="black"/>
              </a:solidFill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49943" y="2296001"/>
            <a:ext cx="1091565" cy="666529"/>
          </a:xfrm>
          <a:prstGeom prst="rect">
            <a:avLst/>
          </a:prstGeom>
        </p:spPr>
        <p:txBody>
          <a:bodyPr vert="horz" wrap="square" lIns="0" tIns="12383" rIns="0" bIns="0" rtlCol="0">
            <a:spAutoFit/>
          </a:bodyPr>
          <a:lstStyle/>
          <a:p>
            <a:pPr marL="9525" defTabSz="685800">
              <a:lnSpc>
                <a:spcPts val="1718"/>
              </a:lnSpc>
              <a:spcBef>
                <a:spcPts val="98"/>
              </a:spcBef>
            </a:pPr>
            <a:r>
              <a:rPr sz="1500" spc="4" dirty="0">
                <a:solidFill>
                  <a:prstClr val="black"/>
                </a:solidFill>
                <a:latin typeface="Calibri Light"/>
                <a:cs typeface="Calibri Light"/>
              </a:rPr>
              <a:t>Safety/quality</a:t>
            </a:r>
            <a:endParaRPr sz="1500">
              <a:solidFill>
                <a:prstClr val="black"/>
              </a:solidFill>
              <a:latin typeface="Calibri Light"/>
              <a:cs typeface="Calibri Light"/>
            </a:endParaRPr>
          </a:p>
          <a:p>
            <a:pPr marL="59531" defTabSz="685800">
              <a:lnSpc>
                <a:spcPts val="1661"/>
              </a:lnSpc>
            </a:pPr>
            <a:r>
              <a:rPr sz="1500" spc="4" dirty="0">
                <a:solidFill>
                  <a:prstClr val="black"/>
                </a:solidFill>
                <a:latin typeface="Calibri"/>
                <a:cs typeface="Calibri"/>
              </a:rPr>
              <a:t>mechanisms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  <a:p>
            <a:pPr marL="45244" defTabSz="685800">
              <a:lnSpc>
                <a:spcPts val="1744"/>
              </a:lnSpc>
            </a:pPr>
            <a:r>
              <a:rPr sz="1500" spc="8" dirty="0">
                <a:solidFill>
                  <a:prstClr val="black"/>
                </a:solidFill>
                <a:latin typeface="Calibri Light"/>
                <a:cs typeface="Calibri Light"/>
              </a:rPr>
              <a:t>+</a:t>
            </a:r>
            <a:r>
              <a:rPr sz="1500" spc="-101" dirty="0">
                <a:solidFill>
                  <a:prstClr val="black"/>
                </a:solidFill>
                <a:latin typeface="Calibri Light"/>
                <a:cs typeface="Calibri Light"/>
              </a:rPr>
              <a:t> </a:t>
            </a:r>
            <a:r>
              <a:rPr sz="1500" dirty="0">
                <a:solidFill>
                  <a:prstClr val="black"/>
                </a:solidFill>
                <a:latin typeface="Calibri"/>
                <a:cs typeface="Calibri"/>
              </a:rPr>
              <a:t>monitoring</a:t>
            </a:r>
            <a:endParaRPr sz="150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8402" y="1304020"/>
            <a:ext cx="6116955" cy="537712"/>
          </a:xfrm>
          <a:prstGeom prst="rect">
            <a:avLst/>
          </a:prstGeom>
        </p:spPr>
        <p:txBody>
          <a:bodyPr vert="horz" wrap="square" lIns="0" tIns="12383" rIns="0" bIns="0" rtlCol="0">
            <a:spAutoFit/>
          </a:bodyPr>
          <a:lstStyle/>
          <a:p>
            <a:pPr marL="9525">
              <a:spcBef>
                <a:spcPts val="98"/>
              </a:spcBef>
            </a:pPr>
            <a:r>
              <a:rPr sz="3413" i="0" spc="-4" dirty="0"/>
              <a:t>Standardized </a:t>
            </a:r>
            <a:r>
              <a:rPr sz="3413" i="0" spc="11" dirty="0"/>
              <a:t>model</a:t>
            </a:r>
            <a:r>
              <a:rPr sz="3413" i="0" spc="15" dirty="0"/>
              <a:t> </a:t>
            </a:r>
            <a:r>
              <a:rPr sz="3413" i="0" spc="11" dirty="0"/>
              <a:t>benchmarking</a:t>
            </a:r>
            <a:endParaRPr sz="3413"/>
          </a:p>
        </p:txBody>
      </p:sp>
      <p:sp>
        <p:nvSpPr>
          <p:cNvPr id="3" name="object 3"/>
          <p:cNvSpPr/>
          <p:nvPr/>
        </p:nvSpPr>
        <p:spPr>
          <a:xfrm>
            <a:off x="457200" y="2200276"/>
            <a:ext cx="8129588" cy="2193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68819" y="4745164"/>
            <a:ext cx="2060258" cy="82570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44793" indent="-235744" defTabSz="685800">
              <a:lnSpc>
                <a:spcPts val="2149"/>
              </a:lnSpc>
              <a:spcBef>
                <a:spcPts val="79"/>
              </a:spcBef>
              <a:buFontTx/>
              <a:buAutoNum type="arabicParenR"/>
              <a:tabLst>
                <a:tab pos="245269" algn="l"/>
              </a:tabLst>
            </a:pPr>
            <a:r>
              <a:rPr i="1" spc="-15" dirty="0">
                <a:solidFill>
                  <a:srgbClr val="FFC000"/>
                </a:solidFill>
                <a:latin typeface="Calibri"/>
                <a:cs typeface="Calibri"/>
              </a:rPr>
              <a:t>Closed</a:t>
            </a:r>
            <a:r>
              <a:rPr i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i="1" spc="-26" dirty="0">
                <a:solidFill>
                  <a:srgbClr val="FFC000"/>
                </a:solidFill>
                <a:latin typeface="Calibri"/>
                <a:cs typeface="Calibri"/>
              </a:rPr>
              <a:t>environment</a:t>
            </a:r>
            <a:endParaRPr>
              <a:solidFill>
                <a:prstClr val="black"/>
              </a:solidFill>
              <a:latin typeface="Calibri"/>
              <a:cs typeface="Calibri"/>
            </a:endParaRPr>
          </a:p>
          <a:p>
            <a:pPr marL="244793" indent="-235744" defTabSz="685800">
              <a:lnSpc>
                <a:spcPts val="2149"/>
              </a:lnSpc>
              <a:buFontTx/>
              <a:buAutoNum type="arabicParenR"/>
              <a:tabLst>
                <a:tab pos="245269" algn="l"/>
              </a:tabLst>
            </a:pPr>
            <a:r>
              <a:rPr i="1" spc="-11" dirty="0">
                <a:solidFill>
                  <a:srgbClr val="FFC000"/>
                </a:solidFill>
                <a:latin typeface="Calibri"/>
                <a:cs typeface="Calibri"/>
              </a:rPr>
              <a:t>Via</a:t>
            </a:r>
            <a:r>
              <a:rPr i="1" spc="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i="1" spc="-11" dirty="0">
                <a:solidFill>
                  <a:srgbClr val="FFC000"/>
                </a:solidFill>
                <a:latin typeface="Calibri"/>
                <a:cs typeface="Calibri"/>
              </a:rPr>
              <a:t>interface</a:t>
            </a:r>
            <a:endParaRPr>
              <a:solidFill>
                <a:prstClr val="black"/>
              </a:solidFill>
              <a:latin typeface="Calibri"/>
              <a:cs typeface="Calibri"/>
            </a:endParaRPr>
          </a:p>
          <a:p>
            <a:pPr marL="244793" indent="-235744" defTabSz="685800">
              <a:spcBef>
                <a:spcPts val="38"/>
              </a:spcBef>
              <a:buFontTx/>
              <a:buAutoNum type="arabicParenR"/>
              <a:tabLst>
                <a:tab pos="245269" algn="l"/>
              </a:tabLst>
            </a:pPr>
            <a:r>
              <a:rPr i="1" spc="-11" dirty="0">
                <a:solidFill>
                  <a:srgbClr val="FFC000"/>
                </a:solidFill>
                <a:latin typeface="Calibri"/>
                <a:cs typeface="Calibri"/>
              </a:rPr>
              <a:t>Federated</a:t>
            </a:r>
            <a:endParaRPr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182" y="1286590"/>
            <a:ext cx="7251859" cy="56409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defTabSz="685800">
              <a:spcBef>
                <a:spcPts val="79"/>
              </a:spcBef>
            </a:pPr>
            <a:r>
              <a:rPr sz="3600" spc="-8" dirty="0">
                <a:solidFill>
                  <a:srgbClr val="FFFFFF"/>
                </a:solidFill>
                <a:latin typeface="Calibri Light"/>
                <a:cs typeface="Calibri Light"/>
              </a:rPr>
              <a:t>Benchmarking </a:t>
            </a:r>
            <a:r>
              <a:rPr sz="3600" spc="-30" dirty="0">
                <a:solidFill>
                  <a:srgbClr val="FFFFFF"/>
                </a:solidFill>
                <a:latin typeface="Calibri Light"/>
                <a:cs typeface="Calibri Light"/>
              </a:rPr>
              <a:t>platform </a:t>
            </a:r>
            <a:r>
              <a:rPr sz="3600" dirty="0">
                <a:solidFill>
                  <a:srgbClr val="FFFFFF"/>
                </a:solidFill>
                <a:latin typeface="Calibri Light"/>
                <a:cs typeface="Calibri Light"/>
              </a:rPr>
              <a:t>–</a:t>
            </a:r>
            <a:r>
              <a:rPr sz="3600" spc="191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600" spc="-15" dirty="0">
                <a:solidFill>
                  <a:srgbClr val="FFFFFF"/>
                </a:solidFill>
                <a:latin typeface="Calibri Light"/>
                <a:cs typeface="Calibri Light"/>
              </a:rPr>
              <a:t>requirements</a:t>
            </a:r>
            <a:endParaRPr sz="3600">
              <a:solidFill>
                <a:prstClr val="black"/>
              </a:solidFill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0563" y="2093833"/>
            <a:ext cx="5431155" cy="421045"/>
          </a:xfrm>
          <a:prstGeom prst="rect">
            <a:avLst/>
          </a:prstGeom>
        </p:spPr>
        <p:txBody>
          <a:bodyPr vert="horz" wrap="square" lIns="0" tIns="8096" rIns="0" bIns="0" rtlCol="0">
            <a:spAutoFit/>
          </a:bodyPr>
          <a:lstStyle/>
          <a:p>
            <a:pPr marL="9525" marR="3810" defTabSz="685800">
              <a:lnSpc>
                <a:spcPct val="100800"/>
              </a:lnSpc>
              <a:spcBef>
                <a:spcPts val="64"/>
              </a:spcBef>
            </a:pPr>
            <a:r>
              <a:rPr sz="1350" spc="-8" dirty="0">
                <a:solidFill>
                  <a:srgbClr val="FFC000"/>
                </a:solidFill>
                <a:latin typeface="Calibri"/>
                <a:cs typeface="Calibri"/>
              </a:rPr>
              <a:t>System</a:t>
            </a:r>
            <a:r>
              <a:rPr sz="1350" spc="-3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4" dirty="0">
                <a:solidFill>
                  <a:srgbClr val="FFC000"/>
                </a:solidFill>
                <a:latin typeface="Calibri"/>
                <a:cs typeface="Calibri"/>
              </a:rPr>
              <a:t>overview</a:t>
            </a:r>
            <a:r>
              <a:rPr sz="1350" spc="-86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4" dirty="0">
                <a:solidFill>
                  <a:srgbClr val="FFC000"/>
                </a:solidFill>
                <a:latin typeface="Calibri"/>
                <a:cs typeface="Calibri"/>
              </a:rPr>
              <a:t>(administrative</a:t>
            </a:r>
            <a:r>
              <a:rPr sz="1350" spc="-13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FFC000"/>
                </a:solidFill>
                <a:latin typeface="Calibri"/>
                <a:cs typeface="Calibri"/>
              </a:rPr>
              <a:t>backend</a:t>
            </a:r>
            <a:r>
              <a:rPr sz="1350" spc="-56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FFC000"/>
                </a:solidFill>
                <a:latin typeface="Calibri"/>
                <a:cs typeface="Calibri"/>
              </a:rPr>
              <a:t>·</a:t>
            </a:r>
            <a:r>
              <a:rPr sz="1350" spc="-26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FFC000"/>
                </a:solidFill>
                <a:latin typeface="Calibri"/>
                <a:cs typeface="Calibri"/>
              </a:rPr>
              <a:t>frontend</a:t>
            </a:r>
            <a:r>
              <a:rPr sz="1350" spc="-56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FFC000"/>
                </a:solidFill>
                <a:latin typeface="Calibri"/>
                <a:cs typeface="Calibri"/>
              </a:rPr>
              <a:t>·</a:t>
            </a:r>
            <a:r>
              <a:rPr sz="1350" spc="26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-4" dirty="0">
                <a:solidFill>
                  <a:srgbClr val="FFC000"/>
                </a:solidFill>
                <a:latin typeface="Calibri"/>
                <a:cs typeface="Calibri"/>
              </a:rPr>
              <a:t>execution</a:t>
            </a:r>
            <a:r>
              <a:rPr sz="1350" spc="-56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4" dirty="0">
                <a:solidFill>
                  <a:srgbClr val="FFC000"/>
                </a:solidFill>
                <a:latin typeface="Calibri"/>
                <a:cs typeface="Calibri"/>
              </a:rPr>
              <a:t>environment)  </a:t>
            </a:r>
            <a:r>
              <a:rPr sz="1350" dirty="0">
                <a:solidFill>
                  <a:srgbClr val="FFC000"/>
                </a:solidFill>
                <a:latin typeface="Calibri"/>
                <a:cs typeface="Calibri"/>
              </a:rPr>
              <a:t>General</a:t>
            </a:r>
            <a:r>
              <a:rPr sz="1350" spc="-56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8" dirty="0">
                <a:solidFill>
                  <a:srgbClr val="FFC000"/>
                </a:solidFill>
                <a:latin typeface="Calibri"/>
                <a:cs typeface="Calibri"/>
              </a:rPr>
              <a:t>considerations</a:t>
            </a:r>
            <a:r>
              <a:rPr sz="1350" spc="-16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-4" dirty="0">
                <a:solidFill>
                  <a:srgbClr val="FFC000"/>
                </a:solidFill>
                <a:latin typeface="Calibri"/>
                <a:cs typeface="Calibri"/>
              </a:rPr>
              <a:t>(security</a:t>
            </a:r>
            <a:r>
              <a:rPr sz="1350" spc="-19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FFC000"/>
                </a:solidFill>
                <a:latin typeface="Calibri"/>
                <a:cs typeface="Calibri"/>
              </a:rPr>
              <a:t>·</a:t>
            </a:r>
            <a:r>
              <a:rPr sz="1350" spc="23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8" dirty="0">
                <a:solidFill>
                  <a:srgbClr val="FFC000"/>
                </a:solidFill>
                <a:latin typeface="Calibri"/>
                <a:cs typeface="Calibri"/>
              </a:rPr>
              <a:t>hosting</a:t>
            </a:r>
            <a:r>
              <a:rPr sz="1350" spc="-98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FFC000"/>
                </a:solidFill>
                <a:latin typeface="Calibri"/>
                <a:cs typeface="Calibri"/>
              </a:rPr>
              <a:t>·</a:t>
            </a:r>
            <a:r>
              <a:rPr sz="1350" spc="23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8" dirty="0">
                <a:solidFill>
                  <a:srgbClr val="FFC000"/>
                </a:solidFill>
                <a:latin typeface="Calibri"/>
                <a:cs typeface="Calibri"/>
              </a:rPr>
              <a:t>computing</a:t>
            </a:r>
            <a:r>
              <a:rPr sz="1350" spc="-98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-8" dirty="0">
                <a:solidFill>
                  <a:srgbClr val="FFC000"/>
                </a:solidFill>
                <a:latin typeface="Calibri"/>
                <a:cs typeface="Calibri"/>
              </a:rPr>
              <a:t>resources</a:t>
            </a:r>
            <a:r>
              <a:rPr sz="1350" spc="1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FFC000"/>
                </a:solidFill>
                <a:latin typeface="Calibri"/>
                <a:cs typeface="Calibri"/>
              </a:rPr>
              <a:t>·</a:t>
            </a:r>
            <a:r>
              <a:rPr sz="1350" spc="-26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50" spc="8" dirty="0">
                <a:solidFill>
                  <a:srgbClr val="FFC000"/>
                </a:solidFill>
                <a:latin typeface="Calibri"/>
                <a:cs typeface="Calibri"/>
              </a:rPr>
              <a:t>availability)</a:t>
            </a:r>
            <a:endParaRPr sz="135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3419" y="2896362"/>
            <a:ext cx="7537609" cy="1340912"/>
          </a:xfrm>
          <a:prstGeom prst="rect">
            <a:avLst/>
          </a:prstGeom>
        </p:spPr>
        <p:txBody>
          <a:bodyPr vert="horz" wrap="square" lIns="0" tIns="83344" rIns="0" bIns="0" rtlCol="0">
            <a:spAutoFit/>
          </a:bodyPr>
          <a:lstStyle/>
          <a:p>
            <a:pPr marL="9525" marR="3810" defTabSz="685800">
              <a:lnSpc>
                <a:spcPts val="4905"/>
              </a:lnSpc>
              <a:spcBef>
                <a:spcPts val="656"/>
              </a:spcBef>
            </a:pPr>
            <a:r>
              <a:rPr sz="4500" i="1" spc="-11" dirty="0">
                <a:solidFill>
                  <a:srgbClr val="FFFFFF"/>
                </a:solidFill>
                <a:latin typeface="Calibri Light"/>
                <a:cs typeface="Calibri Light"/>
              </a:rPr>
              <a:t>Best </a:t>
            </a:r>
            <a:r>
              <a:rPr sz="4500" i="1" dirty="0">
                <a:solidFill>
                  <a:srgbClr val="FFFFFF"/>
                </a:solidFill>
                <a:latin typeface="Calibri Light"/>
                <a:cs typeface="Calibri Light"/>
              </a:rPr>
              <a:t>practices </a:t>
            </a:r>
            <a:r>
              <a:rPr sz="4500" i="1" spc="-4" dirty="0">
                <a:solidFill>
                  <a:srgbClr val="FFFFFF"/>
                </a:solidFill>
                <a:latin typeface="Calibri Light"/>
                <a:cs typeface="Calibri Light"/>
              </a:rPr>
              <a:t>from </a:t>
            </a:r>
            <a:r>
              <a:rPr sz="4500" i="1" spc="4" dirty="0">
                <a:solidFill>
                  <a:srgbClr val="FFFFFF"/>
                </a:solidFill>
                <a:latin typeface="Calibri Light"/>
                <a:cs typeface="Calibri Light"/>
              </a:rPr>
              <a:t>the </a:t>
            </a:r>
            <a:r>
              <a:rPr sz="4500" i="1" spc="-4" dirty="0">
                <a:solidFill>
                  <a:srgbClr val="FFFFFF"/>
                </a:solidFill>
                <a:latin typeface="Calibri Light"/>
                <a:cs typeface="Calibri Light"/>
              </a:rPr>
              <a:t>scientific  </a:t>
            </a:r>
            <a:r>
              <a:rPr sz="4500" i="1" dirty="0">
                <a:solidFill>
                  <a:srgbClr val="FFFFFF"/>
                </a:solidFill>
                <a:latin typeface="Calibri Light"/>
                <a:cs typeface="Calibri Light"/>
              </a:rPr>
              <a:t>literature </a:t>
            </a:r>
            <a:r>
              <a:rPr sz="4500" i="1" spc="19" dirty="0">
                <a:solidFill>
                  <a:srgbClr val="FFFFFF"/>
                </a:solidFill>
                <a:latin typeface="Calibri Light"/>
                <a:cs typeface="Calibri Light"/>
              </a:rPr>
              <a:t>and </a:t>
            </a:r>
            <a:r>
              <a:rPr sz="4500" i="1" dirty="0">
                <a:solidFill>
                  <a:srgbClr val="FFFFFF"/>
                </a:solidFill>
                <a:latin typeface="Calibri Light"/>
                <a:cs typeface="Calibri Light"/>
              </a:rPr>
              <a:t>other</a:t>
            </a:r>
            <a:r>
              <a:rPr sz="4500" i="1" spc="-217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500" i="1" spc="-4" dirty="0">
                <a:solidFill>
                  <a:srgbClr val="FFFFFF"/>
                </a:solidFill>
                <a:latin typeface="Calibri Light"/>
                <a:cs typeface="Calibri Light"/>
              </a:rPr>
              <a:t>documents</a:t>
            </a:r>
            <a:endParaRPr sz="4500">
              <a:solidFill>
                <a:prstClr val="black"/>
              </a:solidFill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3419" y="4285774"/>
            <a:ext cx="4664869" cy="54870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defTabSz="685800">
              <a:lnSpc>
                <a:spcPts val="2066"/>
              </a:lnSpc>
              <a:spcBef>
                <a:spcPts val="79"/>
              </a:spcBef>
            </a:pPr>
            <a:r>
              <a:rPr spc="-11" dirty="0">
                <a:solidFill>
                  <a:srgbClr val="FFFFFF"/>
                </a:solidFill>
                <a:latin typeface="Calibri"/>
                <a:cs typeface="Calibri"/>
              </a:rPr>
              <a:t>From 16+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important </a:t>
            </a:r>
            <a:r>
              <a:rPr spc="8" dirty="0">
                <a:solidFill>
                  <a:srgbClr val="FFFFFF"/>
                </a:solidFill>
                <a:latin typeface="Calibri"/>
                <a:cs typeface="Calibri"/>
              </a:rPr>
              <a:t>sources </a:t>
            </a:r>
            <a:r>
              <a:rPr spc="-4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pc="-8" dirty="0">
                <a:solidFill>
                  <a:srgbClr val="FFFFFF"/>
                </a:solidFill>
                <a:latin typeface="Calibri"/>
                <a:cs typeface="Calibri"/>
              </a:rPr>
              <a:t>brief</a:t>
            </a:r>
            <a:r>
              <a:rPr spc="-15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8" dirty="0">
                <a:solidFill>
                  <a:srgbClr val="FFFFFF"/>
                </a:solidFill>
                <a:latin typeface="Calibri"/>
                <a:cs typeface="Calibri"/>
              </a:rPr>
              <a:t>discussion.</a:t>
            </a:r>
            <a:endParaRPr>
              <a:solidFill>
                <a:prstClr val="black"/>
              </a:solidFill>
              <a:latin typeface="Calibri"/>
              <a:cs typeface="Calibri"/>
            </a:endParaRPr>
          </a:p>
          <a:p>
            <a:pPr marL="9525" defTabSz="685800">
              <a:lnSpc>
                <a:spcPts val="2066"/>
              </a:lnSpc>
            </a:pPr>
            <a:r>
              <a:rPr dirty="0">
                <a:solidFill>
                  <a:srgbClr val="FFC000"/>
                </a:solidFill>
                <a:latin typeface="Calibri"/>
                <a:cs typeface="Calibri"/>
              </a:rPr>
              <a:t>Please </a:t>
            </a:r>
            <a:r>
              <a:rPr spc="11" dirty="0">
                <a:solidFill>
                  <a:srgbClr val="FFC000"/>
                </a:solidFill>
                <a:latin typeface="Calibri"/>
                <a:cs typeface="Calibri"/>
              </a:rPr>
              <a:t>send </a:t>
            </a:r>
            <a:r>
              <a:rPr spc="4" dirty="0">
                <a:solidFill>
                  <a:srgbClr val="FFC000"/>
                </a:solidFill>
                <a:latin typeface="Calibri"/>
                <a:cs typeface="Calibri"/>
              </a:rPr>
              <a:t>us </a:t>
            </a:r>
            <a:r>
              <a:rPr spc="-11" dirty="0">
                <a:solidFill>
                  <a:srgbClr val="FFC000"/>
                </a:solidFill>
                <a:latin typeface="Calibri"/>
                <a:cs typeface="Calibri"/>
              </a:rPr>
              <a:t>literature you </a:t>
            </a:r>
            <a:r>
              <a:rPr spc="-4" dirty="0">
                <a:solidFill>
                  <a:srgbClr val="FFC000"/>
                </a:solidFill>
                <a:latin typeface="Calibri"/>
                <a:cs typeface="Calibri"/>
              </a:rPr>
              <a:t>find</a:t>
            </a:r>
            <a:r>
              <a:rPr spc="-6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pc="-8" dirty="0">
                <a:solidFill>
                  <a:srgbClr val="FFC000"/>
                </a:solidFill>
                <a:latin typeface="Calibri"/>
                <a:cs typeface="Calibri"/>
              </a:rPr>
              <a:t>relevant.</a:t>
            </a:r>
            <a:endParaRPr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B1AD781-CCA3-455B-9C37-B26684CDF960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1790</TotalTime>
  <Words>483</Words>
  <Application>Microsoft Office PowerPoint</Application>
  <PresentationFormat>On-screen Show (4:3)</PresentationFormat>
  <Paragraphs>93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等线</vt:lpstr>
      <vt:lpstr>Arial</vt:lpstr>
      <vt:lpstr>Calibri</vt:lpstr>
      <vt:lpstr>Calibri Light</vt:lpstr>
      <vt:lpstr>Office 主题​​</vt:lpstr>
      <vt:lpstr>Office Theme</vt:lpstr>
      <vt:lpstr>PowerPoint Presentation</vt:lpstr>
      <vt:lpstr>AI for Health Models...</vt:lpstr>
      <vt:lpstr>Evaluation deliverables series</vt:lpstr>
      <vt:lpstr>DEL7.0 [Intro] AI4H Evaluation Considerations</vt:lpstr>
      <vt:lpstr>PowerPoint Presentation</vt:lpstr>
      <vt:lpstr>Evaluation process Preliminary considerations</vt:lpstr>
      <vt:lpstr>Standardized model benchmarking</vt:lpstr>
      <vt:lpstr>PowerPoint Presentation</vt:lpstr>
      <vt:lpstr>PowerPoint Presentation</vt:lpstr>
      <vt:lpstr>Status update</vt:lpstr>
      <vt:lpstr>Next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DEL07: AI for Health Evaluation Considerations - Att.1 - Presentation</dc:title>
  <dc:creator>Campos, Simao</dc:creator>
  <cp:lastModifiedBy>Dabiri, Ayda</cp:lastModifiedBy>
  <cp:revision>75</cp:revision>
  <cp:lastPrinted>2019-04-04T08:49:31Z</cp:lastPrinted>
  <dcterms:created xsi:type="dcterms:W3CDTF">2019-03-31T15:53:06Z</dcterms:created>
  <dcterms:modified xsi:type="dcterms:W3CDTF">2021-01-28T17:26:18Z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