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2"/>
  </p:notesMasterIdLst>
  <p:sldIdLst>
    <p:sldId id="257" r:id="rId6"/>
    <p:sldId id="258" r:id="rId7"/>
    <p:sldId id="259" r:id="rId8"/>
    <p:sldId id="261" r:id="rId9"/>
    <p:sldId id="262" r:id="rId10"/>
    <p:sldId id="260" r:id="rId11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DE5E68C-AA67-455C-8BE1-250E7F2BE365}"/>
    <pc:docChg chg="custSel modSld">
      <pc:chgData name="Campos, Simao" userId="a1bf0726-548b-4db8-a746-2e19b5e24da4" providerId="ADAL" clId="{7DE5E68C-AA67-455C-8BE1-250E7F2BE365}" dt="2020-07-31T13:07:17.796" v="14" actId="6549"/>
      <pc:docMkLst>
        <pc:docMk/>
      </pc:docMkLst>
      <pc:sldChg chg="addSp delSp modSp mod">
        <pc:chgData name="Campos, Simao" userId="a1bf0726-548b-4db8-a746-2e19b5e24da4" providerId="ADAL" clId="{7DE5E68C-AA67-455C-8BE1-250E7F2BE365}" dt="2020-07-31T13:07:17.796" v="14" actId="6549"/>
        <pc:sldMkLst>
          <pc:docMk/>
          <pc:sldMk cId="610094566" sldId="257"/>
        </pc:sldMkLst>
        <pc:spChg chg="add del">
          <ac:chgData name="Campos, Simao" userId="a1bf0726-548b-4db8-a746-2e19b5e24da4" providerId="ADAL" clId="{7DE5E68C-AA67-455C-8BE1-250E7F2BE365}" dt="2020-07-31T13:06:19.272" v="3" actId="478"/>
          <ac:spMkLst>
            <pc:docMk/>
            <pc:sldMk cId="610094566" sldId="257"/>
            <ac:spMk id="2" creationId="{746C99E3-4F60-4A4C-895C-62CF978FD49A}"/>
          </ac:spMkLst>
        </pc:spChg>
        <pc:spChg chg="add del mod">
          <ac:chgData name="Campos, Simao" userId="a1bf0726-548b-4db8-a746-2e19b5e24da4" providerId="ADAL" clId="{7DE5E68C-AA67-455C-8BE1-250E7F2BE365}" dt="2020-07-31T13:06:27.975" v="5" actId="478"/>
          <ac:spMkLst>
            <pc:docMk/>
            <pc:sldMk cId="610094566" sldId="257"/>
            <ac:spMk id="3" creationId="{D3F62636-5662-4BED-B120-4F93CEAD3758}"/>
          </ac:spMkLst>
        </pc:spChg>
        <pc:spChg chg="mod">
          <ac:chgData name="Campos, Simao" userId="a1bf0726-548b-4db8-a746-2e19b5e24da4" providerId="ADAL" clId="{7DE5E68C-AA67-455C-8BE1-250E7F2BE365}" dt="2020-07-31T13:07:17.796" v="14" actId="6549"/>
          <ac:spMkLst>
            <pc:docMk/>
            <pc:sldMk cId="610094566" sldId="257"/>
            <ac:spMk id="9" creationId="{8C7CA0D1-8B49-4675-8A5E-57C7F64475C1}"/>
          </ac:spMkLst>
        </pc:spChg>
        <pc:spChg chg="mod">
          <ac:chgData name="Campos, Simao" userId="a1bf0726-548b-4db8-a746-2e19b5e24da4" providerId="ADAL" clId="{7DE5E68C-AA67-455C-8BE1-250E7F2BE365}" dt="2020-07-31T13:06:44.946" v="10" actId="14100"/>
          <ac:spMkLst>
            <pc:docMk/>
            <pc:sldMk cId="610094566" sldId="257"/>
            <ac:spMk id="10" creationId="{D36F58C8-2F54-4864-94DC-A069EA8D2640}"/>
          </ac:spMkLst>
        </pc:spChg>
        <pc:graphicFrameChg chg="modGraphic">
          <ac:chgData name="Campos, Simao" userId="a1bf0726-548b-4db8-a746-2e19b5e24da4" providerId="ADAL" clId="{7DE5E68C-AA67-455C-8BE1-250E7F2BE365}" dt="2020-07-31T13:06:54.279" v="12" actId="6549"/>
          <ac:graphicFrameMkLst>
            <pc:docMk/>
            <pc:sldMk cId="610094566" sldId="257"/>
            <ac:graphicFrameMk id="8" creationId="{77EB9C60-79E2-4E8D-B95B-4EFA5ED6B17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24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34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378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1BED5-C142-3E40-B07E-15B29EBCC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B6E5B-3C9A-9A43-B06C-32A69B30F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D1A79-C1F8-2D49-B361-2732A898C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903C6-C5A8-8E48-8D78-E59D2E80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2D136-A0C4-EE49-97B1-52C179F3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79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C2964-8B5F-2A4F-BE4C-5AE18509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FE3B2-B443-DD42-8576-20552FC7A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FCDC6-D74D-D840-9EC3-4C994B37A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8A2AC-AB84-A641-8A94-301C9C46A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9A3D7-5D5C-984B-A23F-99912ACD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794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B7600-EA96-5A44-9F48-B803EE303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0B9C0-D5C4-304C-B202-2DE627D57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28CFC-E0C5-ED41-9924-F5959A39E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99B6D-16E3-0740-B83E-0B7DDDD7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72893-FCE5-924E-82CC-3E8614AB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2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6A0F9-2C41-2745-95B6-83BD6D5D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9E9E0-979D-C240-9475-5C1DEAC278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D11B2-0665-E442-B490-E6341867B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7BB4-75BA-4846-8CBD-E0685655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18E4C-555A-BC45-8340-BCC12CEC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DDE76B-B86F-0745-B78F-C548917B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746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E8F0E-B606-3F4E-A55A-705475004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138C9-A108-FA46-BE8F-591FDB586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6F57E-146F-084B-96F1-0227FCD8D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99550-E555-FA4A-9358-D6CD11EA3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042DF0-650C-AD45-93BE-ED890C6C3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6C846D-6831-DF40-AF1A-28FB8C95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B84C90-CC73-E64F-8232-CCA1A414F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A2502-8D5F-0B40-9C5D-18FF84B84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5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B477-0CB9-0F4A-B967-DD3AD1F7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A223A-A27A-B14F-A415-B1B16BB8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77E59-687A-9745-93BB-FD0BE7DE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420E9-6BD3-CD44-8899-F5AC2A49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72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55D59-E883-0044-83FA-694948CED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9C62C-6CA8-CE48-9F7E-8CBBA10E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D5267C-5A74-7544-888E-F00D9422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011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734B-4EC8-404C-9232-5BB07BB5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EE530-264C-9243-98E9-39F69C7CC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D42DB-0A4C-0745-A54E-E9740E63A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5E4A0-9317-F74E-9F4F-7D6313B86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A79CF-295D-E14C-AEBF-899C43735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F6B6E-031C-704C-995C-B7144FDF5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1602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A5D17-55EC-5B48-8046-EA67DD486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659D3-77E1-4F44-B89E-298DBDAAB9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F6CA3-EF8C-414B-AA5B-5ED1F125E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C66B3-A098-F54C-B132-D4F265B5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90559-71D7-474B-86BC-9922571F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E862C-9382-BF49-B7AB-E39E31FC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01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BD360-96F9-0A4A-88F1-9E7BF1DCF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06BE9-B0F8-B445-8AD8-4DCFF6E62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76F4E-B1B4-364D-8236-6D767129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A71DC-D626-FD40-91EB-B5DBFCD8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10731-C851-894D-B663-942DDF08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14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F3889-9F07-6443-94A0-C529C1126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77F10-A696-1D4D-A4B6-4F6C46D9B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075BA-5F35-D34C-B77A-E0A2D263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175F3-3D1F-034C-AB67-13AB42DE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A5EC5-1338-9144-8025-39A9CFB3C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4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53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174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37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047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55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44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51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B5635D-3D7E-CB4A-B2CA-B1617926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A98-7263-FB4E-AC2F-C77FB3030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0C4F3-EBEA-914D-B919-03F0C5291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92ABC-8D79-0146-9EFE-E7FF2C089346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35167-3903-BB40-BDAE-4D4DAF2C3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9B5B2-5C74-004D-8CA6-697676FF4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B85F7-9A4A-D246-91D5-A7BE9D0AA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97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inming@aisingapor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7141030" y="844428"/>
            <a:ext cx="2500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FGAI4H-K-037-A01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407231" y="1209419"/>
            <a:ext cx="4234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E-meeting, 27-29 January 2021</a:t>
            </a:r>
            <a:endParaRPr lang="en-GB" dirty="0"/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7EB9C60-79E2-4E8D-B95B-4EFA5ED6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7633"/>
              </p:ext>
            </p:extLst>
          </p:nvPr>
        </p:nvGraphicFramePr>
        <p:xfrm>
          <a:off x="2396648" y="2573946"/>
          <a:ext cx="7112397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311872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660695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DEL06: AI Training Best Practices Specification - Att.1 - Presentation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Sim </a:t>
                      </a:r>
                      <a:r>
                        <a:rPr lang="en-US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Xinming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AI Singapore</a:t>
                      </a:r>
                      <a:endParaRPr lang="en-GB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Email: 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xinming@aisingapore.org</a:t>
                      </a:r>
                      <a:endParaRPr lang="en-GB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Stefan Winkler </a:t>
                      </a:r>
                      <a:b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Singapore</a:t>
                      </a:r>
                      <a:endParaRPr lang="en-GB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stefan@aisingapore.org</a:t>
                      </a:r>
                      <a:endParaRPr lang="en-GB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82377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PPT summarizes the content of K-037 for presentation and discussion during the meeting.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9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ED0E-1051-AB42-8D7B-AA4CEC4E1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DEL06: Purpose and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BA64A-5AEA-514A-B01D-10276FB41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Provide a </a:t>
            </a:r>
            <a:r>
              <a:rPr lang="en-GB" b="1" dirty="0">
                <a:solidFill>
                  <a:schemeClr val="accent1"/>
                </a:solidFill>
              </a:rPr>
              <a:t>high level description of activities and considerations </a:t>
            </a:r>
            <a:r>
              <a:rPr lang="en-GB" dirty="0"/>
              <a:t>throughout an AI model training pipeline</a:t>
            </a:r>
          </a:p>
          <a:p>
            <a:pPr>
              <a:lnSpc>
                <a:spcPct val="100000"/>
              </a:lnSpc>
            </a:pPr>
            <a:r>
              <a:rPr lang="en-GB" dirty="0"/>
              <a:t>Complement as a </a:t>
            </a:r>
            <a:r>
              <a:rPr lang="en-GB" b="1" dirty="0">
                <a:solidFill>
                  <a:schemeClr val="accent1"/>
                </a:solidFill>
              </a:rPr>
              <a:t>resource guide </a:t>
            </a:r>
            <a:r>
              <a:rPr lang="en-GB" dirty="0"/>
              <a:t>for AI model training 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Getting started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Model training best practices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References to advanced or latest techniques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Important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18288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58C8-F550-3F46-A82B-4B3D5237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DEL06: Structure Overview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B15B157-0189-7E4D-9A64-C2AE468813A6}"/>
              </a:ext>
            </a:extLst>
          </p:cNvPr>
          <p:cNvGrpSpPr/>
          <p:nvPr/>
        </p:nvGrpSpPr>
        <p:grpSpPr>
          <a:xfrm>
            <a:off x="2634722" y="2524315"/>
            <a:ext cx="3687417" cy="1809369"/>
            <a:chOff x="3605431" y="3222118"/>
            <a:chExt cx="3687417" cy="180936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2AED588-C834-E14C-BA87-7FF7682F9096}"/>
                </a:ext>
              </a:extLst>
            </p:cNvPr>
            <p:cNvSpPr txBox="1"/>
            <p:nvPr/>
          </p:nvSpPr>
          <p:spPr>
            <a:xfrm>
              <a:off x="3605431" y="3554159"/>
              <a:ext cx="368741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</a:t>
              </a: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 Pre-processing</a:t>
              </a:r>
              <a:endPara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Feature Engineering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Treatment of Missing Data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 Augmentation</a:t>
              </a:r>
            </a:p>
          </p:txBody>
        </p:sp>
        <p:pic>
          <p:nvPicPr>
            <p:cNvPr id="16" name="Graphic 15" descr="Bar chart with solid fill">
              <a:extLst>
                <a:ext uri="{FF2B5EF4-FFF2-40B4-BE49-F238E27FC236}">
                  <a16:creationId xmlns:a16="http://schemas.microsoft.com/office/drawing/2014/main" id="{A6D0ABE9-8765-DA46-BC36-D406A54CF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05431" y="3222118"/>
              <a:ext cx="914400" cy="9144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448045C-DDA7-AF45-8DB1-BFBE66FA7D04}"/>
              </a:ext>
            </a:extLst>
          </p:cNvPr>
          <p:cNvGrpSpPr/>
          <p:nvPr/>
        </p:nvGrpSpPr>
        <p:grpSpPr>
          <a:xfrm>
            <a:off x="6322139" y="3765483"/>
            <a:ext cx="3687417" cy="2638524"/>
            <a:chOff x="7527689" y="3223958"/>
            <a:chExt cx="3687417" cy="2638524"/>
          </a:xfrm>
        </p:grpSpPr>
        <p:pic>
          <p:nvPicPr>
            <p:cNvPr id="18" name="Graphic 17" descr="Artificial Intelligence with solid fill">
              <a:extLst>
                <a:ext uri="{FF2B5EF4-FFF2-40B4-BE49-F238E27FC236}">
                  <a16:creationId xmlns:a16="http://schemas.microsoft.com/office/drawing/2014/main" id="{ADFD5F1B-E115-F942-9820-1D5D6CACC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27689" y="3223958"/>
              <a:ext cx="914400" cy="9144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71B927-3250-F845-89B6-DCCD86F4B485}"/>
                </a:ext>
              </a:extLst>
            </p:cNvPr>
            <p:cNvSpPr txBox="1"/>
            <p:nvPr/>
          </p:nvSpPr>
          <p:spPr>
            <a:xfrm>
              <a:off x="7527689" y="3554158"/>
              <a:ext cx="368741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</a:t>
              </a: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Training</a:t>
              </a:r>
              <a:endPara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Architecture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Ensembles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Hyperparameters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Validation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Model Generalisability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Other Important Considerations</a:t>
              </a:r>
            </a:p>
          </p:txBody>
        </p:sp>
      </p:grpSp>
      <p:sp>
        <p:nvSpPr>
          <p:cNvPr id="27" name="Bent Arrow 26">
            <a:extLst>
              <a:ext uri="{FF2B5EF4-FFF2-40B4-BE49-F238E27FC236}">
                <a16:creationId xmlns:a16="http://schemas.microsoft.com/office/drawing/2014/main" id="{6F087E85-BFAA-8740-8392-78838DA99242}"/>
              </a:ext>
            </a:extLst>
          </p:cNvPr>
          <p:cNvSpPr/>
          <p:nvPr/>
        </p:nvSpPr>
        <p:spPr>
          <a:xfrm flipV="1">
            <a:off x="4198344" y="4403735"/>
            <a:ext cx="1914314" cy="1246430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Bent Arrow 32">
            <a:extLst>
              <a:ext uri="{FF2B5EF4-FFF2-40B4-BE49-F238E27FC236}">
                <a16:creationId xmlns:a16="http://schemas.microsoft.com/office/drawing/2014/main" id="{AB71E920-6A3B-D643-8C80-35BF2D2EE921}"/>
              </a:ext>
            </a:extLst>
          </p:cNvPr>
          <p:cNvSpPr/>
          <p:nvPr/>
        </p:nvSpPr>
        <p:spPr>
          <a:xfrm rot="10800000" flipV="1">
            <a:off x="6322139" y="2834906"/>
            <a:ext cx="1914314" cy="1246430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5D538E2C-F8C6-F243-9A32-B0326B3A7FE1}"/>
              </a:ext>
            </a:extLst>
          </p:cNvPr>
          <p:cNvSpPr/>
          <p:nvPr/>
        </p:nvSpPr>
        <p:spPr>
          <a:xfrm>
            <a:off x="9862654" y="4980712"/>
            <a:ext cx="2083375" cy="66945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E96D76-1B29-5C4D-9426-4ABD636EE05E}"/>
              </a:ext>
            </a:extLst>
          </p:cNvPr>
          <p:cNvSpPr txBox="1"/>
          <p:nvPr/>
        </p:nvSpPr>
        <p:spPr>
          <a:xfrm>
            <a:off x="-333021" y="3458121"/>
            <a:ext cx="2513035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Preparation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D18485B-89C5-6A4E-8ACC-6FAACE680F42}"/>
              </a:ext>
            </a:extLst>
          </p:cNvPr>
          <p:cNvSpPr txBox="1"/>
          <p:nvPr/>
        </p:nvSpPr>
        <p:spPr>
          <a:xfrm>
            <a:off x="9803824" y="5396733"/>
            <a:ext cx="2513035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Evaluation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4F3B0972-982B-894B-B432-F225CDB9878E}"/>
              </a:ext>
            </a:extLst>
          </p:cNvPr>
          <p:cNvSpPr/>
          <p:nvPr/>
        </p:nvSpPr>
        <p:spPr>
          <a:xfrm>
            <a:off x="2591965" y="2524316"/>
            <a:ext cx="7158099" cy="3879692"/>
          </a:xfrm>
          <a:prstGeom prst="roundRect">
            <a:avLst>
              <a:gd name="adj" fmla="val 4217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F81D6F26-DDBF-0C48-BE30-F9CF9B18549C}"/>
              </a:ext>
            </a:extLst>
          </p:cNvPr>
          <p:cNvSpPr/>
          <p:nvPr/>
        </p:nvSpPr>
        <p:spPr>
          <a:xfrm>
            <a:off x="441460" y="3031039"/>
            <a:ext cx="2083375" cy="66945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A72509-B812-A24B-8BBC-20245E94D8AE}"/>
              </a:ext>
            </a:extLst>
          </p:cNvPr>
          <p:cNvSpPr txBox="1"/>
          <p:nvPr/>
        </p:nvSpPr>
        <p:spPr>
          <a:xfrm>
            <a:off x="6062647" y="1962023"/>
            <a:ext cx="3687417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Reporting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4" name="Graphic 33" descr="Document with solid fill">
            <a:extLst>
              <a:ext uri="{FF2B5EF4-FFF2-40B4-BE49-F238E27FC236}">
                <a16:creationId xmlns:a16="http://schemas.microsoft.com/office/drawing/2014/main" id="{AFD029A9-F38F-4F48-9FC5-D3DC95C35C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99673" y="15841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B4315-2F65-8545-A36A-1A40C995D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DEL06: Section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11567-37BC-5243-8D79-7A946117C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Each section addresses pertinent questions commonly asked during AI model development: </a:t>
            </a:r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0B176E8-62C9-5A46-BA46-F57622837F91}"/>
              </a:ext>
            </a:extLst>
          </p:cNvPr>
          <p:cNvGraphicFramePr>
            <a:graphicFrameLocks noGrp="1"/>
          </p:cNvGraphicFramePr>
          <p:nvPr/>
        </p:nvGraphicFramePr>
        <p:xfrm>
          <a:off x="1098825" y="2804795"/>
          <a:ext cx="9994349" cy="34747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887444">
                  <a:extLst>
                    <a:ext uri="{9D8B030D-6E8A-4147-A177-3AD203B41FA5}">
                      <a16:colId xmlns:a16="http://schemas.microsoft.com/office/drawing/2014/main" val="646227355"/>
                    </a:ext>
                  </a:extLst>
                </a:gridCol>
                <a:gridCol w="7106905">
                  <a:extLst>
                    <a:ext uri="{9D8B030D-6E8A-4147-A177-3AD203B41FA5}">
                      <a16:colId xmlns:a16="http://schemas.microsoft.com/office/drawing/2014/main" val="1778075978"/>
                    </a:ext>
                  </a:extLst>
                </a:gridCol>
              </a:tblGrid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Key Driving Question(s)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546675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Feature Engineering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How do we know which features are significant, and which are not?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885830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Treatment of Missing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How can we address missing entries, yet ensure that it remains representative of the population?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452770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Data Augmentation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How can we make the most out of the limited data that we have?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36734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Model Architecture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How can we do we start or choose an AI model for healthcare?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463432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Model Ensembles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How can we combine models so that the whole is greater than the sum of its parts?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188231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Model Hyperparameters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How do we start tuning our models during training?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463170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Model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How do we know that we have built a representative, accurate model?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869967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Model Generalisability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What do we need to take note of if we are using the model under a different environment?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676489"/>
                  </a:ext>
                </a:extLst>
              </a:tr>
              <a:tr h="128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/>
                        <a:t>Other Important Considerations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i="1" dirty="0"/>
                        <a:t>What are considerations (training or non-training related) that have a significant impact on how the model training is done?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61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76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562F5-9C77-674F-AF9C-4DE3D5E08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DEL06: Changes, Updates and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AE3A-941F-7543-AC00-844A6A282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Feature Engineering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Include more advanced techniques</a:t>
            </a:r>
          </a:p>
          <a:p>
            <a:pPr lvl="1"/>
            <a:endParaRPr lang="en-GB" dirty="0"/>
          </a:p>
          <a:p>
            <a:r>
              <a:rPr lang="en-GB" dirty="0">
                <a:solidFill>
                  <a:schemeClr val="accent1"/>
                </a:solidFill>
              </a:rPr>
              <a:t>Model Ensemble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Techniques for ensemble learning for decision making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Include more advanced techniques</a:t>
            </a:r>
          </a:p>
          <a:p>
            <a:pPr lvl="1"/>
            <a:endParaRPr lang="en-GB" dirty="0"/>
          </a:p>
          <a:p>
            <a:r>
              <a:rPr lang="en-GB" dirty="0">
                <a:solidFill>
                  <a:schemeClr val="accent1"/>
                </a:solidFill>
              </a:rPr>
              <a:t>Data Augmentation</a:t>
            </a:r>
          </a:p>
          <a:p>
            <a:pPr lvl="1"/>
            <a:r>
              <a:rPr lang="en-GB" dirty="0">
                <a:solidFill>
                  <a:schemeClr val="accent1"/>
                </a:solidFill>
              </a:rPr>
              <a:t>Techniques for image-based applications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Include techniques beyond image-based applications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9FC54A-CB5B-0440-8513-179090059A2C}"/>
              </a:ext>
            </a:extLst>
          </p:cNvPr>
          <p:cNvSpPr txBox="1"/>
          <p:nvPr/>
        </p:nvSpPr>
        <p:spPr>
          <a:xfrm>
            <a:off x="0" y="6211669"/>
            <a:ext cx="3786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Updates to DEL06 from Meeting J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1450919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AD09E0-E707-F745-B587-32705F55FB8D}"/>
              </a:ext>
            </a:extLst>
          </p:cNvPr>
          <p:cNvSpPr txBox="1"/>
          <p:nvPr/>
        </p:nvSpPr>
        <p:spPr>
          <a:xfrm>
            <a:off x="3824909" y="3044279"/>
            <a:ext cx="45421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4749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D2C1055-640F-4E8B-9C0A-9E5DE61CD422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1778</TotalTime>
  <Words>356</Words>
  <Application>Microsoft Office PowerPoint</Application>
  <PresentationFormat>Widescreen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Wingdings</vt:lpstr>
      <vt:lpstr>Office 主题​​</vt:lpstr>
      <vt:lpstr>Office Theme</vt:lpstr>
      <vt:lpstr>PowerPoint Presentation</vt:lpstr>
      <vt:lpstr>DEL06: Purpose and Scope</vt:lpstr>
      <vt:lpstr>DEL06: Structure Overview</vt:lpstr>
      <vt:lpstr>DEL06: Section Objectives</vt:lpstr>
      <vt:lpstr>DEL06: Changes, Updates and Future 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DEL06: AI Training Best Practices Specification - Att.1 - Presentation</dc:title>
  <dc:creator>Campos, Simao</dc:creator>
  <cp:lastModifiedBy>Dabiri, Ayda</cp:lastModifiedBy>
  <cp:revision>73</cp:revision>
  <cp:lastPrinted>2019-04-04T08:49:31Z</cp:lastPrinted>
  <dcterms:created xsi:type="dcterms:W3CDTF">2019-03-31T15:53:06Z</dcterms:created>
  <dcterms:modified xsi:type="dcterms:W3CDTF">2021-02-01T08:13:30Z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