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7" r:id="rId5"/>
    <p:sldId id="256" r:id="rId6"/>
    <p:sldId id="264" r:id="rId7"/>
    <p:sldId id="259" r:id="rId8"/>
    <p:sldId id="261" r:id="rId9"/>
    <p:sldId id="258" r:id="rId10"/>
    <p:sldId id="270" r:id="rId11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7" d="100"/>
          <a:sy n="67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7DE5E68C-AA67-455C-8BE1-250E7F2BE365}"/>
    <pc:docChg chg="custSel modSld">
      <pc:chgData name="Campos, Simao" userId="a1bf0726-548b-4db8-a746-2e19b5e24da4" providerId="ADAL" clId="{7DE5E68C-AA67-455C-8BE1-250E7F2BE365}" dt="2020-07-31T13:07:17.796" v="14" actId="6549"/>
      <pc:docMkLst>
        <pc:docMk/>
      </pc:docMkLst>
      <pc:sldChg chg="addSp delSp modSp mod">
        <pc:chgData name="Campos, Simao" userId="a1bf0726-548b-4db8-a746-2e19b5e24da4" providerId="ADAL" clId="{7DE5E68C-AA67-455C-8BE1-250E7F2BE365}" dt="2020-07-31T13:07:17.796" v="14" actId="6549"/>
        <pc:sldMkLst>
          <pc:docMk/>
          <pc:sldMk cId="610094566" sldId="257"/>
        </pc:sldMkLst>
        <pc:spChg chg="add del">
          <ac:chgData name="Campos, Simao" userId="a1bf0726-548b-4db8-a746-2e19b5e24da4" providerId="ADAL" clId="{7DE5E68C-AA67-455C-8BE1-250E7F2BE365}" dt="2020-07-31T13:06:19.272" v="3" actId="478"/>
          <ac:spMkLst>
            <pc:docMk/>
            <pc:sldMk cId="610094566" sldId="257"/>
            <ac:spMk id="2" creationId="{746C99E3-4F60-4A4C-895C-62CF978FD49A}"/>
          </ac:spMkLst>
        </pc:spChg>
        <pc:spChg chg="add del mod">
          <ac:chgData name="Campos, Simao" userId="a1bf0726-548b-4db8-a746-2e19b5e24da4" providerId="ADAL" clId="{7DE5E68C-AA67-455C-8BE1-250E7F2BE365}" dt="2020-07-31T13:06:27.975" v="5" actId="478"/>
          <ac:spMkLst>
            <pc:docMk/>
            <pc:sldMk cId="610094566" sldId="257"/>
            <ac:spMk id="3" creationId="{D3F62636-5662-4BED-B120-4F93CEAD3758}"/>
          </ac:spMkLst>
        </pc:spChg>
        <pc:spChg chg="mod">
          <ac:chgData name="Campos, Simao" userId="a1bf0726-548b-4db8-a746-2e19b5e24da4" providerId="ADAL" clId="{7DE5E68C-AA67-455C-8BE1-250E7F2BE365}" dt="2020-07-31T13:07:17.796" v="14" actId="6549"/>
          <ac:spMkLst>
            <pc:docMk/>
            <pc:sldMk cId="610094566" sldId="257"/>
            <ac:spMk id="9" creationId="{8C7CA0D1-8B49-4675-8A5E-57C7F64475C1}"/>
          </ac:spMkLst>
        </pc:spChg>
        <pc:spChg chg="mod">
          <ac:chgData name="Campos, Simao" userId="a1bf0726-548b-4db8-a746-2e19b5e24da4" providerId="ADAL" clId="{7DE5E68C-AA67-455C-8BE1-250E7F2BE365}" dt="2020-07-31T13:06:44.946" v="10" actId="14100"/>
          <ac:spMkLst>
            <pc:docMk/>
            <pc:sldMk cId="610094566" sldId="257"/>
            <ac:spMk id="10" creationId="{D36F58C8-2F54-4864-94DC-A069EA8D2640}"/>
          </ac:spMkLst>
        </pc:spChg>
        <pc:graphicFrameChg chg="modGraphic">
          <ac:chgData name="Campos, Simao" userId="a1bf0726-548b-4db8-a746-2e19b5e24da4" providerId="ADAL" clId="{7DE5E68C-AA67-455C-8BE1-250E7F2BE365}" dt="2020-07-31T13:06:54.279" v="12" actId="6549"/>
          <ac:graphicFrameMkLst>
            <pc:docMk/>
            <pc:sldMk cId="610094566" sldId="257"/>
            <ac:graphicFrameMk id="8" creationId="{77EB9C60-79E2-4E8D-B95B-4EFA5ED6B17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8DA97-8967-4EBB-8E24-6DA2323A46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67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8DA97-8967-4EBB-8E24-6DA2323A46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78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8DA97-8967-4EBB-8E24-6DA2323A46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0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na.fehr@hp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jana.fehr@hpi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5617030" y="844428"/>
            <a:ext cx="2500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/>
              <a:t>FGAI4H-K-036-A01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3883231" y="1209419"/>
            <a:ext cx="4234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E-meeting, 27-29 January 2021</a:t>
            </a:r>
            <a:endParaRPr lang="en-GB" dirty="0"/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77EB9C60-79E2-4E8D-B95B-4EFA5ED6B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871091"/>
              </p:ext>
            </p:extLst>
          </p:nvPr>
        </p:nvGraphicFramePr>
        <p:xfrm>
          <a:off x="767872" y="2726346"/>
          <a:ext cx="7112397" cy="3063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4321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02934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Source: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WG-DAISAM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Title: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WG-DAISAM: Call for participation in survey for transparent model reporting for trustworthy Machine Learning for Health applications - Att.1 - Presentation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Purpose: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Discussion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Contact: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Jana Fehr (WG-DAISAM)</a:t>
                      </a:r>
                      <a:b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GB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Hasso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-Plattner-Institute</a:t>
                      </a:r>
                      <a:b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Germany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195" marR="36195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Email: </a:t>
                      </a:r>
                      <a:r>
                        <a:rPr lang="en-GB" sz="180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jana.fehr@hpi.de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195" marR="36195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Abstract: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This PPT summarizes the content of K-036-R01 for presentation and discussion during the meeting.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9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5154" y="3091289"/>
            <a:ext cx="6858000" cy="2324012"/>
          </a:xfrm>
        </p:spPr>
        <p:txBody>
          <a:bodyPr>
            <a:noAutofit/>
          </a:bodyPr>
          <a:lstStyle/>
          <a:p>
            <a:r>
              <a:rPr lang="en-US" sz="4800" dirty="0"/>
              <a:t>Transparent model reporting </a:t>
            </a:r>
            <a:br>
              <a:rPr lang="en-US" sz="4800" dirty="0"/>
            </a:br>
            <a:r>
              <a:rPr lang="en-US" sz="4800" dirty="0"/>
              <a:t>– a crucial step for trustworthy Machine Learning for Health (ML4H) algorithms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7586" y="5895371"/>
            <a:ext cx="4633136" cy="71558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WG FGAI4H – DAISAM</a:t>
            </a:r>
          </a:p>
          <a:p>
            <a:pPr algn="ctr"/>
            <a:r>
              <a:rPr lang="en-US" sz="1350" dirty="0"/>
              <a:t>Jana Fehr</a:t>
            </a:r>
          </a:p>
          <a:p>
            <a:pPr algn="ctr"/>
            <a:r>
              <a:rPr lang="en-US" sz="1350" dirty="0"/>
              <a:t>Meeting K: 27.-29.1.2021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99" y="386256"/>
            <a:ext cx="2306360" cy="915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34" y="5962660"/>
            <a:ext cx="1016753" cy="5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2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4" y="130969"/>
            <a:ext cx="3642537" cy="994172"/>
          </a:xfrm>
        </p:spPr>
        <p:txBody>
          <a:bodyPr>
            <a:normAutofit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84" y="1183453"/>
            <a:ext cx="5152212" cy="3965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b="1" dirty="0"/>
              <a:t>What we want: TRUSTWORTHY ML4H</a:t>
            </a:r>
          </a:p>
          <a:p>
            <a:r>
              <a:rPr lang="en-US" sz="1500" dirty="0"/>
              <a:t>In which clinical contexts or populations the algorithm works well and in which ones not?</a:t>
            </a:r>
          </a:p>
          <a:p>
            <a:r>
              <a:rPr lang="en-US" sz="1500" dirty="0"/>
              <a:t>Is the algorithm fair?</a:t>
            </a:r>
          </a:p>
          <a:p>
            <a:r>
              <a:rPr lang="en-US" sz="1500" dirty="0"/>
              <a:t>Can the algorithm cause harm to people?, …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1500" b="1" dirty="0"/>
              <a:t>What we need for this:</a:t>
            </a:r>
          </a:p>
          <a:p>
            <a:r>
              <a:rPr lang="en-US" sz="1500" dirty="0"/>
              <a:t>Insight into the development process </a:t>
            </a:r>
          </a:p>
          <a:p>
            <a:pPr lvl="1"/>
            <a:r>
              <a:rPr lang="en-US" sz="1500" dirty="0"/>
              <a:t>Data source</a:t>
            </a:r>
          </a:p>
          <a:p>
            <a:pPr lvl="1"/>
            <a:r>
              <a:rPr lang="en-US" sz="1500" dirty="0"/>
              <a:t>Data selection</a:t>
            </a:r>
          </a:p>
          <a:p>
            <a:pPr lvl="1"/>
            <a:r>
              <a:rPr lang="en-US" sz="1500" dirty="0"/>
              <a:t>Data preprocessing</a:t>
            </a:r>
          </a:p>
          <a:p>
            <a:pPr lvl="1"/>
            <a:r>
              <a:rPr lang="en-US" sz="1500" dirty="0"/>
              <a:t>Model training</a:t>
            </a:r>
          </a:p>
          <a:p>
            <a:r>
              <a:rPr lang="en-US" sz="1500" dirty="0"/>
              <a:t>Assess potential algorithmic biases </a:t>
            </a:r>
          </a:p>
          <a:p>
            <a:r>
              <a:rPr lang="en-US" sz="1500" dirty="0"/>
              <a:t>Retrospectively compare differences between training data population and external validation population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>
                <a:sym typeface="Wingdings" panose="05000000000000000000" pitchFamily="2" charset="2"/>
              </a:rPr>
              <a:t> </a:t>
            </a:r>
            <a:r>
              <a:rPr lang="en-US" sz="1500" dirty="0"/>
              <a:t>Transparent model reporting about training data and model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79" y="1777022"/>
            <a:ext cx="1184696" cy="1149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91" y="1512192"/>
            <a:ext cx="978817" cy="14145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49" y="3272494"/>
            <a:ext cx="1013850" cy="101385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6681427" y="2941211"/>
            <a:ext cx="77654" cy="299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Bent-Up Arrow 11"/>
          <p:cNvSpPr/>
          <p:nvPr/>
        </p:nvSpPr>
        <p:spPr>
          <a:xfrm>
            <a:off x="7271731" y="3378631"/>
            <a:ext cx="1433730" cy="412880"/>
          </a:xfrm>
          <a:prstGeom prst="bentUpArrow">
            <a:avLst>
              <a:gd name="adj1" fmla="val 686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12" y="2941211"/>
            <a:ext cx="409575" cy="409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19" y="1708884"/>
            <a:ext cx="2453210" cy="392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0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131094"/>
            <a:ext cx="4099589" cy="994172"/>
          </a:xfrm>
        </p:spPr>
        <p:txBody>
          <a:bodyPr>
            <a:normAutofit/>
          </a:bodyPr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757" y="3637789"/>
            <a:ext cx="7536888" cy="372059"/>
          </a:xfrm>
          <a:ln w="190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Transparent reporting of AI for health evaluations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39" y="4507057"/>
            <a:ext cx="2348868" cy="681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51" y="4178487"/>
            <a:ext cx="1376901" cy="164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21" y="4166003"/>
            <a:ext cx="1143000" cy="189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753" y="5096771"/>
            <a:ext cx="7290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CLAIM-checklist for AI and medical imaging to aid reviewers </a:t>
            </a:r>
            <a:r>
              <a:rPr lang="en-US" sz="800" dirty="0"/>
              <a:t>(</a:t>
            </a:r>
            <a:r>
              <a:rPr lang="en-US" sz="800" dirty="0" err="1"/>
              <a:t>Mongan</a:t>
            </a:r>
            <a:r>
              <a:rPr lang="en-US" sz="800" dirty="0"/>
              <a:t>, 2020 et al.)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8239" y="4395887"/>
            <a:ext cx="1143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STARD-AI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3347" y="2734476"/>
            <a:ext cx="7572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 critical questions  on transparency, ethics, and effectiveness</a:t>
            </a:r>
            <a:r>
              <a:rPr lang="en-US" sz="800" dirty="0"/>
              <a:t> (Vollmer, 2020 et al.)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3943" y="2388227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TRIPOD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3943" y="3089145"/>
            <a:ext cx="3499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Datasheets for datasets </a:t>
            </a:r>
            <a:r>
              <a:rPr lang="en-US" sz="800" dirty="0"/>
              <a:t>(</a:t>
            </a:r>
            <a:r>
              <a:rPr lang="en-US" sz="800" dirty="0" err="1"/>
              <a:t>Gebru</a:t>
            </a:r>
            <a:r>
              <a:rPr lang="en-US" sz="800" dirty="0"/>
              <a:t> et al., 2020)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3581" y="3089144"/>
            <a:ext cx="2444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Model Cards </a:t>
            </a:r>
            <a:r>
              <a:rPr lang="en-US" sz="800" dirty="0"/>
              <a:t>(Mitchell et al., 2019)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38756" y="2028077"/>
            <a:ext cx="7536889" cy="372059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Transparent reporting for model development</a:t>
            </a:r>
          </a:p>
        </p:txBody>
      </p:sp>
    </p:spTree>
    <p:extLst>
      <p:ext uri="{BB962C8B-B14F-4D97-AF65-F5344CB8AC3E}">
        <p14:creationId xmlns:p14="http://schemas.microsoft.com/office/powerpoint/2010/main" val="271557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this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6682"/>
            <a:ext cx="7886700" cy="39046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Summarize current practices and challenges of transparent model reporting</a:t>
            </a:r>
          </a:p>
          <a:p>
            <a:pPr lvl="1"/>
            <a:r>
              <a:rPr lang="en-US" sz="1600" dirty="0"/>
              <a:t>Have companies/institutions already adopted recommendations to provide transparent information about model development and testing?</a:t>
            </a:r>
          </a:p>
          <a:p>
            <a:pPr lvl="1"/>
            <a:r>
              <a:rPr lang="en-US" sz="1600" dirty="0"/>
              <a:t>How much information are developers willing to provide about their model? (Data protection/business secret?)</a:t>
            </a:r>
          </a:p>
          <a:p>
            <a:pPr lvl="1"/>
            <a:r>
              <a:rPr lang="en-US" sz="1600" dirty="0"/>
              <a:t>Do developers have the knowledge/data to provide all the required information?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Model reporting for qualitative bias assessment</a:t>
            </a:r>
          </a:p>
          <a:p>
            <a:pPr lvl="1"/>
            <a:r>
              <a:rPr lang="en-US" sz="1600" dirty="0"/>
              <a:t>How critically have developers assessed potential risks for bias?</a:t>
            </a:r>
          </a:p>
          <a:p>
            <a:pPr lvl="1"/>
            <a:r>
              <a:rPr lang="en-US" sz="1600" dirty="0"/>
              <a:t>Do current practices of model reporting help to identify potential biases of the reported algorithm?</a:t>
            </a:r>
          </a:p>
          <a:p>
            <a:pPr marL="342900" lvl="1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Test model-reporting guidance with a questionnaire</a:t>
            </a:r>
          </a:p>
          <a:p>
            <a:r>
              <a:rPr lang="en-US" sz="1600" dirty="0"/>
              <a:t>Help developing teams to adapt to reporting requirements</a:t>
            </a:r>
          </a:p>
          <a:p>
            <a:r>
              <a:rPr lang="en-US" sz="1600" dirty="0"/>
              <a:t>Can a questionnaire guide standardized model reporting or are there questions which should be adapted specifically to the use-case?</a:t>
            </a:r>
          </a:p>
          <a:p>
            <a:r>
              <a:rPr lang="en-US" sz="1600" dirty="0"/>
              <a:t>Can questionnaire-based model reporting and its assessment be standardized and potentially be integrated into the FGAI4H Assessment Platform?</a:t>
            </a:r>
          </a:p>
          <a:p>
            <a:endParaRPr lang="en-US" sz="1600" dirty="0"/>
          </a:p>
          <a:p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01" y="365126"/>
            <a:ext cx="899614" cy="89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3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583070"/>
            <a:ext cx="7122485" cy="3874091"/>
          </a:xfrm>
        </p:spPr>
        <p:txBody>
          <a:bodyPr>
            <a:noAutofit/>
          </a:bodyPr>
          <a:lstStyle/>
          <a:p>
            <a:r>
              <a:rPr lang="en-US" sz="1650" dirty="0"/>
              <a:t>Answer a structured, semi-open questionnaire, compiled from existing reporting recommendations to guide model reporting through multiple levels</a:t>
            </a:r>
          </a:p>
          <a:p>
            <a:pPr lvl="4"/>
            <a:r>
              <a:rPr lang="en-US" dirty="0"/>
              <a:t>1) Intended use of the model</a:t>
            </a:r>
          </a:p>
          <a:p>
            <a:pPr lvl="4"/>
            <a:r>
              <a:rPr lang="en-US" dirty="0"/>
              <a:t>2) Implemented ML technology</a:t>
            </a:r>
          </a:p>
          <a:p>
            <a:pPr lvl="4"/>
            <a:r>
              <a:rPr lang="en-US" dirty="0"/>
              <a:t>3) Training data information</a:t>
            </a:r>
          </a:p>
          <a:p>
            <a:pPr lvl="4"/>
            <a:r>
              <a:rPr lang="en-US" dirty="0"/>
              <a:t>4) Legal aspects</a:t>
            </a:r>
          </a:p>
          <a:p>
            <a:pPr lvl="4"/>
            <a:r>
              <a:rPr lang="en-US" dirty="0"/>
              <a:t>5) Ethical considerations</a:t>
            </a:r>
          </a:p>
          <a:p>
            <a:pPr lvl="4"/>
            <a:r>
              <a:rPr lang="en-US" dirty="0"/>
              <a:t>6) ML model evaluation and metrics</a:t>
            </a:r>
          </a:p>
          <a:p>
            <a:pPr lvl="4"/>
            <a:r>
              <a:rPr lang="en-US" dirty="0"/>
              <a:t>7) Caveats and recommendations</a:t>
            </a:r>
          </a:p>
          <a:p>
            <a:r>
              <a:rPr lang="en-US" sz="1650" dirty="0"/>
              <a:t>Receive written feedback on reporting practice and potential risks of bias</a:t>
            </a:r>
          </a:p>
          <a:p>
            <a:r>
              <a:rPr lang="en-US" sz="1650" dirty="0"/>
              <a:t>5 participants will be selected for an individual feedback session (voluntary)</a:t>
            </a:r>
          </a:p>
          <a:p>
            <a:r>
              <a:rPr lang="en-US" sz="1650" dirty="0"/>
              <a:t>Feedback questionnaire to assess how the questionnaire was perceived</a:t>
            </a:r>
          </a:p>
          <a:p>
            <a:pPr lvl="1"/>
            <a:r>
              <a:rPr lang="en-US" sz="1650" dirty="0"/>
              <a:t>Were participants able to provide all information, and if not why not?</a:t>
            </a:r>
          </a:p>
          <a:p>
            <a:pPr lvl="1"/>
            <a:r>
              <a:rPr lang="en-US" sz="1650" dirty="0"/>
              <a:t>How helpful was the questionnaire to prepare for reporting requirements?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48" y="2638134"/>
            <a:ext cx="962248" cy="11287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89687" y="2752367"/>
            <a:ext cx="166988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dirty="0"/>
              <a:t>~40 minutes </a:t>
            </a:r>
          </a:p>
          <a:p>
            <a:r>
              <a:rPr lang="en-US" sz="1350" dirty="0"/>
              <a:t>can be resumed later</a:t>
            </a:r>
          </a:p>
          <a:p>
            <a:r>
              <a:rPr lang="en-US" sz="1350" dirty="0"/>
              <a:t>Confidential</a:t>
            </a:r>
          </a:p>
          <a:p>
            <a:r>
              <a:rPr lang="en-US" sz="1350" dirty="0"/>
              <a:t>GDPR-compliant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2361" y="5173920"/>
            <a:ext cx="1624532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~5 minutes</a:t>
            </a:r>
          </a:p>
        </p:txBody>
      </p:sp>
    </p:spTree>
    <p:extLst>
      <p:ext uri="{BB962C8B-B14F-4D97-AF65-F5344CB8AC3E}">
        <p14:creationId xmlns:p14="http://schemas.microsoft.com/office/powerpoint/2010/main" val="352176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35152"/>
            <a:ext cx="8237384" cy="1038378"/>
          </a:xfrm>
        </p:spPr>
        <p:txBody>
          <a:bodyPr/>
          <a:lstStyle/>
          <a:p>
            <a:r>
              <a:rPr lang="en-US" dirty="0"/>
              <a:t>Call for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3528" y="2599339"/>
            <a:ext cx="3372820" cy="250694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Participate in our survey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Share this call in your network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Contact for participation or questions: </a:t>
            </a:r>
            <a:r>
              <a:rPr lang="en-US" dirty="0">
                <a:hlinkClick r:id="rId2"/>
              </a:rPr>
              <a:t>jana.fehr@hpi.de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" y="1685192"/>
            <a:ext cx="4335237" cy="4335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759" y="3010343"/>
            <a:ext cx="1314421" cy="131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66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5391E29-0383-44E6-95C8-CDB1123B6A57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1779</TotalTime>
  <Words>541</Words>
  <Application>Microsoft Office PowerPoint</Application>
  <PresentationFormat>On-screen Show (4:3)</PresentationFormat>
  <Paragraphs>85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等线</vt:lpstr>
      <vt:lpstr>Arial</vt:lpstr>
      <vt:lpstr>Calibri</vt:lpstr>
      <vt:lpstr>Calibri Light</vt:lpstr>
      <vt:lpstr>Office 主题​​</vt:lpstr>
      <vt:lpstr>PowerPoint Presentation</vt:lpstr>
      <vt:lpstr>Transparent model reporting  – a crucial step for trustworthy Machine Learning for Health (ML4H) algorithms</vt:lpstr>
      <vt:lpstr>Motivation</vt:lpstr>
      <vt:lpstr>Related work</vt:lpstr>
      <vt:lpstr>Aim of this project</vt:lpstr>
      <vt:lpstr>Participation procedure</vt:lpstr>
      <vt:lpstr>Call for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WG-DAISAM: Call for participation in survey for transparent model reporting for trustworthy Machine Learning for Health applications - Att.1 - Presentation</dc:title>
  <dc:creator>Campos, Simao</dc:creator>
  <cp:lastModifiedBy>Dabiri, Ayda</cp:lastModifiedBy>
  <cp:revision>73</cp:revision>
  <cp:lastPrinted>2019-04-04T08:49:31Z</cp:lastPrinted>
  <dcterms:created xsi:type="dcterms:W3CDTF">2019-03-31T15:53:06Z</dcterms:created>
  <dcterms:modified xsi:type="dcterms:W3CDTF">2021-01-26T14:15:39Z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