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105" d="100"/>
          <a:sy n="105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t.baird@philip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standard/59543.html" TargetMode="External"/><Relationship Id="rId2" Type="http://schemas.openxmlformats.org/officeDocument/2006/relationships/hyperlink" Target="https://webstore.iec.ch/publication/679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vamed.org/sites/default/files/resource/perspectives_and_good_practices_for_ai_and_continuous_learning_systems_in_healthcare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966583" y="935321"/>
            <a:ext cx="1518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FGAI4H-K-034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393076" y="1304653"/>
            <a:ext cx="3091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27-29 January 2021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21599"/>
              </p:ext>
            </p:extLst>
          </p:nvPr>
        </p:nvGraphicFramePr>
        <p:xfrm>
          <a:off x="933576" y="3247161"/>
          <a:ext cx="7112397" cy="2903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DEL04: AI software</a:t>
                      </a:r>
                      <a:r>
                        <a:rPr lang="en-GB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lifecycle specification – Progress Review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Information &amp; 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Baird, Philips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pat.baird@philips.com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Information: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presentation contains a summary of DEL04 for new members. No additional edits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have been made to DEL04 since meeting J.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Discussion: I would like to request help from the team regarding risk management.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DEL04: AI software lifecycle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a summary of existing software development lifecycle standards and how they could be applied for healthcare AI.</a:t>
            </a:r>
          </a:p>
          <a:p>
            <a:r>
              <a:rPr lang="en-US" dirty="0"/>
              <a:t>Intended audience includes people that may not be familiar with regulated healthcare environment and the applicable standards for software.</a:t>
            </a:r>
          </a:p>
          <a:p>
            <a:r>
              <a:rPr lang="en-US" dirty="0"/>
              <a:t>Includes supplemental suggestions from Xavier Health project that was focused on the product development lifecycle.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0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350" y="3343310"/>
            <a:ext cx="4886325" cy="33724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381552"/>
              </p:ext>
            </p:extLst>
          </p:nvPr>
        </p:nvGraphicFramePr>
        <p:xfrm>
          <a:off x="2922625" y="142893"/>
          <a:ext cx="6115050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8763000" imgH="4391025" progId="Visio.Drawing.11">
                  <p:embed/>
                </p:oleObj>
              </mc:Choice>
              <mc:Fallback>
                <p:oleObj r:id="rId3" imgW="8763000" imgH="439102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625" y="142893"/>
                        <a:ext cx="6115050" cy="30575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3825" y="166291"/>
            <a:ext cx="2608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primary standard for medical device software development is ISO/IEC 62304, and it has this lifecycle diagram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808923"/>
            <a:ext cx="29226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However, this standard was written when a software for a “medical device” was just one component of the entire product, and 62304 assumes that product-level testing is handled by another standard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785" y="3991622"/>
            <a:ext cx="32296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 ISO/IEC 82304-1 was developed to include process steps like the intended use, validation that the product meets the intended use, post-market monitoring, etc.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3825" y="5711537"/>
            <a:ext cx="3229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However, there are still some additional factors; these have been identified in the Xavier work.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434856" y="808074"/>
            <a:ext cx="297711" cy="233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709876" y="4508471"/>
            <a:ext cx="297711" cy="233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0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r>
              <a:rPr lang="en-US" dirty="0"/>
              <a:t>Lifecycle steps &amp;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9" y="1546224"/>
            <a:ext cx="4152900" cy="475615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ESTABLISH INTENDED USE ([82304-1])	</a:t>
            </a:r>
          </a:p>
          <a:p>
            <a:r>
              <a:rPr lang="en-US" dirty="0"/>
              <a:t>PERFORM INITIAL RISK ASSESSMENT ([82304-1])	</a:t>
            </a:r>
          </a:p>
          <a:p>
            <a:r>
              <a:rPr lang="en-US" dirty="0"/>
              <a:t>ESTABLISH USE REQUIREMENTS ([82304-1])	</a:t>
            </a:r>
          </a:p>
          <a:p>
            <a:r>
              <a:rPr lang="en-US" dirty="0"/>
              <a:t>ESTABLISH SYSTEM REQUIREMENTS ([82304-1])	</a:t>
            </a:r>
          </a:p>
          <a:p>
            <a:r>
              <a:rPr lang="en-US" dirty="0"/>
              <a:t>CREATE SOFTWARE PLAN(S) ([62304], [XAVIER])	</a:t>
            </a:r>
          </a:p>
          <a:p>
            <a:r>
              <a:rPr lang="en-US" dirty="0"/>
              <a:t>SOFTWARE REQUIREMENTS ([62304], [XAVIER])	</a:t>
            </a:r>
          </a:p>
          <a:p>
            <a:r>
              <a:rPr lang="en-US" dirty="0"/>
              <a:t>SOFTWARE ARCHITECTURE ([62304], [XAVIER])	</a:t>
            </a:r>
          </a:p>
          <a:p>
            <a:r>
              <a:rPr lang="en-US" dirty="0"/>
              <a:t>SOFTWARE DETAILED DESIGN ([62304], [XAVIER])</a:t>
            </a:r>
          </a:p>
          <a:p>
            <a:r>
              <a:rPr lang="en-US" dirty="0"/>
              <a:t>SOFTWARE INTEGRATION, UNIT-LEVEL, INCLUDING TESTING ([62304], [XAVIER])</a:t>
            </a:r>
          </a:p>
          <a:p>
            <a:r>
              <a:rPr lang="en-US" dirty="0"/>
              <a:t>SOFTWARE INTEGRATION, INTEGRATION LEVEL, INCLUDING TESTING ([62304], [XAVIER])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38649" y="1473324"/>
            <a:ext cx="4467226" cy="5038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SOFTWARE SYSTEM TESTING ([62304], [XAVIER])	</a:t>
            </a:r>
          </a:p>
          <a:p>
            <a:r>
              <a:rPr lang="en-US" sz="1500" dirty="0"/>
              <a:t>SOFTWARE RELEASE ([62304], [XAVIER])	</a:t>
            </a:r>
          </a:p>
          <a:p>
            <a:r>
              <a:rPr lang="en-US" sz="1500" dirty="0"/>
              <a:t>ESTABLISH VALIDATION PLAN ([82304-1])	</a:t>
            </a:r>
          </a:p>
          <a:p>
            <a:r>
              <a:rPr lang="en-US" sz="1500" dirty="0"/>
              <a:t>VALIDATE THE PRODUCT ([82304-1])	</a:t>
            </a:r>
          </a:p>
          <a:p>
            <a:r>
              <a:rPr lang="en-US" sz="1500" dirty="0"/>
              <a:t>CREATE VALIDATION REPORT ([82304-1])	</a:t>
            </a:r>
          </a:p>
          <a:p>
            <a:r>
              <a:rPr lang="en-US" sz="1500" dirty="0"/>
              <a:t>MONITOR PRODUCT PERFORMANCE ([82304-1], [XAVIER])	</a:t>
            </a:r>
          </a:p>
          <a:p>
            <a:r>
              <a:rPr lang="en-US" sz="1500" dirty="0"/>
              <a:t>MAINTAIN SOFTWARE AFTER LAUNCH ([82304-1])</a:t>
            </a:r>
          </a:p>
          <a:p>
            <a:r>
              <a:rPr lang="en-US" sz="1500" dirty="0"/>
              <a:t>RETIREMENT ([82304-1])	</a:t>
            </a:r>
          </a:p>
          <a:p>
            <a:r>
              <a:rPr lang="en-US" sz="1500" dirty="0"/>
              <a:t>RISK MANAGEMENT (CONTINUOUS) ([82304-1], [XAVIER])	</a:t>
            </a:r>
          </a:p>
          <a:p>
            <a:r>
              <a:rPr lang="en-US" sz="1500" dirty="0"/>
              <a:t>CHANGE CONTROL / PROBLEM RESOLUTION (CONTINUOUS) ([62304], [XAVIER])	</a:t>
            </a:r>
          </a:p>
          <a:p>
            <a:r>
              <a:rPr lang="en-US" sz="1500" dirty="0"/>
              <a:t>CONFIGURATION MANAGEMENT (CONTINUOUS) ([62304], [XAVIER])	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56953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sz="1800" dirty="0"/>
              <a:t>IEC 62304:2006, </a:t>
            </a:r>
            <a:r>
              <a:rPr lang="en-GB" sz="1800" i="1" dirty="0"/>
              <a:t>Medical device software: software lifecycle process</a:t>
            </a:r>
            <a:r>
              <a:rPr lang="en-GB" sz="1800" dirty="0"/>
              <a:t>. </a:t>
            </a:r>
            <a:r>
              <a:rPr lang="en-GB" sz="1800" u="sng" dirty="0">
                <a:hlinkClick r:id="rId2"/>
              </a:rPr>
              <a:t>https://webstore.iec.ch/publication/6792</a:t>
            </a:r>
            <a:r>
              <a:rPr lang="en-GB" sz="1800" dirty="0"/>
              <a:t> </a:t>
            </a:r>
          </a:p>
          <a:p>
            <a:pPr marL="0" indent="0" hangingPunc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Note that 62304 is in the process of being updated; I expect there to be a 2021 version released in the next few months.</a:t>
            </a:r>
          </a:p>
          <a:p>
            <a:pPr marL="0" indent="0" hangingPunct="0">
              <a:buNone/>
            </a:pPr>
            <a:endParaRPr lang="en-GB" sz="1800" dirty="0"/>
          </a:p>
          <a:p>
            <a:pPr marL="0" indent="0" hangingPunct="0">
              <a:buNone/>
            </a:pPr>
            <a:r>
              <a:rPr lang="en-GB" sz="1800" dirty="0"/>
              <a:t>IEC 82304-1:2016, </a:t>
            </a:r>
            <a:r>
              <a:rPr lang="en-GB" sz="1800" i="1" dirty="0"/>
              <a:t>Health software – Part 1: General requirements for product safety</a:t>
            </a:r>
            <a:r>
              <a:rPr lang="en-GB" sz="1800" dirty="0"/>
              <a:t>. </a:t>
            </a:r>
            <a:r>
              <a:rPr lang="en-GB" sz="1800" u="sng" dirty="0">
                <a:hlinkClick r:id="rId3"/>
              </a:rPr>
              <a:t>https://www.iso.org/standard/59543.html</a:t>
            </a:r>
            <a:r>
              <a:rPr lang="en-GB" sz="1800" dirty="0"/>
              <a:t> </a:t>
            </a:r>
            <a:endParaRPr lang="en-US" sz="1800" dirty="0"/>
          </a:p>
          <a:p>
            <a:pPr marL="0" indent="0" hangingPunct="0">
              <a:buNone/>
            </a:pPr>
            <a:endParaRPr lang="en-GB" sz="1800" dirty="0"/>
          </a:p>
          <a:p>
            <a:pPr marL="0" indent="0" hangingPunct="0">
              <a:buNone/>
            </a:pPr>
            <a:r>
              <a:rPr lang="en-GB" sz="1800" dirty="0"/>
              <a:t>Xavier Health, </a:t>
            </a:r>
            <a:r>
              <a:rPr lang="en-GB" sz="1800" i="1" dirty="0"/>
              <a:t>Perspectives and Good Practices for AI and Continuously Learning Systems in Healthcare</a:t>
            </a:r>
            <a:r>
              <a:rPr lang="en-GB" sz="1800" dirty="0"/>
              <a:t>, August 2018, </a:t>
            </a:r>
            <a:r>
              <a:rPr lang="en-GB" sz="1800" u="sng" dirty="0">
                <a:hlinkClick r:id="rId4"/>
              </a:rPr>
              <a:t>https://www.advamed.org/‌sites/default/files/resource/perspectives_and_good_practices_for_ai_and_continuous_learning_systems_in_healthcare.pdf</a:t>
            </a:r>
            <a:r>
              <a:rPr lang="en-GB" sz="1800" dirty="0"/>
              <a:t> (visited 2020-06-08)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1025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Thought!!</a:t>
            </a:r>
            <a:br>
              <a:rPr lang="en-US" dirty="0"/>
            </a:br>
            <a:r>
              <a:rPr lang="en-US" dirty="0"/>
              <a:t>    Risk Management?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Risk Management &amp; patient safety are obviously important in healthcare.</a:t>
            </a:r>
          </a:p>
          <a:p>
            <a:r>
              <a:rPr lang="en-US" dirty="0"/>
              <a:t>There are already existing standards regarding the risk management </a:t>
            </a:r>
            <a:r>
              <a:rPr lang="en-US" i="1" dirty="0"/>
              <a:t>process</a:t>
            </a:r>
            <a:r>
              <a:rPr lang="en-US" dirty="0"/>
              <a:t> for healthcare, and there are standards for risk management of </a:t>
            </a:r>
            <a:r>
              <a:rPr lang="en-US" i="1" dirty="0"/>
              <a:t>software</a:t>
            </a:r>
            <a:r>
              <a:rPr lang="en-US" dirty="0"/>
              <a:t>, but ML systems can fail in unique ways that people might not think about. </a:t>
            </a:r>
          </a:p>
          <a:p>
            <a:r>
              <a:rPr lang="en-US" dirty="0"/>
              <a:t>We (members of standards organizations) are starting a risk management standard to close this gap. We are reaching out to experts that we know.</a:t>
            </a:r>
          </a:p>
          <a:p>
            <a:r>
              <a:rPr lang="en-US" dirty="0"/>
              <a:t>It occurs to me that FGAI4H has many experts with experience in this field… I would love any input that team members would have regarding how ML fails &amp; what mitigations you’ve put in place.</a:t>
            </a:r>
          </a:p>
        </p:txBody>
      </p:sp>
    </p:spTree>
    <p:extLst>
      <p:ext uri="{BB962C8B-B14F-4D97-AF65-F5344CB8AC3E}">
        <p14:creationId xmlns:p14="http://schemas.microsoft.com/office/powerpoint/2010/main" val="351248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Questions..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process / what means are available to collect wisdom from our subject matter experts?</a:t>
            </a:r>
          </a:p>
          <a:p>
            <a:r>
              <a:rPr lang="en-US" dirty="0"/>
              <a:t>Although originally intended to help accelerate the creation of an international standard, does the FGAI4H team want a deliverable? Perhaps a checklist of risks to consider when developing (and evaluating) a ML application?</a:t>
            </a:r>
          </a:p>
        </p:txBody>
      </p:sp>
    </p:spTree>
    <p:extLst>
      <p:ext uri="{BB962C8B-B14F-4D97-AF65-F5344CB8AC3E}">
        <p14:creationId xmlns:p14="http://schemas.microsoft.com/office/powerpoint/2010/main" val="405324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14EFF5-2279-4BE6-87B3-4AA64A60020A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1821</TotalTime>
  <Words>769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Office 主题​​</vt:lpstr>
      <vt:lpstr>Microsoft Visio 2003-2010 Drawing</vt:lpstr>
      <vt:lpstr>PowerPoint Presentation</vt:lpstr>
      <vt:lpstr>DEL04: AI software lifecycle specification</vt:lpstr>
      <vt:lpstr>PowerPoint Presentation</vt:lpstr>
      <vt:lpstr>Lifecycle steps &amp; references</vt:lpstr>
      <vt:lpstr>References:</vt:lpstr>
      <vt:lpstr>New Thought!!     Risk Management?</vt:lpstr>
      <vt:lpstr>Questions..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DEL04: AI software lifecycle specification – Progress Review</dc:title>
  <dc:creator>Campos, Simao</dc:creator>
  <cp:lastModifiedBy>Editor</cp:lastModifiedBy>
  <cp:revision>79</cp:revision>
  <cp:lastPrinted>2019-04-04T08:49:31Z</cp:lastPrinted>
  <dcterms:created xsi:type="dcterms:W3CDTF">2019-03-31T15:53:06Z</dcterms:created>
  <dcterms:modified xsi:type="dcterms:W3CDTF">2021-01-25T09:19:15Z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