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7" r:id="rId5"/>
    <p:sldId id="840" r:id="rId6"/>
    <p:sldId id="847" r:id="rId7"/>
    <p:sldId id="843" r:id="rId8"/>
    <p:sldId id="848" r:id="rId9"/>
    <p:sldId id="845" r:id="rId10"/>
    <p:sldId id="841" r:id="rId11"/>
    <p:sldId id="849" r:id="rId12"/>
    <p:sldId id="850" r:id="rId13"/>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029" autoAdjust="0"/>
  </p:normalViewPr>
  <p:slideViewPr>
    <p:cSldViewPr snapToGrid="0">
      <p:cViewPr varScale="1">
        <p:scale>
          <a:sx n="67" d="100"/>
          <a:sy n="67" d="100"/>
        </p:scale>
        <p:origin x="12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pos, Simao" userId="a1bf0726-548b-4db8-a746-2e19b5e24da4" providerId="ADAL" clId="{7DE5E68C-AA67-455C-8BE1-250E7F2BE365}"/>
    <pc:docChg chg="custSel modSld">
      <pc:chgData name="Campos, Simao" userId="a1bf0726-548b-4db8-a746-2e19b5e24da4" providerId="ADAL" clId="{7DE5E68C-AA67-455C-8BE1-250E7F2BE365}" dt="2020-07-31T13:07:17.796" v="14" actId="6549"/>
      <pc:docMkLst>
        <pc:docMk/>
      </pc:docMkLst>
      <pc:sldChg chg="addSp delSp modSp mod">
        <pc:chgData name="Campos, Simao" userId="a1bf0726-548b-4db8-a746-2e19b5e24da4" providerId="ADAL" clId="{7DE5E68C-AA67-455C-8BE1-250E7F2BE365}" dt="2020-07-31T13:07:17.796" v="14" actId="6549"/>
        <pc:sldMkLst>
          <pc:docMk/>
          <pc:sldMk cId="610094566" sldId="257"/>
        </pc:sldMkLst>
        <pc:spChg chg="add del">
          <ac:chgData name="Campos, Simao" userId="a1bf0726-548b-4db8-a746-2e19b5e24da4" providerId="ADAL" clId="{7DE5E68C-AA67-455C-8BE1-250E7F2BE365}" dt="2020-07-31T13:06:19.272" v="3" actId="478"/>
          <ac:spMkLst>
            <pc:docMk/>
            <pc:sldMk cId="610094566" sldId="257"/>
            <ac:spMk id="2" creationId="{746C99E3-4F60-4A4C-895C-62CF978FD49A}"/>
          </ac:spMkLst>
        </pc:spChg>
        <pc:spChg chg="add del mod">
          <ac:chgData name="Campos, Simao" userId="a1bf0726-548b-4db8-a746-2e19b5e24da4" providerId="ADAL" clId="{7DE5E68C-AA67-455C-8BE1-250E7F2BE365}" dt="2020-07-31T13:06:27.975" v="5" actId="478"/>
          <ac:spMkLst>
            <pc:docMk/>
            <pc:sldMk cId="610094566" sldId="257"/>
            <ac:spMk id="3" creationId="{D3F62636-5662-4BED-B120-4F93CEAD3758}"/>
          </ac:spMkLst>
        </pc:spChg>
        <pc:spChg chg="mod">
          <ac:chgData name="Campos, Simao" userId="a1bf0726-548b-4db8-a746-2e19b5e24da4" providerId="ADAL" clId="{7DE5E68C-AA67-455C-8BE1-250E7F2BE365}" dt="2020-07-31T13:07:17.796" v="14" actId="6549"/>
          <ac:spMkLst>
            <pc:docMk/>
            <pc:sldMk cId="610094566" sldId="257"/>
            <ac:spMk id="9" creationId="{8C7CA0D1-8B49-4675-8A5E-57C7F64475C1}"/>
          </ac:spMkLst>
        </pc:spChg>
        <pc:spChg chg="mod">
          <ac:chgData name="Campos, Simao" userId="a1bf0726-548b-4db8-a746-2e19b5e24da4" providerId="ADAL" clId="{7DE5E68C-AA67-455C-8BE1-250E7F2BE365}" dt="2020-07-31T13:06:44.946" v="10" actId="14100"/>
          <ac:spMkLst>
            <pc:docMk/>
            <pc:sldMk cId="610094566" sldId="257"/>
            <ac:spMk id="10" creationId="{D36F58C8-2F54-4864-94DC-A069EA8D2640}"/>
          </ac:spMkLst>
        </pc:spChg>
        <pc:graphicFrameChg chg="modGraphic">
          <ac:chgData name="Campos, Simao" userId="a1bf0726-548b-4db8-a746-2e19b5e24da4" providerId="ADAL" clId="{7DE5E68C-AA67-455C-8BE1-250E7F2BE365}" dt="2020-07-31T13:06:54.279" v="12" actId="6549"/>
          <ac:graphicFrameMkLst>
            <pc:docMk/>
            <pc:sldMk cId="610094566" sldId="257"/>
            <ac:graphicFrameMk id="8" creationId="{77EB9C60-79E2-4E8D-B95B-4EFA5ED6B17E}"/>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2021/1/27</a:t>
            </a:fld>
            <a:endParaRPr lang="zh-CN" altLang="en-US"/>
          </a:p>
        </p:txBody>
      </p:sp>
      <p:sp>
        <p:nvSpPr>
          <p:cNvPr id="4" name="幻灯片图像占位符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900e55af68_1_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 name="Google Shape;56;g900e55af68_1_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57" name="Google Shape;57;g900e55af68_1_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a:t>
            </a:fld>
            <a:endParaRPr/>
          </a:p>
        </p:txBody>
      </p:sp>
    </p:spTree>
    <p:extLst>
      <p:ext uri="{BB962C8B-B14F-4D97-AF65-F5344CB8AC3E}">
        <p14:creationId xmlns:p14="http://schemas.microsoft.com/office/powerpoint/2010/main" val="3619349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900e55af68_1_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 name="Google Shape;56;g900e55af68_1_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57" name="Google Shape;57;g900e55af68_1_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a:t>
            </a:fld>
            <a:endParaRPr/>
          </a:p>
        </p:txBody>
      </p:sp>
    </p:spTree>
    <p:extLst>
      <p:ext uri="{BB962C8B-B14F-4D97-AF65-F5344CB8AC3E}">
        <p14:creationId xmlns:p14="http://schemas.microsoft.com/office/powerpoint/2010/main" val="4190935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900e55af68_1_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 name="Google Shape;56;g900e55af68_1_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57" name="Google Shape;57;g900e55af68_1_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4</a:t>
            </a:fld>
            <a:endParaRPr/>
          </a:p>
        </p:txBody>
      </p:sp>
    </p:spTree>
    <p:extLst>
      <p:ext uri="{BB962C8B-B14F-4D97-AF65-F5344CB8AC3E}">
        <p14:creationId xmlns:p14="http://schemas.microsoft.com/office/powerpoint/2010/main" val="3600474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900e55af68_1_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 name="Google Shape;56;g900e55af68_1_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57" name="Google Shape;57;g900e55af68_1_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5</a:t>
            </a:fld>
            <a:endParaRPr/>
          </a:p>
        </p:txBody>
      </p:sp>
    </p:spTree>
    <p:extLst>
      <p:ext uri="{BB962C8B-B14F-4D97-AF65-F5344CB8AC3E}">
        <p14:creationId xmlns:p14="http://schemas.microsoft.com/office/powerpoint/2010/main" val="1652584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900e55af68_1_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 name="Google Shape;56;g900e55af68_1_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57" name="Google Shape;57;g900e55af68_1_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6</a:t>
            </a:fld>
            <a:endParaRPr/>
          </a:p>
        </p:txBody>
      </p:sp>
    </p:spTree>
    <p:extLst>
      <p:ext uri="{BB962C8B-B14F-4D97-AF65-F5344CB8AC3E}">
        <p14:creationId xmlns:p14="http://schemas.microsoft.com/office/powerpoint/2010/main" val="767765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900e55af68_1_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 name="Google Shape;56;g900e55af68_1_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57" name="Google Shape;57;g900e55af68_1_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7</a:t>
            </a:fld>
            <a:endParaRPr/>
          </a:p>
        </p:txBody>
      </p:sp>
    </p:spTree>
    <p:extLst>
      <p:ext uri="{BB962C8B-B14F-4D97-AF65-F5344CB8AC3E}">
        <p14:creationId xmlns:p14="http://schemas.microsoft.com/office/powerpoint/2010/main" val="891676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900e55af68_1_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 name="Google Shape;56;g900e55af68_1_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57" name="Google Shape;57;g900e55af68_1_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8</a:t>
            </a:fld>
            <a:endParaRPr/>
          </a:p>
        </p:txBody>
      </p:sp>
    </p:spTree>
    <p:extLst>
      <p:ext uri="{BB962C8B-B14F-4D97-AF65-F5344CB8AC3E}">
        <p14:creationId xmlns:p14="http://schemas.microsoft.com/office/powerpoint/2010/main" val="1392800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900e55af68_1_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 name="Google Shape;56;g900e55af68_1_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57" name="Google Shape;57;g900e55af68_1_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9</a:t>
            </a:fld>
            <a:endParaRPr/>
          </a:p>
        </p:txBody>
      </p:sp>
    </p:spTree>
    <p:extLst>
      <p:ext uri="{BB962C8B-B14F-4D97-AF65-F5344CB8AC3E}">
        <p14:creationId xmlns:p14="http://schemas.microsoft.com/office/powerpoint/2010/main" val="154144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668864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29747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684311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ody Slide">
  <p:cSld name="Body Slide">
    <p:spTree>
      <p:nvGrpSpPr>
        <p:cNvPr id="1" name="Shape 35"/>
        <p:cNvGrpSpPr/>
        <p:nvPr/>
      </p:nvGrpSpPr>
      <p:grpSpPr>
        <a:xfrm>
          <a:off x="0" y="0"/>
          <a:ext cx="0" cy="0"/>
          <a:chOff x="0" y="0"/>
          <a:chExt cx="0" cy="0"/>
        </a:xfrm>
      </p:grpSpPr>
      <p:cxnSp>
        <p:nvCxnSpPr>
          <p:cNvPr id="36" name="Google Shape;36;p4"/>
          <p:cNvCxnSpPr/>
          <p:nvPr/>
        </p:nvCxnSpPr>
        <p:spPr>
          <a:xfrm>
            <a:off x="0" y="776111"/>
            <a:ext cx="9144000" cy="0"/>
          </a:xfrm>
          <a:prstGeom prst="straightConnector1">
            <a:avLst/>
          </a:prstGeom>
          <a:noFill/>
          <a:ln w="19050" cap="flat" cmpd="sng">
            <a:solidFill>
              <a:schemeClr val="accent1"/>
            </a:solidFill>
            <a:prstDash val="solid"/>
            <a:miter lim="800000"/>
            <a:headEnd type="none" w="sm" len="sm"/>
            <a:tailEnd type="none" w="sm" len="sm"/>
          </a:ln>
        </p:spPr>
      </p:cxnSp>
      <p:sp>
        <p:nvSpPr>
          <p:cNvPr id="37" name="Google Shape;37;p4"/>
          <p:cNvSpPr txBox="1">
            <a:spLocks noGrp="1"/>
          </p:cNvSpPr>
          <p:nvPr>
            <p:ph type="body" idx="1"/>
          </p:nvPr>
        </p:nvSpPr>
        <p:spPr>
          <a:xfrm>
            <a:off x="187991" y="151397"/>
            <a:ext cx="6522300" cy="432900"/>
          </a:xfrm>
          <a:prstGeom prst="rect">
            <a:avLst/>
          </a:prstGeom>
          <a:noFill/>
          <a:ln>
            <a:noFill/>
          </a:ln>
        </p:spPr>
        <p:txBody>
          <a:bodyPr spcFirstLastPara="1" wrap="square" lIns="91425" tIns="45700" rIns="91425" bIns="45700" anchor="t" anchorCtr="0">
            <a:noAutofit/>
          </a:bodyPr>
          <a:lstStyle>
            <a:lvl1pPr marL="342900" marR="0" lvl="0" indent="-171450" rtl="0">
              <a:lnSpc>
                <a:spcPct val="100000"/>
              </a:lnSpc>
              <a:spcBef>
                <a:spcPts val="0"/>
              </a:spcBef>
              <a:spcAft>
                <a:spcPts val="0"/>
              </a:spcAft>
              <a:buClr>
                <a:schemeClr val="dk1"/>
              </a:buClr>
              <a:buSzPts val="2600"/>
              <a:buFont typeface="Arial"/>
              <a:buNone/>
              <a:defRPr sz="1950" b="0" i="0" u="none" strike="noStrike" cap="none">
                <a:solidFill>
                  <a:schemeClr val="dk1"/>
                </a:solidFill>
                <a:latin typeface="Avenir"/>
                <a:ea typeface="Avenir"/>
                <a:cs typeface="Avenir"/>
                <a:sym typeface="Avenir"/>
              </a:defRPr>
            </a:lvl1pPr>
            <a:lvl2pPr marL="685800" marR="0" lvl="1" indent="-285750" rtl="0">
              <a:lnSpc>
                <a:spcPct val="100000"/>
              </a:lnSpc>
              <a:spcBef>
                <a:spcPts val="0"/>
              </a:spcBef>
              <a:spcAft>
                <a:spcPts val="0"/>
              </a:spcAft>
              <a:buClr>
                <a:schemeClr val="dk1"/>
              </a:buClr>
              <a:buSzPts val="2400"/>
              <a:buFont typeface="Arial"/>
              <a:buChar char="•"/>
              <a:defRPr sz="1800" b="0" i="0" u="none" strike="noStrike" cap="none">
                <a:solidFill>
                  <a:schemeClr val="dk1"/>
                </a:solidFill>
                <a:latin typeface="Calibri"/>
                <a:ea typeface="Calibri"/>
                <a:cs typeface="Calibri"/>
                <a:sym typeface="Calibri"/>
              </a:defRPr>
            </a:lvl2pPr>
            <a:lvl3pPr marL="1028700" marR="0" lvl="2" indent="-266700" rtl="0">
              <a:lnSpc>
                <a:spcPct val="100000"/>
              </a:lnSpc>
              <a:spcBef>
                <a:spcPts val="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3pPr>
            <a:lvl4pPr marL="1371600" marR="0" lvl="3" indent="-257175" rtl="0">
              <a:lnSpc>
                <a:spcPct val="100000"/>
              </a:lnSpc>
              <a:spcBef>
                <a:spcPts val="0"/>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4pPr>
            <a:lvl5pPr marL="1714500" marR="0" lvl="4" indent="-257175" rtl="0">
              <a:lnSpc>
                <a:spcPct val="100000"/>
              </a:lnSpc>
              <a:spcBef>
                <a:spcPts val="0"/>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5pPr>
            <a:lvl6pPr marL="2057400" marR="0" lvl="5" indent="-257175" rtl="0">
              <a:lnSpc>
                <a:spcPct val="100000"/>
              </a:lnSpc>
              <a:spcBef>
                <a:spcPts val="0"/>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6pPr>
            <a:lvl7pPr marL="2400300" marR="0" lvl="6" indent="-257175" rtl="0">
              <a:lnSpc>
                <a:spcPct val="100000"/>
              </a:lnSpc>
              <a:spcBef>
                <a:spcPts val="0"/>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7pPr>
            <a:lvl8pPr marL="2743200" marR="0" lvl="7" indent="-257175" rtl="0">
              <a:lnSpc>
                <a:spcPct val="100000"/>
              </a:lnSpc>
              <a:spcBef>
                <a:spcPts val="0"/>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8pPr>
            <a:lvl9pPr marL="3086100" marR="0" lvl="8" indent="-257175" rtl="0">
              <a:lnSpc>
                <a:spcPct val="100000"/>
              </a:lnSpc>
              <a:spcBef>
                <a:spcPts val="0"/>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38" name="Google Shape;38;p4"/>
          <p:cNvSpPr txBox="1">
            <a:spLocks noGrp="1"/>
          </p:cNvSpPr>
          <p:nvPr>
            <p:ph type="body" idx="2"/>
          </p:nvPr>
        </p:nvSpPr>
        <p:spPr>
          <a:xfrm>
            <a:off x="627396" y="1149554"/>
            <a:ext cx="6954505" cy="733564"/>
          </a:xfrm>
          <a:prstGeom prst="rect">
            <a:avLst/>
          </a:prstGeom>
          <a:noFill/>
          <a:ln>
            <a:noFill/>
          </a:ln>
        </p:spPr>
        <p:txBody>
          <a:bodyPr spcFirstLastPara="1" wrap="square" lIns="91425" tIns="45700" rIns="91425" bIns="45700" anchor="t" anchorCtr="0">
            <a:noAutofit/>
          </a:bodyPr>
          <a:lstStyle>
            <a:lvl1pPr marL="342900" marR="0" lvl="0" indent="-171450" algn="l" rtl="0">
              <a:lnSpc>
                <a:spcPct val="90000"/>
              </a:lnSpc>
              <a:spcBef>
                <a:spcPts val="750"/>
              </a:spcBef>
              <a:spcAft>
                <a:spcPts val="0"/>
              </a:spcAft>
              <a:buClr>
                <a:schemeClr val="accent1"/>
              </a:buClr>
              <a:buSzPts val="2000"/>
              <a:buFont typeface="Arial"/>
              <a:buNone/>
              <a:defRPr sz="1500" b="0" i="0" u="none" strike="noStrike" cap="none">
                <a:solidFill>
                  <a:schemeClr val="accent1"/>
                </a:solidFill>
                <a:latin typeface="Avenir"/>
                <a:ea typeface="Avenir"/>
                <a:cs typeface="Avenir"/>
                <a:sym typeface="Avenir"/>
              </a:defRPr>
            </a:lvl1pPr>
            <a:lvl2pPr marL="685800" marR="0" lvl="1" indent="-285750" algn="l" rtl="0">
              <a:lnSpc>
                <a:spcPct val="90000"/>
              </a:lnSpc>
              <a:spcBef>
                <a:spcPts val="375"/>
              </a:spcBef>
              <a:spcAft>
                <a:spcPts val="0"/>
              </a:spcAft>
              <a:buClr>
                <a:schemeClr val="dk1"/>
              </a:buClr>
              <a:buSzPts val="2400"/>
              <a:buFont typeface="Arial"/>
              <a:buChar char="•"/>
              <a:defRPr sz="1800" b="0" i="0" u="none" strike="noStrike" cap="none">
                <a:solidFill>
                  <a:schemeClr val="dk1"/>
                </a:solidFill>
                <a:latin typeface="Calibri"/>
                <a:ea typeface="Calibri"/>
                <a:cs typeface="Calibri"/>
                <a:sym typeface="Calibri"/>
              </a:defRPr>
            </a:lvl2pPr>
            <a:lvl3pPr marL="1028700" marR="0" lvl="2"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3pPr>
            <a:lvl4pPr marL="1371600" marR="0" lvl="3"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4pPr>
            <a:lvl5pPr marL="1714500" marR="0" lvl="4"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5pPr>
            <a:lvl6pPr marL="2057400" marR="0" lvl="5"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6pPr>
            <a:lvl7pPr marL="2400300" marR="0" lvl="6"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7pPr>
            <a:lvl8pPr marL="2743200" marR="0" lvl="7"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8pPr>
            <a:lvl9pPr marL="3086100" marR="0" lvl="8"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39" name="Google Shape;39;p4"/>
          <p:cNvSpPr txBox="1">
            <a:spLocks noGrp="1"/>
          </p:cNvSpPr>
          <p:nvPr>
            <p:ph type="body" idx="3"/>
          </p:nvPr>
        </p:nvSpPr>
        <p:spPr>
          <a:xfrm>
            <a:off x="1127052" y="2123020"/>
            <a:ext cx="6954505" cy="733564"/>
          </a:xfrm>
          <a:prstGeom prst="rect">
            <a:avLst/>
          </a:prstGeom>
          <a:noFill/>
          <a:ln>
            <a:noFill/>
          </a:ln>
        </p:spPr>
        <p:txBody>
          <a:bodyPr spcFirstLastPara="1" wrap="square" lIns="91425" tIns="45700" rIns="91425" bIns="45700" anchor="t" anchorCtr="0">
            <a:noAutofit/>
          </a:bodyPr>
          <a:lstStyle>
            <a:lvl1pPr marL="342900" marR="0" lvl="0" indent="-171450" algn="l" rtl="0">
              <a:lnSpc>
                <a:spcPct val="90000"/>
              </a:lnSpc>
              <a:spcBef>
                <a:spcPts val="750"/>
              </a:spcBef>
              <a:spcAft>
                <a:spcPts val="0"/>
              </a:spcAft>
              <a:buClr>
                <a:schemeClr val="dk1"/>
              </a:buClr>
              <a:buSzPts val="1800"/>
              <a:buFont typeface="Arial"/>
              <a:buNone/>
              <a:defRPr sz="1350" b="0" i="0" u="none" strike="noStrike" cap="none">
                <a:solidFill>
                  <a:schemeClr val="dk1"/>
                </a:solidFill>
                <a:latin typeface="Avenir"/>
                <a:ea typeface="Avenir"/>
                <a:cs typeface="Avenir"/>
                <a:sym typeface="Avenir"/>
              </a:defRPr>
            </a:lvl1pPr>
            <a:lvl2pPr marL="685800" marR="0" lvl="1" indent="-285750" algn="l" rtl="0">
              <a:lnSpc>
                <a:spcPct val="90000"/>
              </a:lnSpc>
              <a:spcBef>
                <a:spcPts val="375"/>
              </a:spcBef>
              <a:spcAft>
                <a:spcPts val="0"/>
              </a:spcAft>
              <a:buClr>
                <a:schemeClr val="dk1"/>
              </a:buClr>
              <a:buSzPts val="2400"/>
              <a:buFont typeface="Arial"/>
              <a:buChar char="•"/>
              <a:defRPr sz="1800" b="0" i="0" u="none" strike="noStrike" cap="none">
                <a:solidFill>
                  <a:schemeClr val="dk1"/>
                </a:solidFill>
                <a:latin typeface="Calibri"/>
                <a:ea typeface="Calibri"/>
                <a:cs typeface="Calibri"/>
                <a:sym typeface="Calibri"/>
              </a:defRPr>
            </a:lvl2pPr>
            <a:lvl3pPr marL="1028700" marR="0" lvl="2"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3pPr>
            <a:lvl4pPr marL="1371600" marR="0" lvl="3"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4pPr>
            <a:lvl5pPr marL="1714500" marR="0" lvl="4"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5pPr>
            <a:lvl6pPr marL="2057400" marR="0" lvl="5"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6pPr>
            <a:lvl7pPr marL="2400300" marR="0" lvl="6"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7pPr>
            <a:lvl8pPr marL="2743200" marR="0" lvl="7"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8pPr>
            <a:lvl9pPr marL="3086100" marR="0" lvl="8"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40" name="Google Shape;40;p4"/>
          <p:cNvSpPr txBox="1">
            <a:spLocks noGrp="1"/>
          </p:cNvSpPr>
          <p:nvPr>
            <p:ph type="sldNum" idx="12"/>
          </p:nvPr>
        </p:nvSpPr>
        <p:spPr>
          <a:xfrm>
            <a:off x="3543300" y="6401436"/>
            <a:ext cx="2057400"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sz="900" b="0" i="1">
                <a:solidFill>
                  <a:schemeClr val="lt1"/>
                </a:solidFill>
                <a:latin typeface="Avenir"/>
                <a:ea typeface="Avenir"/>
                <a:cs typeface="Avenir"/>
                <a:sym typeface="Avenir"/>
              </a:defRPr>
            </a:lvl1pPr>
            <a:lvl2pPr marL="0" lvl="1" indent="0" algn="ctr">
              <a:spcBef>
                <a:spcPts val="0"/>
              </a:spcBef>
              <a:buNone/>
              <a:defRPr sz="900" b="0" i="1">
                <a:solidFill>
                  <a:schemeClr val="lt1"/>
                </a:solidFill>
                <a:latin typeface="Avenir"/>
                <a:ea typeface="Avenir"/>
                <a:cs typeface="Avenir"/>
                <a:sym typeface="Avenir"/>
              </a:defRPr>
            </a:lvl2pPr>
            <a:lvl3pPr marL="0" lvl="2" indent="0" algn="ctr">
              <a:spcBef>
                <a:spcPts val="0"/>
              </a:spcBef>
              <a:buNone/>
              <a:defRPr sz="900" b="0" i="1">
                <a:solidFill>
                  <a:schemeClr val="lt1"/>
                </a:solidFill>
                <a:latin typeface="Avenir"/>
                <a:ea typeface="Avenir"/>
                <a:cs typeface="Avenir"/>
                <a:sym typeface="Avenir"/>
              </a:defRPr>
            </a:lvl3pPr>
            <a:lvl4pPr marL="0" lvl="3" indent="0" algn="ctr">
              <a:spcBef>
                <a:spcPts val="0"/>
              </a:spcBef>
              <a:buNone/>
              <a:defRPr sz="900" b="0" i="1">
                <a:solidFill>
                  <a:schemeClr val="lt1"/>
                </a:solidFill>
                <a:latin typeface="Avenir"/>
                <a:ea typeface="Avenir"/>
                <a:cs typeface="Avenir"/>
                <a:sym typeface="Avenir"/>
              </a:defRPr>
            </a:lvl4pPr>
            <a:lvl5pPr marL="0" lvl="4" indent="0" algn="ctr">
              <a:spcBef>
                <a:spcPts val="0"/>
              </a:spcBef>
              <a:buNone/>
              <a:defRPr sz="900" b="0" i="1">
                <a:solidFill>
                  <a:schemeClr val="lt1"/>
                </a:solidFill>
                <a:latin typeface="Avenir"/>
                <a:ea typeface="Avenir"/>
                <a:cs typeface="Avenir"/>
                <a:sym typeface="Avenir"/>
              </a:defRPr>
            </a:lvl5pPr>
            <a:lvl6pPr marL="0" lvl="5" indent="0" algn="ctr">
              <a:spcBef>
                <a:spcPts val="0"/>
              </a:spcBef>
              <a:buNone/>
              <a:defRPr sz="900" b="0" i="1">
                <a:solidFill>
                  <a:schemeClr val="lt1"/>
                </a:solidFill>
                <a:latin typeface="Avenir"/>
                <a:ea typeface="Avenir"/>
                <a:cs typeface="Avenir"/>
                <a:sym typeface="Avenir"/>
              </a:defRPr>
            </a:lvl6pPr>
            <a:lvl7pPr marL="0" lvl="6" indent="0" algn="ctr">
              <a:spcBef>
                <a:spcPts val="0"/>
              </a:spcBef>
              <a:buNone/>
              <a:defRPr sz="900" b="0" i="1">
                <a:solidFill>
                  <a:schemeClr val="lt1"/>
                </a:solidFill>
                <a:latin typeface="Avenir"/>
                <a:ea typeface="Avenir"/>
                <a:cs typeface="Avenir"/>
                <a:sym typeface="Avenir"/>
              </a:defRPr>
            </a:lvl7pPr>
            <a:lvl8pPr marL="0" lvl="7" indent="0" algn="ctr">
              <a:spcBef>
                <a:spcPts val="0"/>
              </a:spcBef>
              <a:buNone/>
              <a:defRPr sz="900" b="0" i="1">
                <a:solidFill>
                  <a:schemeClr val="lt1"/>
                </a:solidFill>
                <a:latin typeface="Avenir"/>
                <a:ea typeface="Avenir"/>
                <a:cs typeface="Avenir"/>
                <a:sym typeface="Avenir"/>
              </a:defRPr>
            </a:lvl8pPr>
            <a:lvl9pPr marL="0" lvl="8" indent="0" algn="ctr">
              <a:spcBef>
                <a:spcPts val="0"/>
              </a:spcBef>
              <a:buNone/>
              <a:defRPr sz="900" b="0" i="1">
                <a:solidFill>
                  <a:schemeClr val="lt1"/>
                </a:solidFill>
                <a:latin typeface="Avenir"/>
                <a:ea typeface="Avenir"/>
                <a:cs typeface="Avenir"/>
                <a:sym typeface="Avenir"/>
              </a:defRPr>
            </a:lvl9pPr>
          </a:lstStyle>
          <a:p>
            <a:fld id="{00000000-1234-1234-1234-123412341234}" type="slidenum">
              <a:rPr lang="en-US" smtClean="0"/>
              <a:pPr/>
              <a:t>‹#›</a:t>
            </a:fld>
            <a:endParaRPr lang="en-US"/>
          </a:p>
        </p:txBody>
      </p:sp>
      <p:pic>
        <p:nvPicPr>
          <p:cNvPr id="3" name="Picture 2" descr="Icon&#10;&#10;Description automatically generated">
            <a:extLst>
              <a:ext uri="{FF2B5EF4-FFF2-40B4-BE49-F238E27FC236}">
                <a16:creationId xmlns:a16="http://schemas.microsoft.com/office/drawing/2014/main" id="{524DBB25-D747-204E-9045-415F6BEC1D8B}"/>
              </a:ext>
            </a:extLst>
          </p:cNvPr>
          <p:cNvPicPr>
            <a:picLocks noChangeAspect="1"/>
          </p:cNvPicPr>
          <p:nvPr userDrawn="1"/>
        </p:nvPicPr>
        <p:blipFill>
          <a:blip r:embed="rId2"/>
          <a:stretch>
            <a:fillRect/>
          </a:stretch>
        </p:blipFill>
        <p:spPr>
          <a:xfrm>
            <a:off x="8336478" y="-170501"/>
            <a:ext cx="807522" cy="1076696"/>
          </a:xfrm>
          <a:prstGeom prst="rect">
            <a:avLst/>
          </a:prstGeom>
        </p:spPr>
      </p:pic>
      <p:sp>
        <p:nvSpPr>
          <p:cNvPr id="10" name="Google Shape;13;p1">
            <a:extLst>
              <a:ext uri="{FF2B5EF4-FFF2-40B4-BE49-F238E27FC236}">
                <a16:creationId xmlns:a16="http://schemas.microsoft.com/office/drawing/2014/main" id="{907E405E-9929-7A4F-B30E-1AB6630FAA60}"/>
              </a:ext>
            </a:extLst>
          </p:cNvPr>
          <p:cNvSpPr/>
          <p:nvPr userDrawn="1"/>
        </p:nvSpPr>
        <p:spPr>
          <a:xfrm>
            <a:off x="0" y="6311900"/>
            <a:ext cx="9144000" cy="546100"/>
          </a:xfrm>
          <a:prstGeom prst="rect">
            <a:avLst/>
          </a:prstGeom>
          <a:solidFill>
            <a:schemeClr val="dk1"/>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804841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369118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7690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985548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5596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3463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30504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555716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06221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2021/1/27</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05595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5617030" y="844428"/>
            <a:ext cx="2500748" cy="369332"/>
          </a:xfrm>
          <a:prstGeom prst="rect">
            <a:avLst/>
          </a:prstGeom>
        </p:spPr>
        <p:txBody>
          <a:bodyPr wrap="square">
            <a:spAutoFit/>
          </a:bodyPr>
          <a:lstStyle/>
          <a:p>
            <a:pPr algn="r"/>
            <a:r>
              <a:rPr lang="en-GB" b="1" dirty="0"/>
              <a:t>FGAI4H-K-033-A01</a:t>
            </a:r>
          </a:p>
        </p:txBody>
      </p:sp>
      <p:sp>
        <p:nvSpPr>
          <p:cNvPr id="10" name="Rectangle 9">
            <a:extLst>
              <a:ext uri="{FF2B5EF4-FFF2-40B4-BE49-F238E27FC236}">
                <a16:creationId xmlns:a16="http://schemas.microsoft.com/office/drawing/2014/main" id="{D36F58C8-2F54-4864-94DC-A069EA8D2640}"/>
              </a:ext>
            </a:extLst>
          </p:cNvPr>
          <p:cNvSpPr/>
          <p:nvPr/>
        </p:nvSpPr>
        <p:spPr>
          <a:xfrm>
            <a:off x="3883231" y="1209419"/>
            <a:ext cx="4234548" cy="369332"/>
          </a:xfrm>
          <a:prstGeom prst="rect">
            <a:avLst/>
          </a:prstGeom>
        </p:spPr>
        <p:txBody>
          <a:bodyPr wrap="square">
            <a:spAutoFit/>
          </a:bodyPr>
          <a:lstStyle/>
          <a:p>
            <a:pPr algn="r"/>
            <a:r>
              <a:rPr lang="en-US" dirty="0"/>
              <a:t>E-meeting, 27-29 January 2021</a:t>
            </a:r>
            <a:endParaRPr lang="en-GB" dirty="0"/>
          </a:p>
        </p:txBody>
      </p:sp>
      <p:graphicFrame>
        <p:nvGraphicFramePr>
          <p:cNvPr id="8" name="Table 2">
            <a:extLst>
              <a:ext uri="{FF2B5EF4-FFF2-40B4-BE49-F238E27FC236}">
                <a16:creationId xmlns:a16="http://schemas.microsoft.com/office/drawing/2014/main" id="{77EB9C60-79E2-4E8D-B95B-4EFA5ED6B17E}"/>
              </a:ext>
            </a:extLst>
          </p:cNvPr>
          <p:cNvGraphicFramePr>
            <a:graphicFrameLocks noGrp="1"/>
          </p:cNvGraphicFramePr>
          <p:nvPr>
            <p:extLst>
              <p:ext uri="{D42A27DB-BD31-4B8C-83A1-F6EECF244321}">
                <p14:modId xmlns:p14="http://schemas.microsoft.com/office/powerpoint/2010/main" val="200692730"/>
              </p:ext>
            </p:extLst>
          </p:nvPr>
        </p:nvGraphicFramePr>
        <p:xfrm>
          <a:off x="777397" y="3174021"/>
          <a:ext cx="7509353" cy="2331720"/>
        </p:xfrm>
        <a:graphic>
          <a:graphicData uri="http://schemas.openxmlformats.org/drawingml/2006/table">
            <a:tbl>
              <a:tblPr firstRow="1" bandRow="1">
                <a:tableStyleId>{2D5ABB26-0587-4C30-8999-92F81FD0307C}</a:tableStyleId>
              </a:tblPr>
              <a:tblGrid>
                <a:gridCol w="1139830">
                  <a:extLst>
                    <a:ext uri="{9D8B030D-6E8A-4147-A177-3AD203B41FA5}">
                      <a16:colId xmlns:a16="http://schemas.microsoft.com/office/drawing/2014/main" val="3760236376"/>
                    </a:ext>
                  </a:extLst>
                </a:gridCol>
                <a:gridCol w="1645123">
                  <a:extLst>
                    <a:ext uri="{9D8B030D-6E8A-4147-A177-3AD203B41FA5}">
                      <a16:colId xmlns:a16="http://schemas.microsoft.com/office/drawing/2014/main" val="4118390399"/>
                    </a:ext>
                  </a:extLst>
                </a:gridCol>
                <a:gridCol w="4724400">
                  <a:extLst>
                    <a:ext uri="{9D8B030D-6E8A-4147-A177-3AD203B41FA5}">
                      <a16:colId xmlns:a16="http://schemas.microsoft.com/office/drawing/2014/main" val="3689152469"/>
                    </a:ext>
                  </a:extLst>
                </a:gridCol>
              </a:tblGrid>
              <a:tr h="365760">
                <a:tc>
                  <a:txBody>
                    <a:bodyPr/>
                    <a:lstStyle/>
                    <a:p>
                      <a:r>
                        <a:rPr lang="en-US" sz="1800" b="1" dirty="0">
                          <a:solidFill>
                            <a:schemeClr val="tx1"/>
                          </a:solidFill>
                        </a:rPr>
                        <a:t>Source:</a:t>
                      </a:r>
                      <a:endParaRPr lang="en-GB" sz="1800" b="1" dirty="0">
                        <a:solidFill>
                          <a:schemeClr val="tx1"/>
                        </a:solidFill>
                      </a:endParaRPr>
                    </a:p>
                  </a:txBody>
                  <a:tcPr marL="68580" marR="68580" marT="34290" marB="34290"/>
                </a:tc>
                <a:tc gridSpan="2">
                  <a:txBody>
                    <a:bodyPr/>
                    <a:lstStyle/>
                    <a:p>
                      <a:r>
                        <a:rPr lang="en-GB" sz="1800" b="0" i="0" kern="1200" dirty="0">
                          <a:solidFill>
                            <a:schemeClr val="tx1"/>
                          </a:solidFill>
                          <a:effectLst/>
                          <a:latin typeface="+mn-lt"/>
                          <a:ea typeface="+mn-ea"/>
                          <a:cs typeface="+mn-cs"/>
                        </a:rPr>
                        <a:t>Dermatology AI for Global Health, USA</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solidFill>
                            <a:schemeClr val="tx1"/>
                          </a:solidFill>
                        </a:rPr>
                        <a:t>Title:</a:t>
                      </a:r>
                      <a:endParaRPr lang="en-GB" sz="1800" b="1" dirty="0">
                        <a:solidFill>
                          <a:schemeClr val="tx1"/>
                        </a:solidFill>
                      </a:endParaRPr>
                    </a:p>
                  </a:txBody>
                  <a:tcPr marL="68580" marR="68580" marT="34290" marB="34290"/>
                </a:tc>
                <a:tc gridSpan="2">
                  <a:txBody>
                    <a:bodyPr/>
                    <a:lstStyle/>
                    <a:p>
                      <a:r>
                        <a:rPr lang="en-GB" sz="1800" b="0" i="0" kern="1200" dirty="0">
                          <a:solidFill>
                            <a:schemeClr val="tx1"/>
                          </a:solidFill>
                          <a:effectLst/>
                          <a:latin typeface="+mn-lt"/>
                          <a:ea typeface="+mn-ea"/>
                          <a:cs typeface="+mn-cs"/>
                        </a:rPr>
                        <a:t>TG-Derma: Dermatology AI for global health (DAIGH) proposal for image recognition challenge for skin diseases – Att.1: Presentation</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solidFill>
                            <a:schemeClr val="tx1"/>
                          </a:solidFill>
                        </a:rPr>
                        <a:t>Purpose:</a:t>
                      </a:r>
                      <a:endParaRPr lang="en-GB" sz="1800" b="1" dirty="0">
                        <a:solidFill>
                          <a:schemeClr val="tx1"/>
                        </a:solidFill>
                      </a:endParaRPr>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solidFill>
                            <a:schemeClr val="tx1"/>
                          </a:solidFill>
                        </a:rPr>
                        <a:t>Discussion</a:t>
                      </a:r>
                      <a:endParaRPr lang="en-GB" sz="1800" dirty="0">
                        <a:solidFill>
                          <a:schemeClr val="tx1"/>
                        </a:solidFill>
                      </a:endParaRPr>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365760">
                <a:tc>
                  <a:txBody>
                    <a:bodyPr/>
                    <a:lstStyle/>
                    <a:p>
                      <a:r>
                        <a:rPr lang="en-US" sz="1800" b="1" dirty="0">
                          <a:solidFill>
                            <a:schemeClr val="tx1"/>
                          </a:solidFill>
                        </a:rPr>
                        <a:t>Contact:</a:t>
                      </a:r>
                      <a:endParaRPr lang="en-GB" sz="1800" b="1"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800" dirty="0"/>
                        <a:t>Lincoln Manzi</a:t>
                      </a:r>
                      <a:endParaRPr lang="en-GB" sz="1800" dirty="0">
                        <a:solidFill>
                          <a:srgbClr val="FF0000"/>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E-mail: dermatology.global.health@gmail.com</a:t>
                      </a: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solidFill>
                            <a:schemeClr val="tx1"/>
                          </a:solidFill>
                        </a:rPr>
                        <a:t>Abstract:</a:t>
                      </a:r>
                      <a:endParaRPr lang="en-GB" sz="1800" b="1"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This PPT summarizes the content of K-033 for presentation and discussion during the meeting.</a:t>
                      </a:r>
                      <a:endParaRPr lang="en-GB" sz="1800"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610094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60" name="Google Shape;60;p7"/>
          <p:cNvSpPr txBox="1"/>
          <p:nvPr/>
        </p:nvSpPr>
        <p:spPr>
          <a:xfrm>
            <a:off x="1228241" y="2704604"/>
            <a:ext cx="8664300" cy="369225"/>
          </a:xfrm>
          <a:prstGeom prst="rect">
            <a:avLst/>
          </a:prstGeom>
          <a:noFill/>
          <a:ln>
            <a:noFill/>
          </a:ln>
        </p:spPr>
        <p:txBody>
          <a:bodyPr spcFirstLastPara="1" wrap="square" lIns="68569" tIns="34275" rIns="68569" bIns="34275" anchor="ctr" anchorCtr="0">
            <a:noAutofit/>
          </a:bodyPr>
          <a:lstStyle/>
          <a:p>
            <a:pPr>
              <a:buClr>
                <a:srgbClr val="000000"/>
              </a:buClr>
              <a:buSzPts val="2600"/>
            </a:pPr>
            <a:endParaRPr sz="1050">
              <a:solidFill>
                <a:srgbClr val="000000"/>
              </a:solidFill>
              <a:latin typeface="Arial"/>
              <a:ea typeface="Arial"/>
              <a:cs typeface="Arial"/>
              <a:sym typeface="Arial"/>
            </a:endParaRPr>
          </a:p>
        </p:txBody>
      </p:sp>
      <p:sp>
        <p:nvSpPr>
          <p:cNvPr id="61" name="Google Shape;61;p7"/>
          <p:cNvSpPr txBox="1">
            <a:spLocks noGrp="1"/>
          </p:cNvSpPr>
          <p:nvPr>
            <p:ph type="body" idx="1"/>
          </p:nvPr>
        </p:nvSpPr>
        <p:spPr>
          <a:xfrm>
            <a:off x="187987" y="970798"/>
            <a:ext cx="7948094" cy="324675"/>
          </a:xfrm>
          <a:prstGeom prst="rect">
            <a:avLst/>
          </a:prstGeom>
        </p:spPr>
        <p:txBody>
          <a:bodyPr spcFirstLastPara="1" vert="horz" wrap="square" lIns="68569" tIns="34275" rIns="68569" bIns="34275" rtlCol="0" anchor="t" anchorCtr="0">
            <a:noAutofit/>
          </a:bodyPr>
          <a:lstStyle/>
          <a:p>
            <a:pPr marL="0" indent="0"/>
            <a:r>
              <a:rPr lang="en-US" dirty="0">
                <a:latin typeface="Avenir Next" panose="020B0503020202020204" pitchFamily="34" charset="0"/>
              </a:rPr>
              <a:t>Executive Summary</a:t>
            </a:r>
            <a:endParaRPr dirty="0">
              <a:latin typeface="Avenir Next" panose="020B0503020202020204" pitchFamily="34" charset="0"/>
            </a:endParaRPr>
          </a:p>
        </p:txBody>
      </p:sp>
      <p:sp>
        <p:nvSpPr>
          <p:cNvPr id="62" name="Google Shape;62;p7"/>
          <p:cNvSpPr txBox="1">
            <a:spLocks noGrp="1"/>
          </p:cNvSpPr>
          <p:nvPr>
            <p:ph type="sldNum" idx="12"/>
          </p:nvPr>
        </p:nvSpPr>
        <p:spPr>
          <a:xfrm>
            <a:off x="3543300" y="5658326"/>
            <a:ext cx="2057400" cy="273825"/>
          </a:xfrm>
          <a:prstGeom prst="rect">
            <a:avLst/>
          </a:prstGeom>
        </p:spPr>
        <p:txBody>
          <a:bodyPr spcFirstLastPara="1" vert="horz" wrap="square" lIns="68569" tIns="34275" rIns="68569" bIns="34275" rtlCol="0" anchor="ctr" anchorCtr="0">
            <a:noAutofit/>
          </a:bodyPr>
          <a:lstStyle/>
          <a:p>
            <a:pPr>
              <a:buClr>
                <a:srgbClr val="000000"/>
              </a:buClr>
            </a:pPr>
            <a:fld id="{00000000-1234-1234-1234-123412341234}" type="slidenum">
              <a:rPr lang="en-US"/>
              <a:pPr>
                <a:buClr>
                  <a:srgbClr val="000000"/>
                </a:buClr>
              </a:pPr>
              <a:t>2</a:t>
            </a:fld>
            <a:endParaRPr/>
          </a:p>
        </p:txBody>
      </p:sp>
      <p:sp>
        <p:nvSpPr>
          <p:cNvPr id="2" name="Rectangle 1">
            <a:extLst>
              <a:ext uri="{FF2B5EF4-FFF2-40B4-BE49-F238E27FC236}">
                <a16:creationId xmlns:a16="http://schemas.microsoft.com/office/drawing/2014/main" id="{AE46CC8B-2B5C-2448-A9FF-5E12BDC8A2AE}"/>
              </a:ext>
            </a:extLst>
          </p:cNvPr>
          <p:cNvSpPr/>
          <p:nvPr/>
        </p:nvSpPr>
        <p:spPr>
          <a:xfrm>
            <a:off x="4484115" y="3313584"/>
            <a:ext cx="223138" cy="300082"/>
          </a:xfrm>
          <a:prstGeom prst="rect">
            <a:avLst/>
          </a:prstGeom>
        </p:spPr>
        <p:txBody>
          <a:bodyPr wrap="none">
            <a:spAutoFit/>
          </a:bodyPr>
          <a:lstStyle/>
          <a:p>
            <a:r>
              <a:rPr lang="en-US" sz="1350" dirty="0"/>
              <a:t> </a:t>
            </a:r>
          </a:p>
        </p:txBody>
      </p:sp>
      <p:sp>
        <p:nvSpPr>
          <p:cNvPr id="3" name="Rectangle 2">
            <a:extLst>
              <a:ext uri="{FF2B5EF4-FFF2-40B4-BE49-F238E27FC236}">
                <a16:creationId xmlns:a16="http://schemas.microsoft.com/office/drawing/2014/main" id="{11539E63-457F-ED4C-9EE9-D41781E7035C}"/>
              </a:ext>
            </a:extLst>
          </p:cNvPr>
          <p:cNvSpPr/>
          <p:nvPr/>
        </p:nvSpPr>
        <p:spPr>
          <a:xfrm>
            <a:off x="4484115" y="3313584"/>
            <a:ext cx="223138" cy="300082"/>
          </a:xfrm>
          <a:prstGeom prst="rect">
            <a:avLst/>
          </a:prstGeom>
        </p:spPr>
        <p:txBody>
          <a:bodyPr wrap="none">
            <a:spAutoFit/>
          </a:bodyPr>
          <a:lstStyle/>
          <a:p>
            <a:r>
              <a:rPr lang="en-US" sz="1350" dirty="0"/>
              <a:t> </a:t>
            </a:r>
          </a:p>
        </p:txBody>
      </p:sp>
      <p:sp>
        <p:nvSpPr>
          <p:cNvPr id="12" name="Google Shape;103;p2">
            <a:extLst>
              <a:ext uri="{FF2B5EF4-FFF2-40B4-BE49-F238E27FC236}">
                <a16:creationId xmlns:a16="http://schemas.microsoft.com/office/drawing/2014/main" id="{EA27DECF-CCAD-3745-BC1B-A6D68E3AC9A5}"/>
              </a:ext>
            </a:extLst>
          </p:cNvPr>
          <p:cNvSpPr txBox="1"/>
          <p:nvPr/>
        </p:nvSpPr>
        <p:spPr>
          <a:xfrm>
            <a:off x="97155" y="1175834"/>
            <a:ext cx="8949690" cy="4875663"/>
          </a:xfrm>
          <a:prstGeom prst="rect">
            <a:avLst/>
          </a:prstGeom>
          <a:noFill/>
          <a:ln>
            <a:noFill/>
          </a:ln>
        </p:spPr>
        <p:txBody>
          <a:bodyPr spcFirstLastPara="1" wrap="square" lIns="68569" tIns="34275" rIns="68569" bIns="34275" anchor="t" anchorCtr="0">
            <a:spAutoFit/>
          </a:bodyPr>
          <a:lstStyle/>
          <a:p>
            <a:pPr marL="342900" lvl="1"/>
            <a:endParaRPr lang="en-US" sz="1600" dirty="0">
              <a:solidFill>
                <a:schemeClr val="dk1"/>
              </a:solidFill>
              <a:latin typeface="Avenir"/>
              <a:ea typeface="Avenir"/>
              <a:cs typeface="Avenir"/>
              <a:sym typeface="Avenir"/>
            </a:endParaRPr>
          </a:p>
          <a:p>
            <a:pPr marL="342900" indent="-342900">
              <a:spcBef>
                <a:spcPts val="450"/>
              </a:spcBef>
              <a:buClr>
                <a:schemeClr val="dk1"/>
              </a:buClr>
              <a:buSzPts val="1600"/>
              <a:buFont typeface="Arial" panose="020B0604020202020204" pitchFamily="34" charset="0"/>
              <a:buChar char="•"/>
            </a:pPr>
            <a:r>
              <a:rPr lang="en-US" sz="1600" dirty="0">
                <a:solidFill>
                  <a:schemeClr val="dk1"/>
                </a:solidFill>
                <a:latin typeface="Avenir Next" panose="020B0503020202020204" pitchFamily="34" charset="0"/>
                <a:ea typeface="Avenir"/>
                <a:cs typeface="Avenir"/>
                <a:sym typeface="Avenir"/>
              </a:rPr>
              <a:t>Skin disease is a significant, and often under-appreciated, health care issue in the developing world</a:t>
            </a:r>
            <a:endParaRPr lang="en-US" sz="1600" dirty="0">
              <a:latin typeface="Avenir Next" panose="020B0503020202020204" pitchFamily="34" charset="0"/>
            </a:endParaRPr>
          </a:p>
          <a:p>
            <a:pPr marL="342900">
              <a:spcBef>
                <a:spcPts val="450"/>
              </a:spcBef>
              <a:buClr>
                <a:schemeClr val="dk1"/>
              </a:buClr>
              <a:buSzPts val="1400"/>
            </a:pPr>
            <a:endParaRPr lang="en-US" sz="1050" dirty="0">
              <a:solidFill>
                <a:schemeClr val="dk1"/>
              </a:solidFill>
              <a:latin typeface="Avenir Next" panose="020B0503020202020204" pitchFamily="34" charset="0"/>
              <a:sym typeface="Avenir"/>
            </a:endParaRPr>
          </a:p>
          <a:p>
            <a:pPr marL="342900" indent="-342900">
              <a:spcBef>
                <a:spcPts val="450"/>
              </a:spcBef>
              <a:buClr>
                <a:schemeClr val="dk1"/>
              </a:buClr>
              <a:buSzPts val="1600"/>
              <a:buFont typeface="Arial" panose="020B0604020202020204" pitchFamily="34" charset="0"/>
              <a:buChar char="•"/>
            </a:pPr>
            <a:r>
              <a:rPr lang="en-US" sz="1600" dirty="0">
                <a:solidFill>
                  <a:schemeClr val="dk1"/>
                </a:solidFill>
                <a:latin typeface="Avenir Next" panose="020B0503020202020204" pitchFamily="34" charset="0"/>
              </a:rPr>
              <a:t>One component of an approach to better address skin disease burden in the developing world could be to use smartphones as diagnostic tools</a:t>
            </a:r>
          </a:p>
          <a:p>
            <a:pPr marL="342900" indent="-342900">
              <a:spcBef>
                <a:spcPts val="450"/>
              </a:spcBef>
              <a:buClr>
                <a:schemeClr val="dk1"/>
              </a:buClr>
              <a:buSzPts val="1600"/>
              <a:buFont typeface="Arial" panose="020B0604020202020204" pitchFamily="34" charset="0"/>
              <a:buChar char="•"/>
            </a:pPr>
            <a:endParaRPr lang="en-US" sz="1600" dirty="0">
              <a:solidFill>
                <a:schemeClr val="dk1"/>
              </a:solidFill>
              <a:latin typeface="Avenir Next" panose="020B0503020202020204" pitchFamily="34" charset="0"/>
            </a:endParaRPr>
          </a:p>
          <a:p>
            <a:pPr marL="342900" indent="-342900">
              <a:spcBef>
                <a:spcPts val="450"/>
              </a:spcBef>
              <a:buClr>
                <a:schemeClr val="dk1"/>
              </a:buClr>
              <a:buSzPts val="1600"/>
              <a:buFont typeface="Arial" panose="020B0604020202020204" pitchFamily="34" charset="0"/>
              <a:buChar char="•"/>
            </a:pPr>
            <a:r>
              <a:rPr lang="en-US" sz="1600" dirty="0">
                <a:solidFill>
                  <a:schemeClr val="dk1"/>
                </a:solidFill>
                <a:latin typeface="Avenir Next" panose="020B0503020202020204" pitchFamily="34" charset="0"/>
              </a:rPr>
              <a:t>We have assembled a dataset and built a proof-of-concept Deep Learning diagnostic system for several skin conditions prevalent in the developing world</a:t>
            </a:r>
          </a:p>
          <a:p>
            <a:pPr marL="342900" indent="-342900">
              <a:spcBef>
                <a:spcPts val="450"/>
              </a:spcBef>
              <a:buClr>
                <a:schemeClr val="dk1"/>
              </a:buClr>
              <a:buSzPts val="1600"/>
              <a:buFont typeface="Arial" panose="020B0604020202020204" pitchFamily="34" charset="0"/>
              <a:buChar char="•"/>
            </a:pPr>
            <a:endParaRPr lang="en-US" sz="1600" dirty="0">
              <a:solidFill>
                <a:schemeClr val="dk1"/>
              </a:solidFill>
              <a:latin typeface="Avenir Next" panose="020B0503020202020204" pitchFamily="34" charset="0"/>
            </a:endParaRPr>
          </a:p>
          <a:p>
            <a:pPr marL="342900" indent="-342900">
              <a:spcBef>
                <a:spcPts val="450"/>
              </a:spcBef>
              <a:buClr>
                <a:schemeClr val="dk1"/>
              </a:buClr>
              <a:buSzPts val="1600"/>
              <a:buFont typeface="Arial" panose="020B0604020202020204" pitchFamily="34" charset="0"/>
              <a:buChar char="•"/>
            </a:pPr>
            <a:r>
              <a:rPr lang="en-US" sz="1600" dirty="0">
                <a:solidFill>
                  <a:schemeClr val="dk1"/>
                </a:solidFill>
                <a:latin typeface="Avenir Next" panose="020B0503020202020204" pitchFamily="34" charset="0"/>
              </a:rPr>
              <a:t>Multi-participant challenges (e.g., ImageNet) have demonstrated the ability to produce rapid, dramatic improvements in image classification performance</a:t>
            </a:r>
          </a:p>
          <a:p>
            <a:pPr marL="342900" indent="-342900">
              <a:spcBef>
                <a:spcPts val="450"/>
              </a:spcBef>
              <a:buClr>
                <a:schemeClr val="dk1"/>
              </a:buClr>
              <a:buSzPts val="1600"/>
              <a:buFont typeface="Arial" panose="020B0604020202020204" pitchFamily="34" charset="0"/>
              <a:buChar char="•"/>
            </a:pPr>
            <a:endParaRPr lang="en-US" sz="1600" dirty="0">
              <a:solidFill>
                <a:schemeClr val="dk1"/>
              </a:solidFill>
              <a:latin typeface="Avenir Next" panose="020B0503020202020204" pitchFamily="34" charset="0"/>
            </a:endParaRPr>
          </a:p>
          <a:p>
            <a:pPr marL="342900" indent="-342900">
              <a:spcBef>
                <a:spcPts val="450"/>
              </a:spcBef>
              <a:buClr>
                <a:schemeClr val="dk1"/>
              </a:buClr>
              <a:buSzPts val="1600"/>
              <a:buFont typeface="Arial" panose="020B0604020202020204" pitchFamily="34" charset="0"/>
              <a:buChar char="•"/>
            </a:pPr>
            <a:r>
              <a:rPr lang="en-US" sz="1600" dirty="0">
                <a:solidFill>
                  <a:schemeClr val="dk1"/>
                </a:solidFill>
                <a:latin typeface="Avenir Next" panose="020B0503020202020204" pitchFamily="34" charset="0"/>
              </a:rPr>
              <a:t>We are seeking institutional partners to organize an initial skin disease image classification challenge focused on conditions prevalent in the developing world</a:t>
            </a:r>
          </a:p>
          <a:p>
            <a:pPr marL="342900" indent="-342900">
              <a:spcBef>
                <a:spcPts val="450"/>
              </a:spcBef>
              <a:buClr>
                <a:schemeClr val="dk1"/>
              </a:buClr>
              <a:buSzPts val="1600"/>
              <a:buFont typeface="Arial" panose="020B0604020202020204" pitchFamily="34" charset="0"/>
              <a:buChar char="•"/>
            </a:pPr>
            <a:endParaRPr lang="en-US" sz="1600" dirty="0">
              <a:solidFill>
                <a:schemeClr val="dk1"/>
              </a:solidFill>
              <a:latin typeface="Avenir Next" panose="020B0503020202020204" pitchFamily="34" charset="0"/>
            </a:endParaRPr>
          </a:p>
          <a:p>
            <a:pPr marL="342900" indent="-342900">
              <a:spcBef>
                <a:spcPts val="450"/>
              </a:spcBef>
              <a:buClr>
                <a:schemeClr val="dk1"/>
              </a:buClr>
              <a:buSzPts val="1600"/>
              <a:buFont typeface="Arial" panose="020B0604020202020204" pitchFamily="34" charset="0"/>
              <a:buChar char="•"/>
            </a:pPr>
            <a:r>
              <a:rPr lang="en-US" sz="1600" dirty="0">
                <a:solidFill>
                  <a:schemeClr val="dk1"/>
                </a:solidFill>
                <a:latin typeface="Avenir Next" panose="020B0503020202020204" pitchFamily="34" charset="0"/>
                <a:sym typeface="Avenir"/>
              </a:rPr>
              <a:t>This can be the starting point for the broader vision of developing and distributing free software to enable smartphones to support diagnosis of a wide range of health conditions in the developing world</a:t>
            </a:r>
          </a:p>
        </p:txBody>
      </p:sp>
    </p:spTree>
    <p:extLst>
      <p:ext uri="{BB962C8B-B14F-4D97-AF65-F5344CB8AC3E}">
        <p14:creationId xmlns:p14="http://schemas.microsoft.com/office/powerpoint/2010/main" val="4005533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60" name="Google Shape;60;p7"/>
          <p:cNvSpPr txBox="1"/>
          <p:nvPr/>
        </p:nvSpPr>
        <p:spPr>
          <a:xfrm>
            <a:off x="1228241" y="2704604"/>
            <a:ext cx="8664300" cy="369225"/>
          </a:xfrm>
          <a:prstGeom prst="rect">
            <a:avLst/>
          </a:prstGeom>
          <a:noFill/>
          <a:ln>
            <a:noFill/>
          </a:ln>
        </p:spPr>
        <p:txBody>
          <a:bodyPr spcFirstLastPara="1" wrap="square" lIns="68569" tIns="34275" rIns="68569" bIns="34275" anchor="ctr" anchorCtr="0">
            <a:noAutofit/>
          </a:bodyPr>
          <a:lstStyle/>
          <a:p>
            <a:pPr>
              <a:buClr>
                <a:srgbClr val="000000"/>
              </a:buClr>
              <a:buSzPts val="2600"/>
            </a:pPr>
            <a:endParaRPr sz="1050">
              <a:solidFill>
                <a:srgbClr val="000000"/>
              </a:solidFill>
              <a:latin typeface="Arial"/>
              <a:ea typeface="Arial"/>
              <a:cs typeface="Arial"/>
              <a:sym typeface="Arial"/>
            </a:endParaRPr>
          </a:p>
        </p:txBody>
      </p:sp>
      <p:sp>
        <p:nvSpPr>
          <p:cNvPr id="61" name="Google Shape;61;p7"/>
          <p:cNvSpPr txBox="1">
            <a:spLocks noGrp="1"/>
          </p:cNvSpPr>
          <p:nvPr>
            <p:ph type="body" idx="1"/>
          </p:nvPr>
        </p:nvSpPr>
        <p:spPr>
          <a:xfrm>
            <a:off x="187987" y="970798"/>
            <a:ext cx="7948094" cy="324675"/>
          </a:xfrm>
          <a:prstGeom prst="rect">
            <a:avLst/>
          </a:prstGeom>
        </p:spPr>
        <p:txBody>
          <a:bodyPr spcFirstLastPara="1" vert="horz" wrap="square" lIns="68569" tIns="34275" rIns="68569" bIns="34275" rtlCol="0" anchor="t" anchorCtr="0">
            <a:noAutofit/>
          </a:bodyPr>
          <a:lstStyle/>
          <a:p>
            <a:pPr marL="0" indent="0"/>
            <a:r>
              <a:rPr lang="en-US" dirty="0">
                <a:latin typeface="Avenir Next" panose="020B0503020202020204" pitchFamily="34" charset="0"/>
              </a:rPr>
              <a:t>The Burden of Skin Disease in the Developing World</a:t>
            </a:r>
            <a:endParaRPr dirty="0">
              <a:latin typeface="Avenir Next" panose="020B0503020202020204" pitchFamily="34" charset="0"/>
            </a:endParaRPr>
          </a:p>
        </p:txBody>
      </p:sp>
      <p:sp>
        <p:nvSpPr>
          <p:cNvPr id="62" name="Google Shape;62;p7"/>
          <p:cNvSpPr txBox="1">
            <a:spLocks noGrp="1"/>
          </p:cNvSpPr>
          <p:nvPr>
            <p:ph type="sldNum" idx="12"/>
          </p:nvPr>
        </p:nvSpPr>
        <p:spPr>
          <a:xfrm>
            <a:off x="3543300" y="5658326"/>
            <a:ext cx="2057400" cy="273825"/>
          </a:xfrm>
          <a:prstGeom prst="rect">
            <a:avLst/>
          </a:prstGeom>
        </p:spPr>
        <p:txBody>
          <a:bodyPr spcFirstLastPara="1" vert="horz" wrap="square" lIns="68569" tIns="34275" rIns="68569" bIns="34275" rtlCol="0" anchor="ctr" anchorCtr="0">
            <a:noAutofit/>
          </a:bodyPr>
          <a:lstStyle/>
          <a:p>
            <a:pPr>
              <a:buClr>
                <a:srgbClr val="000000"/>
              </a:buClr>
            </a:pPr>
            <a:fld id="{00000000-1234-1234-1234-123412341234}" type="slidenum">
              <a:rPr lang="en-US"/>
              <a:pPr>
                <a:buClr>
                  <a:srgbClr val="000000"/>
                </a:buClr>
              </a:pPr>
              <a:t>3</a:t>
            </a:fld>
            <a:endParaRPr/>
          </a:p>
        </p:txBody>
      </p:sp>
      <p:sp>
        <p:nvSpPr>
          <p:cNvPr id="6" name="Google Shape;61;p7">
            <a:extLst>
              <a:ext uri="{FF2B5EF4-FFF2-40B4-BE49-F238E27FC236}">
                <a16:creationId xmlns:a16="http://schemas.microsoft.com/office/drawing/2014/main" id="{6015CA9E-2FC3-F746-A460-6D4272806C2A}"/>
              </a:ext>
            </a:extLst>
          </p:cNvPr>
          <p:cNvSpPr txBox="1">
            <a:spLocks/>
          </p:cNvSpPr>
          <p:nvPr/>
        </p:nvSpPr>
        <p:spPr>
          <a:xfrm>
            <a:off x="187988" y="1506098"/>
            <a:ext cx="8759250" cy="324675"/>
          </a:xfrm>
          <a:prstGeom prst="rect">
            <a:avLst/>
          </a:prstGeom>
          <a:noFill/>
          <a:ln>
            <a:noFill/>
          </a:ln>
        </p:spPr>
        <p:txBody>
          <a:bodyPr spcFirstLastPara="1" wrap="square" lIns="68569" tIns="34275" rIns="68569" bIns="342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dk1"/>
              </a:buClr>
              <a:buSzPts val="2600"/>
              <a:buFont typeface="Arial"/>
              <a:buNone/>
              <a:defRPr sz="2600" b="0" i="0" u="none" strike="noStrike" cap="none">
                <a:solidFill>
                  <a:schemeClr val="dk1"/>
                </a:solidFill>
                <a:latin typeface="Avenir"/>
                <a:ea typeface="Avenir"/>
                <a:cs typeface="Avenir"/>
                <a:sym typeface="Avenir"/>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r>
              <a:rPr lang="en-US" sz="1600" i="1" dirty="0">
                <a:solidFill>
                  <a:schemeClr val="accent1"/>
                </a:solidFill>
                <a:latin typeface="Avenir Next" panose="020B0503020202020204" pitchFamily="34" charset="0"/>
              </a:rPr>
              <a:t>Skin disease is a significant, and often under-appreciated, health care issue in the developing world</a:t>
            </a:r>
          </a:p>
          <a:p>
            <a:pPr marL="0" indent="0"/>
            <a:endParaRPr lang="en-US" sz="1600" i="1" dirty="0">
              <a:solidFill>
                <a:schemeClr val="accent1"/>
              </a:solidFill>
            </a:endParaRPr>
          </a:p>
          <a:p>
            <a:pPr marL="0" indent="0"/>
            <a:endParaRPr lang="en-US" sz="1600" i="1" dirty="0">
              <a:solidFill>
                <a:schemeClr val="accent1"/>
              </a:solidFill>
            </a:endParaRPr>
          </a:p>
        </p:txBody>
      </p:sp>
      <p:sp>
        <p:nvSpPr>
          <p:cNvPr id="2" name="Rectangle 1">
            <a:extLst>
              <a:ext uri="{FF2B5EF4-FFF2-40B4-BE49-F238E27FC236}">
                <a16:creationId xmlns:a16="http://schemas.microsoft.com/office/drawing/2014/main" id="{AE46CC8B-2B5C-2448-A9FF-5E12BDC8A2AE}"/>
              </a:ext>
            </a:extLst>
          </p:cNvPr>
          <p:cNvSpPr/>
          <p:nvPr/>
        </p:nvSpPr>
        <p:spPr>
          <a:xfrm>
            <a:off x="4484115" y="3313584"/>
            <a:ext cx="223138" cy="300082"/>
          </a:xfrm>
          <a:prstGeom prst="rect">
            <a:avLst/>
          </a:prstGeom>
        </p:spPr>
        <p:txBody>
          <a:bodyPr wrap="none">
            <a:spAutoFit/>
          </a:bodyPr>
          <a:lstStyle/>
          <a:p>
            <a:r>
              <a:rPr lang="en-US" sz="1350" dirty="0"/>
              <a:t> </a:t>
            </a:r>
          </a:p>
        </p:txBody>
      </p:sp>
      <p:sp>
        <p:nvSpPr>
          <p:cNvPr id="3" name="Rectangle 2">
            <a:extLst>
              <a:ext uri="{FF2B5EF4-FFF2-40B4-BE49-F238E27FC236}">
                <a16:creationId xmlns:a16="http://schemas.microsoft.com/office/drawing/2014/main" id="{11539E63-457F-ED4C-9EE9-D41781E7035C}"/>
              </a:ext>
            </a:extLst>
          </p:cNvPr>
          <p:cNvSpPr/>
          <p:nvPr/>
        </p:nvSpPr>
        <p:spPr>
          <a:xfrm>
            <a:off x="4484115" y="3313584"/>
            <a:ext cx="223138" cy="300082"/>
          </a:xfrm>
          <a:prstGeom prst="rect">
            <a:avLst/>
          </a:prstGeom>
        </p:spPr>
        <p:txBody>
          <a:bodyPr wrap="none">
            <a:spAutoFit/>
          </a:bodyPr>
          <a:lstStyle/>
          <a:p>
            <a:r>
              <a:rPr lang="en-US" sz="1350" dirty="0"/>
              <a:t> </a:t>
            </a:r>
          </a:p>
        </p:txBody>
      </p:sp>
      <p:sp>
        <p:nvSpPr>
          <p:cNvPr id="8" name="Google Shape;103;p2">
            <a:extLst>
              <a:ext uri="{FF2B5EF4-FFF2-40B4-BE49-F238E27FC236}">
                <a16:creationId xmlns:a16="http://schemas.microsoft.com/office/drawing/2014/main" id="{EA5D0541-DA6C-B74E-A768-A05FA4683EEA}"/>
              </a:ext>
            </a:extLst>
          </p:cNvPr>
          <p:cNvSpPr txBox="1"/>
          <p:nvPr/>
        </p:nvSpPr>
        <p:spPr>
          <a:xfrm>
            <a:off x="185040" y="1830774"/>
            <a:ext cx="8949690" cy="4431952"/>
          </a:xfrm>
          <a:prstGeom prst="rect">
            <a:avLst/>
          </a:prstGeom>
          <a:noFill/>
          <a:ln>
            <a:noFill/>
          </a:ln>
        </p:spPr>
        <p:txBody>
          <a:bodyPr spcFirstLastPara="1" wrap="square" lIns="68569" tIns="34275" rIns="68569" bIns="34275" anchor="t" anchorCtr="0">
            <a:spAutoFit/>
          </a:bodyPr>
          <a:lstStyle/>
          <a:p>
            <a:pPr marL="342900" lvl="1"/>
            <a:endParaRPr sz="1600" dirty="0">
              <a:solidFill>
                <a:schemeClr val="dk1"/>
              </a:solidFill>
              <a:latin typeface="Avenir"/>
              <a:ea typeface="Avenir"/>
              <a:cs typeface="Avenir"/>
              <a:sym typeface="Avenir"/>
            </a:endParaRPr>
          </a:p>
          <a:p>
            <a:pPr marL="342900" indent="-342900">
              <a:spcBef>
                <a:spcPts val="450"/>
              </a:spcBef>
              <a:buClr>
                <a:schemeClr val="dk1"/>
              </a:buClr>
              <a:buSzPts val="1600"/>
              <a:buFont typeface="Arial" panose="020B0604020202020204" pitchFamily="34" charset="0"/>
              <a:buChar char="•"/>
            </a:pPr>
            <a:r>
              <a:rPr lang="en-US" dirty="0">
                <a:solidFill>
                  <a:schemeClr val="dk1"/>
                </a:solidFill>
                <a:latin typeface="Avenir Next" panose="020B0503020202020204" pitchFamily="34" charset="0"/>
                <a:ea typeface="Avenir"/>
                <a:cs typeface="Avenir"/>
                <a:sym typeface="Avenir"/>
              </a:rPr>
              <a:t>Skin disease is the 4</a:t>
            </a:r>
            <a:r>
              <a:rPr lang="en-US" baseline="30000" dirty="0">
                <a:solidFill>
                  <a:schemeClr val="dk1"/>
                </a:solidFill>
                <a:latin typeface="Avenir Next" panose="020B0503020202020204" pitchFamily="34" charset="0"/>
                <a:ea typeface="Avenir"/>
                <a:cs typeface="Avenir"/>
                <a:sym typeface="Avenir"/>
              </a:rPr>
              <a:t>th</a:t>
            </a:r>
            <a:r>
              <a:rPr lang="en-US" dirty="0">
                <a:solidFill>
                  <a:schemeClr val="dk1"/>
                </a:solidFill>
                <a:latin typeface="Avenir Next" panose="020B0503020202020204" pitchFamily="34" charset="0"/>
                <a:ea typeface="Avenir"/>
                <a:cs typeface="Avenir"/>
                <a:sym typeface="Avenir"/>
              </a:rPr>
              <a:t> leading cause of nonfatal disease burden worldwide</a:t>
            </a:r>
          </a:p>
          <a:p>
            <a:pPr marL="342900" indent="-342900">
              <a:spcBef>
                <a:spcPts val="450"/>
              </a:spcBef>
              <a:buClr>
                <a:schemeClr val="dk1"/>
              </a:buClr>
              <a:buSzPts val="1600"/>
              <a:buFont typeface="Arial" panose="020B0604020202020204" pitchFamily="34" charset="0"/>
              <a:buChar char="•"/>
            </a:pPr>
            <a:endParaRPr lang="en-US" dirty="0">
              <a:solidFill>
                <a:schemeClr val="dk1"/>
              </a:solidFill>
              <a:latin typeface="Avenir Next" panose="020B0503020202020204" pitchFamily="34" charset="0"/>
              <a:sym typeface="Avenir"/>
            </a:endParaRPr>
          </a:p>
          <a:p>
            <a:pPr marL="342900" indent="-342900">
              <a:spcBef>
                <a:spcPts val="450"/>
              </a:spcBef>
              <a:buClr>
                <a:schemeClr val="dk1"/>
              </a:buClr>
              <a:buSzPts val="1600"/>
              <a:buFont typeface="Arial" panose="020B0604020202020204" pitchFamily="34" charset="0"/>
              <a:buChar char="•"/>
            </a:pPr>
            <a:r>
              <a:rPr lang="en-US" dirty="0">
                <a:solidFill>
                  <a:schemeClr val="dk1"/>
                </a:solidFill>
                <a:latin typeface="Avenir Next" panose="020B0503020202020204" pitchFamily="34" charset="0"/>
                <a:sym typeface="Avenir"/>
              </a:rPr>
              <a:t>Skin diseases represent approximately 2% of global burden of disease measured by disability-adjusted life years (DALYs)</a:t>
            </a:r>
          </a:p>
          <a:p>
            <a:pPr marL="342900" indent="-342900">
              <a:spcBef>
                <a:spcPts val="450"/>
              </a:spcBef>
              <a:buClr>
                <a:schemeClr val="dk1"/>
              </a:buClr>
              <a:buSzPts val="1600"/>
              <a:buFont typeface="Arial" panose="020B0604020202020204" pitchFamily="34" charset="0"/>
              <a:buChar char="•"/>
            </a:pPr>
            <a:endParaRPr lang="en-US" dirty="0">
              <a:solidFill>
                <a:schemeClr val="dk1"/>
              </a:solidFill>
              <a:latin typeface="Avenir Next" panose="020B0503020202020204" pitchFamily="34" charset="0"/>
              <a:sym typeface="Avenir"/>
            </a:endParaRPr>
          </a:p>
          <a:p>
            <a:pPr marL="342900" indent="-342900">
              <a:spcBef>
                <a:spcPts val="450"/>
              </a:spcBef>
              <a:buClr>
                <a:schemeClr val="dk1"/>
              </a:buClr>
              <a:buSzPts val="1600"/>
              <a:buFont typeface="Arial" panose="020B0604020202020204" pitchFamily="34" charset="0"/>
              <a:buChar char="•"/>
            </a:pPr>
            <a:r>
              <a:rPr lang="en-US" dirty="0">
                <a:solidFill>
                  <a:schemeClr val="dk1"/>
                </a:solidFill>
                <a:latin typeface="Avenir Next" panose="020B0503020202020204" pitchFamily="34" charset="0"/>
                <a:sym typeface="Avenir"/>
              </a:rPr>
              <a:t>Different skin conditions (e.g., melanoma and acne vulgaris) are leading contributors to burden of disease in wealthy countries versus those skin conditions (e.g., dermatitis and cellulitis) that are the largest contributors to disease burden in developing countries</a:t>
            </a:r>
          </a:p>
          <a:p>
            <a:pPr marL="342900" indent="-342900">
              <a:spcBef>
                <a:spcPts val="450"/>
              </a:spcBef>
              <a:buClr>
                <a:schemeClr val="dk1"/>
              </a:buClr>
              <a:buSzPts val="1600"/>
              <a:buFont typeface="Arial" panose="020B0604020202020204" pitchFamily="34" charset="0"/>
              <a:buChar char="•"/>
            </a:pPr>
            <a:endParaRPr lang="en-US" dirty="0">
              <a:solidFill>
                <a:schemeClr val="dk1"/>
              </a:solidFill>
              <a:latin typeface="Avenir Next" panose="020B0503020202020204" pitchFamily="34" charset="0"/>
              <a:sym typeface="Avenir"/>
            </a:endParaRPr>
          </a:p>
          <a:p>
            <a:pPr marL="342900" indent="-342900">
              <a:spcBef>
                <a:spcPts val="450"/>
              </a:spcBef>
              <a:buClr>
                <a:schemeClr val="dk1"/>
              </a:buClr>
              <a:buSzPts val="1600"/>
              <a:buFont typeface="Arial" panose="020B0604020202020204" pitchFamily="34" charset="0"/>
              <a:buChar char="•"/>
            </a:pPr>
            <a:r>
              <a:rPr lang="en-US" dirty="0">
                <a:solidFill>
                  <a:schemeClr val="dk1"/>
                </a:solidFill>
                <a:latin typeface="Avenir Next" panose="020B0503020202020204" pitchFamily="34" charset="0"/>
              </a:rPr>
              <a:t>There is a sparsity of physicians with dermatological training in many low and middle-income countries</a:t>
            </a:r>
          </a:p>
          <a:p>
            <a:pPr marL="342900" indent="-342900">
              <a:spcBef>
                <a:spcPts val="450"/>
              </a:spcBef>
              <a:buClr>
                <a:schemeClr val="dk1"/>
              </a:buClr>
              <a:buSzPts val="1600"/>
              <a:buFont typeface="Arial" panose="020B0604020202020204" pitchFamily="34" charset="0"/>
              <a:buChar char="•"/>
            </a:pPr>
            <a:endParaRPr lang="en-US" dirty="0">
              <a:solidFill>
                <a:schemeClr val="dk1"/>
              </a:solidFill>
              <a:latin typeface="Avenir Next" panose="020B0503020202020204" pitchFamily="34" charset="0"/>
              <a:sym typeface="Avenir"/>
            </a:endParaRPr>
          </a:p>
          <a:p>
            <a:pPr>
              <a:spcBef>
                <a:spcPts val="450"/>
              </a:spcBef>
              <a:buClr>
                <a:schemeClr val="dk1"/>
              </a:buClr>
              <a:buSzPts val="1600"/>
            </a:pPr>
            <a:endParaRPr lang="en-US" sz="1600" dirty="0">
              <a:solidFill>
                <a:schemeClr val="dk1"/>
              </a:solidFill>
              <a:latin typeface="Avenir Next" panose="020B0503020202020204" pitchFamily="34" charset="0"/>
              <a:sym typeface="Avenir"/>
            </a:endParaRPr>
          </a:p>
        </p:txBody>
      </p:sp>
      <p:sp>
        <p:nvSpPr>
          <p:cNvPr id="9" name="Google Shape;61;p7">
            <a:extLst>
              <a:ext uri="{FF2B5EF4-FFF2-40B4-BE49-F238E27FC236}">
                <a16:creationId xmlns:a16="http://schemas.microsoft.com/office/drawing/2014/main" id="{FB3620D0-A796-B648-A416-5F1F94AADB8A}"/>
              </a:ext>
            </a:extLst>
          </p:cNvPr>
          <p:cNvSpPr txBox="1">
            <a:spLocks/>
          </p:cNvSpPr>
          <p:nvPr/>
        </p:nvSpPr>
        <p:spPr>
          <a:xfrm>
            <a:off x="185040" y="5724864"/>
            <a:ext cx="7948094" cy="324675"/>
          </a:xfrm>
          <a:prstGeom prst="rect">
            <a:avLst/>
          </a:prstGeom>
          <a:noFill/>
          <a:ln>
            <a:noFill/>
          </a:ln>
        </p:spPr>
        <p:txBody>
          <a:bodyPr spcFirstLastPara="1" wrap="square" lIns="68569" tIns="34275" rIns="68569" bIns="34275" anchor="ctr"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dk1"/>
              </a:buClr>
              <a:buSzPts val="2600"/>
              <a:buFont typeface="Arial"/>
              <a:buNone/>
              <a:defRPr sz="2600" b="0" i="0" u="none" strike="noStrike" cap="none">
                <a:solidFill>
                  <a:schemeClr val="dk1"/>
                </a:solidFill>
                <a:latin typeface="Avenir"/>
                <a:ea typeface="Avenir"/>
                <a:cs typeface="Avenir"/>
                <a:sym typeface="Avenir"/>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r>
              <a:rPr lang="en-US" sz="900" dirty="0"/>
              <a:t>Sources: Global Skin Disease Morbidity and Mortality, </a:t>
            </a:r>
            <a:r>
              <a:rPr lang="en-US" sz="900" dirty="0" err="1"/>
              <a:t>Karimkhani</a:t>
            </a:r>
            <a:r>
              <a:rPr lang="en-US" sz="900" dirty="0"/>
              <a:t>, </a:t>
            </a:r>
            <a:r>
              <a:rPr lang="en-US" sz="900" i="1" dirty="0"/>
              <a:t>et al </a:t>
            </a:r>
            <a:r>
              <a:rPr lang="en-US" sz="900" dirty="0"/>
              <a:t>(2017); Global Burden of Skin Disease: Inequities and Innovations, Seth, </a:t>
            </a:r>
            <a:r>
              <a:rPr lang="en-US" sz="900" i="1" dirty="0"/>
              <a:t>et al </a:t>
            </a:r>
            <a:r>
              <a:rPr lang="en-US" sz="900" dirty="0"/>
              <a:t>(2017)</a:t>
            </a:r>
          </a:p>
          <a:p>
            <a:pPr marL="0" indent="0"/>
            <a:r>
              <a:rPr lang="en-US" sz="900" dirty="0"/>
              <a:t> </a:t>
            </a:r>
          </a:p>
        </p:txBody>
      </p:sp>
    </p:spTree>
    <p:extLst>
      <p:ext uri="{BB962C8B-B14F-4D97-AF65-F5344CB8AC3E}">
        <p14:creationId xmlns:p14="http://schemas.microsoft.com/office/powerpoint/2010/main" val="1388105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61" name="Google Shape;61;p7"/>
          <p:cNvSpPr txBox="1">
            <a:spLocks noGrp="1"/>
          </p:cNvSpPr>
          <p:nvPr>
            <p:ph type="body" idx="1"/>
          </p:nvPr>
        </p:nvSpPr>
        <p:spPr>
          <a:xfrm>
            <a:off x="187987" y="970798"/>
            <a:ext cx="7948094" cy="324675"/>
          </a:xfrm>
          <a:prstGeom prst="rect">
            <a:avLst/>
          </a:prstGeom>
        </p:spPr>
        <p:txBody>
          <a:bodyPr spcFirstLastPara="1" vert="horz" wrap="square" lIns="68569" tIns="34275" rIns="68569" bIns="34275" rtlCol="0" anchor="t" anchorCtr="0">
            <a:noAutofit/>
          </a:bodyPr>
          <a:lstStyle/>
          <a:p>
            <a:pPr marL="0" indent="0"/>
            <a:r>
              <a:rPr lang="en-US" dirty="0">
                <a:latin typeface="Avenir Next" panose="020B0503020202020204" pitchFamily="34" charset="0"/>
              </a:rPr>
              <a:t>Concept of Smartphone Skin Diagnosis</a:t>
            </a:r>
            <a:endParaRPr dirty="0">
              <a:latin typeface="Avenir Next" panose="020B0503020202020204" pitchFamily="34" charset="0"/>
            </a:endParaRPr>
          </a:p>
        </p:txBody>
      </p:sp>
      <p:sp>
        <p:nvSpPr>
          <p:cNvPr id="62" name="Google Shape;62;p7"/>
          <p:cNvSpPr txBox="1">
            <a:spLocks noGrp="1"/>
          </p:cNvSpPr>
          <p:nvPr>
            <p:ph type="sldNum" idx="12"/>
          </p:nvPr>
        </p:nvSpPr>
        <p:spPr>
          <a:xfrm>
            <a:off x="3543300" y="5658326"/>
            <a:ext cx="2057400" cy="273825"/>
          </a:xfrm>
          <a:prstGeom prst="rect">
            <a:avLst/>
          </a:prstGeom>
        </p:spPr>
        <p:txBody>
          <a:bodyPr spcFirstLastPara="1" vert="horz" wrap="square" lIns="68569" tIns="34275" rIns="68569" bIns="34275" rtlCol="0" anchor="ctr" anchorCtr="0">
            <a:noAutofit/>
          </a:bodyPr>
          <a:lstStyle/>
          <a:p>
            <a:pPr>
              <a:buClr>
                <a:srgbClr val="000000"/>
              </a:buClr>
            </a:pPr>
            <a:fld id="{00000000-1234-1234-1234-123412341234}" type="slidenum">
              <a:rPr lang="en-US"/>
              <a:pPr>
                <a:buClr>
                  <a:srgbClr val="000000"/>
                </a:buClr>
              </a:pPr>
              <a:t>4</a:t>
            </a:fld>
            <a:endParaRPr/>
          </a:p>
        </p:txBody>
      </p:sp>
      <p:sp>
        <p:nvSpPr>
          <p:cNvPr id="6" name="Google Shape;61;p7">
            <a:extLst>
              <a:ext uri="{FF2B5EF4-FFF2-40B4-BE49-F238E27FC236}">
                <a16:creationId xmlns:a16="http://schemas.microsoft.com/office/drawing/2014/main" id="{6015CA9E-2FC3-F746-A460-6D4272806C2A}"/>
              </a:ext>
            </a:extLst>
          </p:cNvPr>
          <p:cNvSpPr txBox="1">
            <a:spLocks/>
          </p:cNvSpPr>
          <p:nvPr/>
        </p:nvSpPr>
        <p:spPr>
          <a:xfrm>
            <a:off x="187988" y="1506098"/>
            <a:ext cx="8759250" cy="324675"/>
          </a:xfrm>
          <a:prstGeom prst="rect">
            <a:avLst/>
          </a:prstGeom>
          <a:noFill/>
          <a:ln>
            <a:noFill/>
          </a:ln>
        </p:spPr>
        <p:txBody>
          <a:bodyPr spcFirstLastPara="1" wrap="square" lIns="68569" tIns="34275" rIns="68569" bIns="342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dk1"/>
              </a:buClr>
              <a:buSzPts val="2600"/>
              <a:buFont typeface="Arial"/>
              <a:buNone/>
              <a:defRPr sz="2600" b="0" i="0" u="none" strike="noStrike" cap="none">
                <a:solidFill>
                  <a:schemeClr val="dk1"/>
                </a:solidFill>
                <a:latin typeface="Avenir"/>
                <a:ea typeface="Avenir"/>
                <a:cs typeface="Avenir"/>
                <a:sym typeface="Avenir"/>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r>
              <a:rPr lang="en-US" sz="1600" i="1" dirty="0">
                <a:solidFill>
                  <a:schemeClr val="accent1"/>
                </a:solidFill>
                <a:latin typeface="Avenir Next" panose="020B0503020202020204" pitchFamily="34" charset="0"/>
              </a:rPr>
              <a:t>One component of an approach to better address skin disease burden in the developing world is to use smartphone photos to help diagnose conditions and/or motivate remote clinician evaluation</a:t>
            </a:r>
          </a:p>
          <a:p>
            <a:pPr marL="0" indent="0"/>
            <a:endParaRPr lang="en-US" sz="1600" i="1" dirty="0">
              <a:solidFill>
                <a:schemeClr val="accent1"/>
              </a:solidFill>
            </a:endParaRPr>
          </a:p>
        </p:txBody>
      </p:sp>
      <p:sp>
        <p:nvSpPr>
          <p:cNvPr id="2" name="Rectangle 1">
            <a:extLst>
              <a:ext uri="{FF2B5EF4-FFF2-40B4-BE49-F238E27FC236}">
                <a16:creationId xmlns:a16="http://schemas.microsoft.com/office/drawing/2014/main" id="{AE46CC8B-2B5C-2448-A9FF-5E12BDC8A2AE}"/>
              </a:ext>
            </a:extLst>
          </p:cNvPr>
          <p:cNvSpPr/>
          <p:nvPr/>
        </p:nvSpPr>
        <p:spPr>
          <a:xfrm>
            <a:off x="4484115" y="3313584"/>
            <a:ext cx="223138" cy="300082"/>
          </a:xfrm>
          <a:prstGeom prst="rect">
            <a:avLst/>
          </a:prstGeom>
        </p:spPr>
        <p:txBody>
          <a:bodyPr wrap="none">
            <a:spAutoFit/>
          </a:bodyPr>
          <a:lstStyle/>
          <a:p>
            <a:r>
              <a:rPr lang="en-US" sz="1350" dirty="0"/>
              <a:t> </a:t>
            </a:r>
          </a:p>
        </p:txBody>
      </p:sp>
      <p:sp>
        <p:nvSpPr>
          <p:cNvPr id="3" name="Rectangle 2">
            <a:extLst>
              <a:ext uri="{FF2B5EF4-FFF2-40B4-BE49-F238E27FC236}">
                <a16:creationId xmlns:a16="http://schemas.microsoft.com/office/drawing/2014/main" id="{11539E63-457F-ED4C-9EE9-D41781E7035C}"/>
              </a:ext>
            </a:extLst>
          </p:cNvPr>
          <p:cNvSpPr/>
          <p:nvPr/>
        </p:nvSpPr>
        <p:spPr>
          <a:xfrm>
            <a:off x="4484115" y="3313584"/>
            <a:ext cx="223138" cy="300082"/>
          </a:xfrm>
          <a:prstGeom prst="rect">
            <a:avLst/>
          </a:prstGeom>
        </p:spPr>
        <p:txBody>
          <a:bodyPr wrap="none">
            <a:spAutoFit/>
          </a:bodyPr>
          <a:lstStyle/>
          <a:p>
            <a:r>
              <a:rPr lang="en-US" sz="1350" dirty="0"/>
              <a:t> </a:t>
            </a:r>
          </a:p>
        </p:txBody>
      </p:sp>
      <p:sp>
        <p:nvSpPr>
          <p:cNvPr id="8" name="Google Shape;61;p7">
            <a:extLst>
              <a:ext uri="{FF2B5EF4-FFF2-40B4-BE49-F238E27FC236}">
                <a16:creationId xmlns:a16="http://schemas.microsoft.com/office/drawing/2014/main" id="{9B8B4BC0-88BE-4144-87FA-61937EA74AFA}"/>
              </a:ext>
            </a:extLst>
          </p:cNvPr>
          <p:cNvSpPr txBox="1">
            <a:spLocks/>
          </p:cNvSpPr>
          <p:nvPr/>
        </p:nvSpPr>
        <p:spPr>
          <a:xfrm>
            <a:off x="187987" y="5347286"/>
            <a:ext cx="7948094" cy="324675"/>
          </a:xfrm>
          <a:prstGeom prst="rect">
            <a:avLst/>
          </a:prstGeom>
          <a:noFill/>
          <a:ln>
            <a:noFill/>
          </a:ln>
        </p:spPr>
        <p:txBody>
          <a:bodyPr spcFirstLastPara="1" wrap="square" lIns="68569" tIns="34275" rIns="68569" bIns="34275" anchor="ctr"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dk1"/>
              </a:buClr>
              <a:buSzPts val="2600"/>
              <a:buFont typeface="Arial"/>
              <a:buNone/>
              <a:defRPr sz="2600" b="0" i="0" u="none" strike="noStrike" cap="none">
                <a:solidFill>
                  <a:schemeClr val="dk1"/>
                </a:solidFill>
                <a:latin typeface="Avenir"/>
                <a:ea typeface="Avenir"/>
                <a:cs typeface="Avenir"/>
                <a:sym typeface="Avenir"/>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r>
              <a:rPr lang="en-US" sz="900" dirty="0"/>
              <a:t>Sources: Augmented Intelligence Dermatology, Han, et al (2020). Image Credits: </a:t>
            </a:r>
            <a:r>
              <a:rPr lang="en-US" sz="900" dirty="0" err="1"/>
              <a:t>SkinVision</a:t>
            </a:r>
            <a:r>
              <a:rPr lang="en-US" sz="900" dirty="0"/>
              <a:t>; Model Dermatology</a:t>
            </a:r>
          </a:p>
        </p:txBody>
      </p:sp>
      <p:pic>
        <p:nvPicPr>
          <p:cNvPr id="7" name="Picture 6" descr="A person holding a cell phone&#10;&#10;Description automatically generated with low confidence">
            <a:extLst>
              <a:ext uri="{FF2B5EF4-FFF2-40B4-BE49-F238E27FC236}">
                <a16:creationId xmlns:a16="http://schemas.microsoft.com/office/drawing/2014/main" id="{AFA1A74D-5255-4C4F-8BFD-8C61CBC3956A}"/>
              </a:ext>
            </a:extLst>
          </p:cNvPr>
          <p:cNvPicPr>
            <a:picLocks noChangeAspect="1"/>
          </p:cNvPicPr>
          <p:nvPr/>
        </p:nvPicPr>
        <p:blipFill>
          <a:blip r:embed="rId3"/>
          <a:stretch>
            <a:fillRect/>
          </a:stretch>
        </p:blipFill>
        <p:spPr>
          <a:xfrm>
            <a:off x="115286" y="2344267"/>
            <a:ext cx="3600450" cy="2400300"/>
          </a:xfrm>
          <a:prstGeom prst="rect">
            <a:avLst/>
          </a:prstGeom>
        </p:spPr>
      </p:pic>
      <p:pic>
        <p:nvPicPr>
          <p:cNvPr id="10" name="Picture 9" descr="Graphical user interface, application, chat or text message&#10;&#10;Description automatically generated">
            <a:extLst>
              <a:ext uri="{FF2B5EF4-FFF2-40B4-BE49-F238E27FC236}">
                <a16:creationId xmlns:a16="http://schemas.microsoft.com/office/drawing/2014/main" id="{4182FF40-1F3D-1946-9FFA-1EC74DBFB70D}"/>
              </a:ext>
            </a:extLst>
          </p:cNvPr>
          <p:cNvPicPr>
            <a:picLocks noChangeAspect="1"/>
          </p:cNvPicPr>
          <p:nvPr/>
        </p:nvPicPr>
        <p:blipFill>
          <a:blip r:embed="rId4"/>
          <a:stretch>
            <a:fillRect/>
          </a:stretch>
        </p:blipFill>
        <p:spPr>
          <a:xfrm>
            <a:off x="5797770" y="2317393"/>
            <a:ext cx="2954195" cy="2584921"/>
          </a:xfrm>
          <a:prstGeom prst="rect">
            <a:avLst/>
          </a:prstGeom>
        </p:spPr>
      </p:pic>
      <p:sp>
        <p:nvSpPr>
          <p:cNvPr id="14" name="Right Arrow 13">
            <a:extLst>
              <a:ext uri="{FF2B5EF4-FFF2-40B4-BE49-F238E27FC236}">
                <a16:creationId xmlns:a16="http://schemas.microsoft.com/office/drawing/2014/main" id="{F6C2404D-B078-134A-97C4-B83E195391D4}"/>
              </a:ext>
            </a:extLst>
          </p:cNvPr>
          <p:cNvSpPr/>
          <p:nvPr/>
        </p:nvSpPr>
        <p:spPr>
          <a:xfrm>
            <a:off x="4270581" y="3215316"/>
            <a:ext cx="778608" cy="658201"/>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190896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61" name="Google Shape;61;p7"/>
          <p:cNvSpPr txBox="1">
            <a:spLocks noGrp="1"/>
          </p:cNvSpPr>
          <p:nvPr>
            <p:ph type="body" idx="1"/>
          </p:nvPr>
        </p:nvSpPr>
        <p:spPr>
          <a:xfrm>
            <a:off x="187987" y="970798"/>
            <a:ext cx="7948094" cy="324675"/>
          </a:xfrm>
          <a:prstGeom prst="rect">
            <a:avLst/>
          </a:prstGeom>
        </p:spPr>
        <p:txBody>
          <a:bodyPr spcFirstLastPara="1" vert="horz" wrap="square" lIns="68569" tIns="34275" rIns="68569" bIns="34275" rtlCol="0" anchor="t" anchorCtr="0">
            <a:noAutofit/>
          </a:bodyPr>
          <a:lstStyle/>
          <a:p>
            <a:pPr marL="0" indent="0"/>
            <a:r>
              <a:rPr lang="en-US" dirty="0">
                <a:latin typeface="Avenir Next" panose="020B0503020202020204" pitchFamily="34" charset="0"/>
              </a:rPr>
              <a:t>Smartphone Availability in Emerging Economies</a:t>
            </a:r>
            <a:endParaRPr dirty="0">
              <a:latin typeface="Avenir Next" panose="020B0503020202020204" pitchFamily="34" charset="0"/>
            </a:endParaRPr>
          </a:p>
        </p:txBody>
      </p:sp>
      <p:sp>
        <p:nvSpPr>
          <p:cNvPr id="62" name="Google Shape;62;p7"/>
          <p:cNvSpPr txBox="1">
            <a:spLocks noGrp="1"/>
          </p:cNvSpPr>
          <p:nvPr>
            <p:ph type="sldNum" idx="12"/>
          </p:nvPr>
        </p:nvSpPr>
        <p:spPr>
          <a:xfrm>
            <a:off x="3543300" y="5658326"/>
            <a:ext cx="2057400" cy="273825"/>
          </a:xfrm>
          <a:prstGeom prst="rect">
            <a:avLst/>
          </a:prstGeom>
        </p:spPr>
        <p:txBody>
          <a:bodyPr spcFirstLastPara="1" vert="horz" wrap="square" lIns="68569" tIns="34275" rIns="68569" bIns="34275" rtlCol="0" anchor="ctr" anchorCtr="0">
            <a:noAutofit/>
          </a:bodyPr>
          <a:lstStyle/>
          <a:p>
            <a:pPr>
              <a:buClr>
                <a:srgbClr val="000000"/>
              </a:buClr>
            </a:pPr>
            <a:fld id="{00000000-1234-1234-1234-123412341234}" type="slidenum">
              <a:rPr lang="en-US"/>
              <a:pPr>
                <a:buClr>
                  <a:srgbClr val="000000"/>
                </a:buClr>
              </a:pPr>
              <a:t>5</a:t>
            </a:fld>
            <a:endParaRPr/>
          </a:p>
        </p:txBody>
      </p:sp>
      <p:sp>
        <p:nvSpPr>
          <p:cNvPr id="6" name="Google Shape;61;p7">
            <a:extLst>
              <a:ext uri="{FF2B5EF4-FFF2-40B4-BE49-F238E27FC236}">
                <a16:creationId xmlns:a16="http://schemas.microsoft.com/office/drawing/2014/main" id="{6015CA9E-2FC3-F746-A460-6D4272806C2A}"/>
              </a:ext>
            </a:extLst>
          </p:cNvPr>
          <p:cNvSpPr txBox="1">
            <a:spLocks/>
          </p:cNvSpPr>
          <p:nvPr/>
        </p:nvSpPr>
        <p:spPr>
          <a:xfrm>
            <a:off x="187988" y="1506098"/>
            <a:ext cx="8759250" cy="324675"/>
          </a:xfrm>
          <a:prstGeom prst="rect">
            <a:avLst/>
          </a:prstGeom>
          <a:noFill/>
          <a:ln>
            <a:noFill/>
          </a:ln>
        </p:spPr>
        <p:txBody>
          <a:bodyPr spcFirstLastPara="1" wrap="square" lIns="68569" tIns="34275" rIns="68569" bIns="342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dk1"/>
              </a:buClr>
              <a:buSzPts val="2600"/>
              <a:buFont typeface="Arial"/>
              <a:buNone/>
              <a:defRPr sz="2600" b="0" i="0" u="none" strike="noStrike" cap="none">
                <a:solidFill>
                  <a:schemeClr val="dk1"/>
                </a:solidFill>
                <a:latin typeface="Avenir"/>
                <a:ea typeface="Avenir"/>
                <a:cs typeface="Avenir"/>
                <a:sym typeface="Avenir"/>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r>
              <a:rPr lang="en-US" sz="1600" i="1" dirty="0">
                <a:solidFill>
                  <a:schemeClr val="accent1"/>
                </a:solidFill>
                <a:latin typeface="Avenir Next" panose="020B0503020202020204" pitchFamily="34" charset="0"/>
              </a:rPr>
              <a:t>Smartphones are widely and increasingly distributed in emerging economies</a:t>
            </a:r>
          </a:p>
          <a:p>
            <a:pPr marL="0" indent="0"/>
            <a:endParaRPr lang="en-US" sz="1600" i="1" dirty="0">
              <a:solidFill>
                <a:schemeClr val="accent1"/>
              </a:solidFill>
            </a:endParaRPr>
          </a:p>
        </p:txBody>
      </p:sp>
      <p:sp>
        <p:nvSpPr>
          <p:cNvPr id="2" name="Rectangle 1">
            <a:extLst>
              <a:ext uri="{FF2B5EF4-FFF2-40B4-BE49-F238E27FC236}">
                <a16:creationId xmlns:a16="http://schemas.microsoft.com/office/drawing/2014/main" id="{AE46CC8B-2B5C-2448-A9FF-5E12BDC8A2AE}"/>
              </a:ext>
            </a:extLst>
          </p:cNvPr>
          <p:cNvSpPr/>
          <p:nvPr/>
        </p:nvSpPr>
        <p:spPr>
          <a:xfrm>
            <a:off x="4484115" y="3313584"/>
            <a:ext cx="223138" cy="300082"/>
          </a:xfrm>
          <a:prstGeom prst="rect">
            <a:avLst/>
          </a:prstGeom>
        </p:spPr>
        <p:txBody>
          <a:bodyPr wrap="none">
            <a:spAutoFit/>
          </a:bodyPr>
          <a:lstStyle/>
          <a:p>
            <a:r>
              <a:rPr lang="en-US" sz="1350" dirty="0"/>
              <a:t> </a:t>
            </a:r>
          </a:p>
        </p:txBody>
      </p:sp>
      <p:sp>
        <p:nvSpPr>
          <p:cNvPr id="3" name="Rectangle 2">
            <a:extLst>
              <a:ext uri="{FF2B5EF4-FFF2-40B4-BE49-F238E27FC236}">
                <a16:creationId xmlns:a16="http://schemas.microsoft.com/office/drawing/2014/main" id="{11539E63-457F-ED4C-9EE9-D41781E7035C}"/>
              </a:ext>
            </a:extLst>
          </p:cNvPr>
          <p:cNvSpPr/>
          <p:nvPr/>
        </p:nvSpPr>
        <p:spPr>
          <a:xfrm>
            <a:off x="4484115" y="3313584"/>
            <a:ext cx="223138" cy="300082"/>
          </a:xfrm>
          <a:prstGeom prst="rect">
            <a:avLst/>
          </a:prstGeom>
        </p:spPr>
        <p:txBody>
          <a:bodyPr wrap="none">
            <a:spAutoFit/>
          </a:bodyPr>
          <a:lstStyle/>
          <a:p>
            <a:r>
              <a:rPr lang="en-US" sz="1350" dirty="0"/>
              <a:t> </a:t>
            </a:r>
          </a:p>
        </p:txBody>
      </p:sp>
      <p:sp>
        <p:nvSpPr>
          <p:cNvPr id="13" name="Google Shape;61;p7">
            <a:extLst>
              <a:ext uri="{FF2B5EF4-FFF2-40B4-BE49-F238E27FC236}">
                <a16:creationId xmlns:a16="http://schemas.microsoft.com/office/drawing/2014/main" id="{9832228C-CCEB-5C4D-83A4-D6F8B41C01E2}"/>
              </a:ext>
            </a:extLst>
          </p:cNvPr>
          <p:cNvSpPr txBox="1">
            <a:spLocks/>
          </p:cNvSpPr>
          <p:nvPr/>
        </p:nvSpPr>
        <p:spPr>
          <a:xfrm>
            <a:off x="187987" y="5347286"/>
            <a:ext cx="7948094" cy="324675"/>
          </a:xfrm>
          <a:prstGeom prst="rect">
            <a:avLst/>
          </a:prstGeom>
          <a:noFill/>
          <a:ln>
            <a:noFill/>
          </a:ln>
        </p:spPr>
        <p:txBody>
          <a:bodyPr spcFirstLastPara="1" wrap="square" lIns="68569" tIns="34275" rIns="68569" bIns="34275" anchor="ctr"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dk1"/>
              </a:buClr>
              <a:buSzPts val="2600"/>
              <a:buFont typeface="Arial"/>
              <a:buNone/>
              <a:defRPr sz="2600" b="0" i="0" u="none" strike="noStrike" cap="none">
                <a:solidFill>
                  <a:schemeClr val="dk1"/>
                </a:solidFill>
                <a:latin typeface="Avenir"/>
                <a:ea typeface="Avenir"/>
                <a:cs typeface="Avenir"/>
                <a:sym typeface="Avenir"/>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r>
              <a:rPr lang="en-US" sz="900" dirty="0"/>
              <a:t>Sources: Pew Research Center Spring 2018 Global Attitudes Survey; </a:t>
            </a:r>
            <a:r>
              <a:rPr lang="en-US" sz="900" dirty="0" err="1"/>
              <a:t>Newzoo</a:t>
            </a:r>
            <a:r>
              <a:rPr lang="en-US" sz="900" dirty="0"/>
              <a:t> Global Mobile Market Report (2018 and 2019); DAIGH estimates </a:t>
            </a:r>
          </a:p>
        </p:txBody>
      </p:sp>
      <p:sp>
        <p:nvSpPr>
          <p:cNvPr id="11" name="Right Arrow 10">
            <a:extLst>
              <a:ext uri="{FF2B5EF4-FFF2-40B4-BE49-F238E27FC236}">
                <a16:creationId xmlns:a16="http://schemas.microsoft.com/office/drawing/2014/main" id="{3BF1FFEF-7793-7944-B715-59A49B0D18A3}"/>
              </a:ext>
            </a:extLst>
          </p:cNvPr>
          <p:cNvSpPr/>
          <p:nvPr/>
        </p:nvSpPr>
        <p:spPr>
          <a:xfrm>
            <a:off x="5407573" y="3429000"/>
            <a:ext cx="583324" cy="426458"/>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 name="Google Shape;61;p7">
            <a:extLst>
              <a:ext uri="{FF2B5EF4-FFF2-40B4-BE49-F238E27FC236}">
                <a16:creationId xmlns:a16="http://schemas.microsoft.com/office/drawing/2014/main" id="{80F14CE6-A806-1E44-A01C-B6E21E475B1E}"/>
              </a:ext>
            </a:extLst>
          </p:cNvPr>
          <p:cNvSpPr txBox="1">
            <a:spLocks/>
          </p:cNvSpPr>
          <p:nvPr/>
        </p:nvSpPr>
        <p:spPr>
          <a:xfrm>
            <a:off x="6093066" y="2142874"/>
            <a:ext cx="3050934" cy="324675"/>
          </a:xfrm>
          <a:prstGeom prst="rect">
            <a:avLst/>
          </a:prstGeom>
          <a:noFill/>
          <a:ln>
            <a:noFill/>
          </a:ln>
        </p:spPr>
        <p:txBody>
          <a:bodyPr spcFirstLastPara="1" wrap="square" lIns="68569" tIns="34275" rIns="68569" bIns="342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dk1"/>
              </a:buClr>
              <a:buSzPts val="2600"/>
              <a:buFont typeface="Arial"/>
              <a:buNone/>
              <a:defRPr sz="2600" b="0" i="0" u="none" strike="noStrike" cap="none">
                <a:solidFill>
                  <a:schemeClr val="dk1"/>
                </a:solidFill>
                <a:latin typeface="Avenir"/>
                <a:ea typeface="Avenir"/>
                <a:cs typeface="Avenir"/>
                <a:sym typeface="Avenir"/>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indent="-342900">
              <a:buFont typeface="Arial" panose="020B0604020202020204" pitchFamily="34" charset="0"/>
              <a:buChar char="•"/>
            </a:pPr>
            <a:r>
              <a:rPr lang="en-US" sz="1350" dirty="0">
                <a:latin typeface="Avenir Next" panose="020B0503020202020204" pitchFamily="34" charset="0"/>
              </a:rPr>
              <a:t>More than 700 million smartphone users in just these example countries in 2018 </a:t>
            </a:r>
          </a:p>
          <a:p>
            <a:pPr marL="0" indent="0"/>
            <a:endParaRPr lang="en-US" sz="1350" dirty="0">
              <a:latin typeface="Avenir Next" panose="020B0503020202020204" pitchFamily="34" charset="0"/>
            </a:endParaRPr>
          </a:p>
          <a:p>
            <a:pPr indent="-342900">
              <a:buFont typeface="Arial" panose="020B0604020202020204" pitchFamily="34" charset="0"/>
              <a:buChar char="•"/>
            </a:pPr>
            <a:r>
              <a:rPr lang="en-US" sz="1350" dirty="0">
                <a:latin typeface="Avenir Next" panose="020B0503020202020204" pitchFamily="34" charset="0"/>
              </a:rPr>
              <a:t>Smartphone user count grew an estimated 20% between 2018 and 2019 in these countries, resulting in an estimated 840 million users in these 9 countries in 2019</a:t>
            </a:r>
          </a:p>
          <a:p>
            <a:pPr indent="-342900">
              <a:buFont typeface="Arial" panose="020B0604020202020204" pitchFamily="34" charset="0"/>
              <a:buChar char="•"/>
            </a:pPr>
            <a:endParaRPr lang="en-US" sz="1350" dirty="0">
              <a:latin typeface="Avenir Next" panose="020B0503020202020204" pitchFamily="34" charset="0"/>
            </a:endParaRPr>
          </a:p>
          <a:p>
            <a:pPr indent="-342900">
              <a:buFont typeface="Arial" panose="020B0604020202020204" pitchFamily="34" charset="0"/>
              <a:buChar char="•"/>
            </a:pPr>
            <a:r>
              <a:rPr lang="en-US" sz="1350" dirty="0">
                <a:latin typeface="Avenir Next" panose="020B0503020202020204" pitchFamily="34" charset="0"/>
              </a:rPr>
              <a:t>Conservatively, there are </a:t>
            </a:r>
            <a:r>
              <a:rPr lang="en-US" sz="1350" b="1" dirty="0">
                <a:latin typeface="Avenir Next" panose="020B0503020202020204" pitchFamily="34" charset="0"/>
              </a:rPr>
              <a:t>more than 1 billion smartphone users across all emerging economies </a:t>
            </a:r>
            <a:r>
              <a:rPr lang="en-US" sz="1350" dirty="0">
                <a:latin typeface="Avenir Next" panose="020B0503020202020204" pitchFamily="34" charset="0"/>
              </a:rPr>
              <a:t>in 2021</a:t>
            </a:r>
          </a:p>
          <a:p>
            <a:pPr indent="-342900">
              <a:buFont typeface="Arial" panose="020B0604020202020204" pitchFamily="34" charset="0"/>
              <a:buChar char="•"/>
            </a:pPr>
            <a:endParaRPr lang="en-US" sz="1200" dirty="0"/>
          </a:p>
          <a:p>
            <a:pPr indent="-342900">
              <a:buFont typeface="Arial" panose="020B0604020202020204" pitchFamily="34" charset="0"/>
              <a:buChar char="•"/>
            </a:pPr>
            <a:endParaRPr lang="en-US" sz="1200" dirty="0"/>
          </a:p>
        </p:txBody>
      </p:sp>
      <p:pic>
        <p:nvPicPr>
          <p:cNvPr id="14" name="Picture 13" descr="Chart, bar chart&#10;&#10;Description automatically generated">
            <a:extLst>
              <a:ext uri="{FF2B5EF4-FFF2-40B4-BE49-F238E27FC236}">
                <a16:creationId xmlns:a16="http://schemas.microsoft.com/office/drawing/2014/main" id="{A7A4C1E8-E107-A94A-9FD2-2FA853DB55E6}"/>
              </a:ext>
            </a:extLst>
          </p:cNvPr>
          <p:cNvPicPr>
            <a:picLocks noChangeAspect="1"/>
          </p:cNvPicPr>
          <p:nvPr/>
        </p:nvPicPr>
        <p:blipFill>
          <a:blip r:embed="rId3"/>
          <a:stretch>
            <a:fillRect/>
          </a:stretch>
        </p:blipFill>
        <p:spPr>
          <a:xfrm>
            <a:off x="181279" y="2298557"/>
            <a:ext cx="5154051" cy="2670171"/>
          </a:xfrm>
          <a:prstGeom prst="rect">
            <a:avLst/>
          </a:prstGeom>
        </p:spPr>
      </p:pic>
    </p:spTree>
    <p:extLst>
      <p:ext uri="{BB962C8B-B14F-4D97-AF65-F5344CB8AC3E}">
        <p14:creationId xmlns:p14="http://schemas.microsoft.com/office/powerpoint/2010/main" val="2551635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60" name="Google Shape;60;p7"/>
          <p:cNvSpPr txBox="1"/>
          <p:nvPr/>
        </p:nvSpPr>
        <p:spPr>
          <a:xfrm>
            <a:off x="1228241" y="2704604"/>
            <a:ext cx="8664300" cy="369225"/>
          </a:xfrm>
          <a:prstGeom prst="rect">
            <a:avLst/>
          </a:prstGeom>
          <a:noFill/>
          <a:ln>
            <a:noFill/>
          </a:ln>
        </p:spPr>
        <p:txBody>
          <a:bodyPr spcFirstLastPara="1" wrap="square" lIns="68569" tIns="34275" rIns="68569" bIns="34275" anchor="ctr" anchorCtr="0">
            <a:noAutofit/>
          </a:bodyPr>
          <a:lstStyle/>
          <a:p>
            <a:pPr>
              <a:buClr>
                <a:srgbClr val="000000"/>
              </a:buClr>
              <a:buSzPts val="2600"/>
            </a:pPr>
            <a:endParaRPr sz="1050">
              <a:solidFill>
                <a:srgbClr val="000000"/>
              </a:solidFill>
              <a:latin typeface="Arial"/>
              <a:ea typeface="Arial"/>
              <a:cs typeface="Arial"/>
              <a:sym typeface="Arial"/>
            </a:endParaRPr>
          </a:p>
        </p:txBody>
      </p:sp>
      <p:sp>
        <p:nvSpPr>
          <p:cNvPr id="61" name="Google Shape;61;p7"/>
          <p:cNvSpPr txBox="1">
            <a:spLocks noGrp="1"/>
          </p:cNvSpPr>
          <p:nvPr>
            <p:ph type="body" idx="1"/>
          </p:nvPr>
        </p:nvSpPr>
        <p:spPr>
          <a:xfrm>
            <a:off x="187987" y="970798"/>
            <a:ext cx="7948094" cy="324675"/>
          </a:xfrm>
          <a:prstGeom prst="rect">
            <a:avLst/>
          </a:prstGeom>
        </p:spPr>
        <p:txBody>
          <a:bodyPr spcFirstLastPara="1" vert="horz" wrap="square" lIns="68569" tIns="34275" rIns="68569" bIns="34275" rtlCol="0" anchor="t" anchorCtr="0">
            <a:noAutofit/>
          </a:bodyPr>
          <a:lstStyle/>
          <a:p>
            <a:pPr marL="0" indent="0"/>
            <a:r>
              <a:rPr lang="en-US" dirty="0">
                <a:latin typeface="Avenir Next" panose="020B0503020202020204" pitchFamily="34" charset="0"/>
              </a:rPr>
              <a:t>Results to Date</a:t>
            </a:r>
            <a:endParaRPr dirty="0">
              <a:latin typeface="Avenir Next" panose="020B0503020202020204" pitchFamily="34" charset="0"/>
            </a:endParaRPr>
          </a:p>
        </p:txBody>
      </p:sp>
      <p:sp>
        <p:nvSpPr>
          <p:cNvPr id="62" name="Google Shape;62;p7"/>
          <p:cNvSpPr txBox="1">
            <a:spLocks noGrp="1"/>
          </p:cNvSpPr>
          <p:nvPr>
            <p:ph type="sldNum" idx="12"/>
          </p:nvPr>
        </p:nvSpPr>
        <p:spPr>
          <a:xfrm>
            <a:off x="3543300" y="5658326"/>
            <a:ext cx="2057400" cy="273825"/>
          </a:xfrm>
          <a:prstGeom prst="rect">
            <a:avLst/>
          </a:prstGeom>
        </p:spPr>
        <p:txBody>
          <a:bodyPr spcFirstLastPara="1" vert="horz" wrap="square" lIns="68569" tIns="34275" rIns="68569" bIns="34275" rtlCol="0" anchor="ctr" anchorCtr="0">
            <a:noAutofit/>
          </a:bodyPr>
          <a:lstStyle/>
          <a:p>
            <a:pPr>
              <a:buClr>
                <a:srgbClr val="000000"/>
              </a:buClr>
            </a:pPr>
            <a:fld id="{00000000-1234-1234-1234-123412341234}" type="slidenum">
              <a:rPr lang="en-US"/>
              <a:pPr>
                <a:buClr>
                  <a:srgbClr val="000000"/>
                </a:buClr>
              </a:pPr>
              <a:t>6</a:t>
            </a:fld>
            <a:endParaRPr/>
          </a:p>
        </p:txBody>
      </p:sp>
      <p:sp>
        <p:nvSpPr>
          <p:cNvPr id="6" name="Google Shape;61;p7">
            <a:extLst>
              <a:ext uri="{FF2B5EF4-FFF2-40B4-BE49-F238E27FC236}">
                <a16:creationId xmlns:a16="http://schemas.microsoft.com/office/drawing/2014/main" id="{6015CA9E-2FC3-F746-A460-6D4272806C2A}"/>
              </a:ext>
            </a:extLst>
          </p:cNvPr>
          <p:cNvSpPr txBox="1">
            <a:spLocks/>
          </p:cNvSpPr>
          <p:nvPr/>
        </p:nvSpPr>
        <p:spPr>
          <a:xfrm>
            <a:off x="187988" y="1506098"/>
            <a:ext cx="8759250" cy="324675"/>
          </a:xfrm>
          <a:prstGeom prst="rect">
            <a:avLst/>
          </a:prstGeom>
          <a:noFill/>
          <a:ln>
            <a:noFill/>
          </a:ln>
        </p:spPr>
        <p:txBody>
          <a:bodyPr spcFirstLastPara="1" wrap="square" lIns="68569" tIns="34275" rIns="68569" bIns="342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dk1"/>
              </a:buClr>
              <a:buSzPts val="2600"/>
              <a:buFont typeface="Arial"/>
              <a:buNone/>
              <a:defRPr sz="2600" b="0" i="0" u="none" strike="noStrike" cap="none">
                <a:solidFill>
                  <a:schemeClr val="dk1"/>
                </a:solidFill>
                <a:latin typeface="Avenir"/>
                <a:ea typeface="Avenir"/>
                <a:cs typeface="Avenir"/>
                <a:sym typeface="Avenir"/>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r>
              <a:rPr lang="en-US" sz="1600" i="1" dirty="0">
                <a:solidFill>
                  <a:schemeClr val="accent1"/>
                </a:solidFill>
                <a:latin typeface="Avenir Next" panose="020B0503020202020204" pitchFamily="34" charset="0"/>
              </a:rPr>
              <a:t>We have assembled a dataset and built proof-of-concept Deep Learning diagnostic system</a:t>
            </a:r>
          </a:p>
          <a:p>
            <a:pPr marL="0" indent="0"/>
            <a:endParaRPr lang="en-US" sz="1600" i="1" dirty="0">
              <a:solidFill>
                <a:schemeClr val="accent1"/>
              </a:solidFill>
            </a:endParaRPr>
          </a:p>
        </p:txBody>
      </p:sp>
      <p:sp>
        <p:nvSpPr>
          <p:cNvPr id="2" name="Rectangle 1">
            <a:extLst>
              <a:ext uri="{FF2B5EF4-FFF2-40B4-BE49-F238E27FC236}">
                <a16:creationId xmlns:a16="http://schemas.microsoft.com/office/drawing/2014/main" id="{AE46CC8B-2B5C-2448-A9FF-5E12BDC8A2AE}"/>
              </a:ext>
            </a:extLst>
          </p:cNvPr>
          <p:cNvSpPr/>
          <p:nvPr/>
        </p:nvSpPr>
        <p:spPr>
          <a:xfrm>
            <a:off x="4484115" y="3313584"/>
            <a:ext cx="223138" cy="300082"/>
          </a:xfrm>
          <a:prstGeom prst="rect">
            <a:avLst/>
          </a:prstGeom>
        </p:spPr>
        <p:txBody>
          <a:bodyPr wrap="none">
            <a:spAutoFit/>
          </a:bodyPr>
          <a:lstStyle/>
          <a:p>
            <a:r>
              <a:rPr lang="en-US" sz="1350" dirty="0"/>
              <a:t> </a:t>
            </a:r>
          </a:p>
        </p:txBody>
      </p:sp>
      <p:sp>
        <p:nvSpPr>
          <p:cNvPr id="3" name="Rectangle 2">
            <a:extLst>
              <a:ext uri="{FF2B5EF4-FFF2-40B4-BE49-F238E27FC236}">
                <a16:creationId xmlns:a16="http://schemas.microsoft.com/office/drawing/2014/main" id="{11539E63-457F-ED4C-9EE9-D41781E7035C}"/>
              </a:ext>
            </a:extLst>
          </p:cNvPr>
          <p:cNvSpPr/>
          <p:nvPr/>
        </p:nvSpPr>
        <p:spPr>
          <a:xfrm>
            <a:off x="4484115" y="3313584"/>
            <a:ext cx="223138" cy="300082"/>
          </a:xfrm>
          <a:prstGeom prst="rect">
            <a:avLst/>
          </a:prstGeom>
        </p:spPr>
        <p:txBody>
          <a:bodyPr wrap="none">
            <a:spAutoFit/>
          </a:bodyPr>
          <a:lstStyle/>
          <a:p>
            <a:r>
              <a:rPr lang="en-US" sz="1350" dirty="0"/>
              <a:t> </a:t>
            </a:r>
          </a:p>
        </p:txBody>
      </p:sp>
      <p:sp>
        <p:nvSpPr>
          <p:cNvPr id="8" name="Google Shape;103;p2">
            <a:extLst>
              <a:ext uri="{FF2B5EF4-FFF2-40B4-BE49-F238E27FC236}">
                <a16:creationId xmlns:a16="http://schemas.microsoft.com/office/drawing/2014/main" id="{338BEDE3-6236-9243-8E4C-E4D5B62D1303}"/>
              </a:ext>
            </a:extLst>
          </p:cNvPr>
          <p:cNvSpPr txBox="1"/>
          <p:nvPr/>
        </p:nvSpPr>
        <p:spPr>
          <a:xfrm>
            <a:off x="196762" y="1506098"/>
            <a:ext cx="8949690" cy="4714081"/>
          </a:xfrm>
          <a:prstGeom prst="rect">
            <a:avLst/>
          </a:prstGeom>
          <a:noFill/>
          <a:ln>
            <a:noFill/>
          </a:ln>
        </p:spPr>
        <p:txBody>
          <a:bodyPr spcFirstLastPara="1" wrap="square" lIns="68569" tIns="34275" rIns="68569" bIns="34275" anchor="t" anchorCtr="0">
            <a:spAutoFit/>
          </a:bodyPr>
          <a:lstStyle/>
          <a:p>
            <a:pPr marL="342900" lvl="1"/>
            <a:endParaRPr sz="1600" dirty="0">
              <a:solidFill>
                <a:schemeClr val="dk1"/>
              </a:solidFill>
              <a:latin typeface="Avenir"/>
              <a:ea typeface="Avenir"/>
              <a:cs typeface="Avenir"/>
              <a:sym typeface="Avenir"/>
            </a:endParaRPr>
          </a:p>
          <a:p>
            <a:pPr marL="342900" indent="-342900">
              <a:spcBef>
                <a:spcPts val="450"/>
              </a:spcBef>
              <a:buClr>
                <a:schemeClr val="dk1"/>
              </a:buClr>
              <a:buSzPts val="1600"/>
              <a:buFont typeface="Arial" panose="020B0604020202020204" pitchFamily="34" charset="0"/>
              <a:buChar char="•"/>
            </a:pPr>
            <a:r>
              <a:rPr lang="en-US" sz="1600" dirty="0">
                <a:solidFill>
                  <a:schemeClr val="dk1"/>
                </a:solidFill>
                <a:latin typeface="Avenir Next" panose="020B0503020202020204" pitchFamily="34" charset="0"/>
                <a:ea typeface="Avenir"/>
                <a:cs typeface="Avenir"/>
                <a:sym typeface="Avenir"/>
              </a:rPr>
              <a:t>Sourced ~20K of affected areas of skin with a wide variety of ethnicities and skin tones.  Each image is annotated with one of 23 disease classifications by dermatologists</a:t>
            </a:r>
          </a:p>
          <a:p>
            <a:pPr marL="342900" indent="-342900">
              <a:spcBef>
                <a:spcPts val="450"/>
              </a:spcBef>
              <a:buClr>
                <a:schemeClr val="dk1"/>
              </a:buClr>
              <a:buSzPts val="1600"/>
              <a:buFont typeface="Arial" panose="020B0604020202020204" pitchFamily="34" charset="0"/>
              <a:buChar char="•"/>
            </a:pPr>
            <a:endParaRPr lang="en-US" sz="1600" dirty="0">
              <a:solidFill>
                <a:schemeClr val="dk1"/>
              </a:solidFill>
              <a:latin typeface="Avenir Next" panose="020B0503020202020204" pitchFamily="34" charset="0"/>
              <a:sym typeface="Avenir"/>
            </a:endParaRPr>
          </a:p>
          <a:p>
            <a:pPr marL="342900" indent="-342900">
              <a:spcBef>
                <a:spcPts val="450"/>
              </a:spcBef>
              <a:buClr>
                <a:schemeClr val="dk1"/>
              </a:buClr>
              <a:buSzPts val="1600"/>
              <a:buFont typeface="Arial" panose="020B0604020202020204" pitchFamily="34" charset="0"/>
              <a:buChar char="•"/>
            </a:pPr>
            <a:r>
              <a:rPr lang="en-US" sz="1600" dirty="0">
                <a:solidFill>
                  <a:schemeClr val="dk1"/>
                </a:solidFill>
                <a:latin typeface="Avenir Next" panose="020B0503020202020204" pitchFamily="34" charset="0"/>
                <a:sym typeface="Avenir"/>
              </a:rPr>
              <a:t>Constructed and tested numerous Deep Learning architectures to predict disease based only on images  </a:t>
            </a:r>
          </a:p>
          <a:p>
            <a:pPr marL="342900" indent="-342900">
              <a:spcBef>
                <a:spcPts val="450"/>
              </a:spcBef>
              <a:buClr>
                <a:schemeClr val="dk1"/>
              </a:buClr>
              <a:buSzPts val="1600"/>
              <a:buFont typeface="Arial" panose="020B0604020202020204" pitchFamily="34" charset="0"/>
              <a:buChar char="•"/>
            </a:pPr>
            <a:endParaRPr lang="en-US" sz="1600" dirty="0">
              <a:solidFill>
                <a:schemeClr val="dk1"/>
              </a:solidFill>
              <a:latin typeface="Avenir Next" panose="020B0503020202020204" pitchFamily="34" charset="0"/>
              <a:sym typeface="Avenir"/>
            </a:endParaRPr>
          </a:p>
          <a:p>
            <a:pPr marL="342900" indent="-342900">
              <a:spcBef>
                <a:spcPts val="450"/>
              </a:spcBef>
              <a:buClr>
                <a:schemeClr val="dk1"/>
              </a:buClr>
              <a:buSzPts val="1600"/>
              <a:buFont typeface="Arial" panose="020B0604020202020204" pitchFamily="34" charset="0"/>
              <a:buChar char="•"/>
            </a:pPr>
            <a:r>
              <a:rPr lang="en-US" sz="1600" dirty="0">
                <a:solidFill>
                  <a:schemeClr val="dk1"/>
                </a:solidFill>
                <a:latin typeface="Avenir Next" panose="020B0503020202020204" pitchFamily="34" charset="0"/>
                <a:sym typeface="Avenir"/>
              </a:rPr>
              <a:t>Several commercial systems address a similar </a:t>
            </a:r>
            <a:r>
              <a:rPr lang="en-US" sz="1600" dirty="0" err="1">
                <a:solidFill>
                  <a:schemeClr val="dk1"/>
                </a:solidFill>
                <a:latin typeface="Avenir Next" panose="020B0503020202020204" pitchFamily="34" charset="0"/>
                <a:sym typeface="Avenir"/>
              </a:rPr>
              <a:t>challenege</a:t>
            </a:r>
            <a:r>
              <a:rPr lang="en-US" sz="1600" dirty="0">
                <a:solidFill>
                  <a:schemeClr val="dk1"/>
                </a:solidFill>
                <a:latin typeface="Avenir Next" panose="020B0503020202020204" pitchFamily="34" charset="0"/>
                <a:sym typeface="Avenir"/>
              </a:rPr>
              <a:t>(e.g., </a:t>
            </a:r>
            <a:r>
              <a:rPr lang="en-US" sz="1600" dirty="0" err="1">
                <a:solidFill>
                  <a:schemeClr val="dk1"/>
                </a:solidFill>
                <a:latin typeface="Avenir Next" panose="020B0503020202020204" pitchFamily="34" charset="0"/>
              </a:rPr>
              <a:t>UMSkinCheck</a:t>
            </a:r>
            <a:r>
              <a:rPr lang="en-US" sz="1600" dirty="0">
                <a:solidFill>
                  <a:schemeClr val="dk1"/>
                </a:solidFill>
                <a:latin typeface="Avenir Next" panose="020B0503020202020204" pitchFamily="34" charset="0"/>
              </a:rPr>
              <a:t>, </a:t>
            </a:r>
            <a:r>
              <a:rPr lang="en-US" sz="1600" dirty="0" err="1">
                <a:solidFill>
                  <a:schemeClr val="dk1"/>
                </a:solidFill>
                <a:latin typeface="Avenir Next" panose="020B0503020202020204" pitchFamily="34" charset="0"/>
              </a:rPr>
              <a:t>MoleMapper</a:t>
            </a:r>
            <a:r>
              <a:rPr lang="en-US" sz="1600" dirty="0">
                <a:solidFill>
                  <a:schemeClr val="dk1"/>
                </a:solidFill>
                <a:latin typeface="Avenir Next" panose="020B0503020202020204" pitchFamily="34" charset="0"/>
              </a:rPr>
              <a:t>, </a:t>
            </a:r>
            <a:r>
              <a:rPr lang="en-US" sz="1600" dirty="0" err="1">
                <a:solidFill>
                  <a:schemeClr val="dk1"/>
                </a:solidFill>
                <a:latin typeface="Avenir Next" panose="020B0503020202020204" pitchFamily="34" charset="0"/>
              </a:rPr>
              <a:t>Miiskin</a:t>
            </a:r>
            <a:r>
              <a:rPr lang="en-US" sz="1600" dirty="0">
                <a:solidFill>
                  <a:schemeClr val="dk1"/>
                </a:solidFill>
                <a:latin typeface="Avenir Next" panose="020B0503020202020204" pitchFamily="34" charset="0"/>
              </a:rPr>
              <a:t>, </a:t>
            </a:r>
            <a:r>
              <a:rPr lang="en-US" sz="1600" dirty="0" err="1">
                <a:solidFill>
                  <a:schemeClr val="dk1"/>
                </a:solidFill>
                <a:latin typeface="Avenir Next" panose="020B0503020202020204" pitchFamily="34" charset="0"/>
              </a:rPr>
              <a:t>MoleScope</a:t>
            </a:r>
            <a:r>
              <a:rPr lang="en-US" sz="1600" dirty="0">
                <a:solidFill>
                  <a:schemeClr val="dk1"/>
                </a:solidFill>
                <a:latin typeface="Avenir Next" panose="020B0503020202020204" pitchFamily="34" charset="0"/>
              </a:rPr>
              <a:t> and </a:t>
            </a:r>
            <a:r>
              <a:rPr lang="en-US" sz="1600" dirty="0" err="1">
                <a:solidFill>
                  <a:schemeClr val="dk1"/>
                </a:solidFill>
                <a:latin typeface="Avenir Next" panose="020B0503020202020204" pitchFamily="34" charset="0"/>
              </a:rPr>
              <a:t>SkinVision</a:t>
            </a:r>
            <a:r>
              <a:rPr lang="en-US" sz="1600" dirty="0">
                <a:solidFill>
                  <a:schemeClr val="dk1"/>
                </a:solidFill>
                <a:latin typeface="Avenir Next" panose="020B0503020202020204" pitchFamily="34" charset="0"/>
              </a:rPr>
              <a:t> </a:t>
            </a:r>
            <a:r>
              <a:rPr lang="en-US" sz="1600" dirty="0">
                <a:solidFill>
                  <a:schemeClr val="dk1"/>
                </a:solidFill>
                <a:latin typeface="Avenir Next" panose="020B0503020202020204" pitchFamily="34" charset="0"/>
                <a:sym typeface="Avenir"/>
              </a:rPr>
              <a:t>), but are focused on developed world conditions, especially melanoma </a:t>
            </a:r>
          </a:p>
          <a:p>
            <a:pPr marL="342900" indent="-342900">
              <a:spcBef>
                <a:spcPts val="450"/>
              </a:spcBef>
              <a:buClr>
                <a:schemeClr val="dk1"/>
              </a:buClr>
              <a:buSzPts val="1600"/>
              <a:buFont typeface="Arial" panose="020B0604020202020204" pitchFamily="34" charset="0"/>
              <a:buChar char="•"/>
            </a:pPr>
            <a:endParaRPr lang="en-US" sz="1600" dirty="0">
              <a:solidFill>
                <a:schemeClr val="dk1"/>
              </a:solidFill>
              <a:latin typeface="Avenir Next" panose="020B0503020202020204" pitchFamily="34" charset="0"/>
              <a:sym typeface="Avenir"/>
            </a:endParaRPr>
          </a:p>
          <a:p>
            <a:pPr marL="342900" indent="-342900">
              <a:spcBef>
                <a:spcPts val="450"/>
              </a:spcBef>
              <a:buClr>
                <a:schemeClr val="dk1"/>
              </a:buClr>
              <a:buSzPts val="1600"/>
              <a:buFont typeface="Arial" panose="020B0604020202020204" pitchFamily="34" charset="0"/>
              <a:buChar char="•"/>
            </a:pPr>
            <a:r>
              <a:rPr lang="en-US" sz="1600" dirty="0">
                <a:solidFill>
                  <a:schemeClr val="dk1"/>
                </a:solidFill>
                <a:latin typeface="Avenir Next" panose="020B0503020202020204" pitchFamily="34" charset="0"/>
                <a:sym typeface="Avenir"/>
              </a:rPr>
              <a:t>We focused on four conditions prevalent in the developing world: Scabies, ringworm, acne, and eczema</a:t>
            </a:r>
          </a:p>
          <a:p>
            <a:pPr marL="342900" indent="-342900">
              <a:spcBef>
                <a:spcPts val="450"/>
              </a:spcBef>
              <a:buClr>
                <a:schemeClr val="dk1"/>
              </a:buClr>
              <a:buSzPts val="1600"/>
              <a:buFont typeface="Arial" panose="020B0604020202020204" pitchFamily="34" charset="0"/>
              <a:buChar char="•"/>
            </a:pPr>
            <a:endParaRPr lang="en-US" sz="1600" dirty="0">
              <a:solidFill>
                <a:schemeClr val="dk1"/>
              </a:solidFill>
              <a:latin typeface="Avenir Next" panose="020B0503020202020204" pitchFamily="34" charset="0"/>
              <a:sym typeface="Avenir"/>
            </a:endParaRPr>
          </a:p>
          <a:p>
            <a:pPr marL="342900" indent="-342900">
              <a:spcBef>
                <a:spcPts val="450"/>
              </a:spcBef>
              <a:buClr>
                <a:schemeClr val="dk1"/>
              </a:buClr>
              <a:buSzPts val="1600"/>
              <a:buFont typeface="Arial" panose="020B0604020202020204" pitchFamily="34" charset="0"/>
              <a:buChar char="•"/>
            </a:pPr>
            <a:r>
              <a:rPr lang="en-US" sz="1600" dirty="0">
                <a:solidFill>
                  <a:schemeClr val="dk1"/>
                </a:solidFill>
                <a:latin typeface="Avenir Next" panose="020B0503020202020204" pitchFamily="34" charset="0"/>
                <a:sym typeface="Avenir"/>
              </a:rPr>
              <a:t>Best architecture achieved 80% accuracy on a held-out test set of images</a:t>
            </a:r>
          </a:p>
          <a:p>
            <a:pPr marL="342900" indent="-342900">
              <a:spcBef>
                <a:spcPts val="450"/>
              </a:spcBef>
              <a:buClr>
                <a:schemeClr val="dk1"/>
              </a:buClr>
              <a:buSzPts val="1600"/>
              <a:buFont typeface="Arial" panose="020B0604020202020204" pitchFamily="34" charset="0"/>
              <a:buChar char="•"/>
            </a:pPr>
            <a:endParaRPr lang="en-US" sz="1600" dirty="0">
              <a:solidFill>
                <a:schemeClr val="dk1"/>
              </a:solidFill>
              <a:latin typeface="Avenir Next" panose="020B0503020202020204" pitchFamily="34" charset="0"/>
              <a:sym typeface="Avenir"/>
            </a:endParaRPr>
          </a:p>
          <a:p>
            <a:pPr marL="342900" indent="-342900">
              <a:spcBef>
                <a:spcPts val="450"/>
              </a:spcBef>
              <a:buClr>
                <a:schemeClr val="dk1"/>
              </a:buClr>
              <a:buSzPts val="1600"/>
              <a:buFont typeface="Arial" panose="020B0604020202020204" pitchFamily="34" charset="0"/>
              <a:buChar char="•"/>
            </a:pPr>
            <a:r>
              <a:rPr lang="en-US" sz="1600" dirty="0">
                <a:solidFill>
                  <a:schemeClr val="dk1"/>
                </a:solidFill>
                <a:latin typeface="Avenir Next" panose="020B0503020202020204" pitchFamily="34" charset="0"/>
                <a:sym typeface="Avenir"/>
              </a:rPr>
              <a:t>US Patent </a:t>
            </a:r>
            <a:r>
              <a:rPr lang="en-US" sz="1600" dirty="0">
                <a:solidFill>
                  <a:schemeClr val="dk1"/>
                </a:solidFill>
                <a:latin typeface="Avenir Next" panose="020B0503020202020204" pitchFamily="34" charset="0"/>
              </a:rPr>
              <a:t>63/034564: "Image-Based Skin Disease Identification" (Pending) </a:t>
            </a:r>
            <a:endParaRPr lang="en-US" sz="1600" dirty="0">
              <a:solidFill>
                <a:schemeClr val="dk1"/>
              </a:solidFill>
              <a:latin typeface="Avenir Next" panose="020B0503020202020204" pitchFamily="34" charset="0"/>
              <a:sym typeface="Avenir"/>
            </a:endParaRPr>
          </a:p>
        </p:txBody>
      </p:sp>
    </p:spTree>
    <p:extLst>
      <p:ext uri="{BB962C8B-B14F-4D97-AF65-F5344CB8AC3E}">
        <p14:creationId xmlns:p14="http://schemas.microsoft.com/office/powerpoint/2010/main" val="3790976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60" name="Google Shape;60;p7"/>
          <p:cNvSpPr txBox="1"/>
          <p:nvPr/>
        </p:nvSpPr>
        <p:spPr>
          <a:xfrm>
            <a:off x="1228241" y="2704604"/>
            <a:ext cx="8664300" cy="369225"/>
          </a:xfrm>
          <a:prstGeom prst="rect">
            <a:avLst/>
          </a:prstGeom>
          <a:noFill/>
          <a:ln>
            <a:noFill/>
          </a:ln>
        </p:spPr>
        <p:txBody>
          <a:bodyPr spcFirstLastPara="1" wrap="square" lIns="68569" tIns="34275" rIns="68569" bIns="34275" anchor="ctr" anchorCtr="0">
            <a:noAutofit/>
          </a:bodyPr>
          <a:lstStyle/>
          <a:p>
            <a:pPr>
              <a:buClr>
                <a:srgbClr val="000000"/>
              </a:buClr>
              <a:buSzPts val="2600"/>
            </a:pPr>
            <a:endParaRPr sz="1050">
              <a:solidFill>
                <a:srgbClr val="000000"/>
              </a:solidFill>
              <a:latin typeface="Arial"/>
              <a:ea typeface="Arial"/>
              <a:cs typeface="Arial"/>
              <a:sym typeface="Arial"/>
            </a:endParaRPr>
          </a:p>
        </p:txBody>
      </p:sp>
      <p:sp>
        <p:nvSpPr>
          <p:cNvPr id="61" name="Google Shape;61;p7"/>
          <p:cNvSpPr txBox="1">
            <a:spLocks noGrp="1"/>
          </p:cNvSpPr>
          <p:nvPr>
            <p:ph type="body" idx="1"/>
          </p:nvPr>
        </p:nvSpPr>
        <p:spPr>
          <a:xfrm>
            <a:off x="187987" y="970798"/>
            <a:ext cx="7948094" cy="324675"/>
          </a:xfrm>
          <a:prstGeom prst="rect">
            <a:avLst/>
          </a:prstGeom>
        </p:spPr>
        <p:txBody>
          <a:bodyPr spcFirstLastPara="1" vert="horz" wrap="square" lIns="68569" tIns="34275" rIns="68569" bIns="34275" rtlCol="0" anchor="t" anchorCtr="0">
            <a:noAutofit/>
          </a:bodyPr>
          <a:lstStyle/>
          <a:p>
            <a:pPr marL="0" indent="0"/>
            <a:r>
              <a:rPr lang="en-US" dirty="0">
                <a:latin typeface="Avenir Next" panose="020B0503020202020204" pitchFamily="34" charset="0"/>
              </a:rPr>
              <a:t>ImageNet Challenge: Deep Learning Model Performance Over Time</a:t>
            </a:r>
            <a:endParaRPr dirty="0">
              <a:latin typeface="Avenir Next" panose="020B0503020202020204" pitchFamily="34" charset="0"/>
            </a:endParaRPr>
          </a:p>
        </p:txBody>
      </p:sp>
      <p:sp>
        <p:nvSpPr>
          <p:cNvPr id="62" name="Google Shape;62;p7"/>
          <p:cNvSpPr txBox="1">
            <a:spLocks noGrp="1"/>
          </p:cNvSpPr>
          <p:nvPr>
            <p:ph type="sldNum" idx="12"/>
          </p:nvPr>
        </p:nvSpPr>
        <p:spPr>
          <a:xfrm>
            <a:off x="3543300" y="5658326"/>
            <a:ext cx="2057400" cy="273825"/>
          </a:xfrm>
          <a:prstGeom prst="rect">
            <a:avLst/>
          </a:prstGeom>
        </p:spPr>
        <p:txBody>
          <a:bodyPr spcFirstLastPara="1" vert="horz" wrap="square" lIns="68569" tIns="34275" rIns="68569" bIns="34275" rtlCol="0" anchor="ctr" anchorCtr="0">
            <a:noAutofit/>
          </a:bodyPr>
          <a:lstStyle/>
          <a:p>
            <a:pPr>
              <a:buClr>
                <a:srgbClr val="000000"/>
              </a:buClr>
            </a:pPr>
            <a:fld id="{00000000-1234-1234-1234-123412341234}" type="slidenum">
              <a:rPr lang="en-US"/>
              <a:pPr>
                <a:buClr>
                  <a:srgbClr val="000000"/>
                </a:buClr>
              </a:pPr>
              <a:t>7</a:t>
            </a:fld>
            <a:endParaRPr/>
          </a:p>
        </p:txBody>
      </p:sp>
      <p:sp>
        <p:nvSpPr>
          <p:cNvPr id="6" name="Google Shape;61;p7">
            <a:extLst>
              <a:ext uri="{FF2B5EF4-FFF2-40B4-BE49-F238E27FC236}">
                <a16:creationId xmlns:a16="http://schemas.microsoft.com/office/drawing/2014/main" id="{6015CA9E-2FC3-F746-A460-6D4272806C2A}"/>
              </a:ext>
            </a:extLst>
          </p:cNvPr>
          <p:cNvSpPr txBox="1">
            <a:spLocks/>
          </p:cNvSpPr>
          <p:nvPr/>
        </p:nvSpPr>
        <p:spPr>
          <a:xfrm>
            <a:off x="187988" y="1506098"/>
            <a:ext cx="8759250" cy="324675"/>
          </a:xfrm>
          <a:prstGeom prst="rect">
            <a:avLst/>
          </a:prstGeom>
          <a:noFill/>
          <a:ln>
            <a:noFill/>
          </a:ln>
        </p:spPr>
        <p:txBody>
          <a:bodyPr spcFirstLastPara="1" wrap="square" lIns="68569" tIns="34275" rIns="68569" bIns="342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dk1"/>
              </a:buClr>
              <a:buSzPts val="2600"/>
              <a:buFont typeface="Arial"/>
              <a:buNone/>
              <a:defRPr sz="2600" b="0" i="0" u="none" strike="noStrike" cap="none">
                <a:solidFill>
                  <a:schemeClr val="dk1"/>
                </a:solidFill>
                <a:latin typeface="Avenir"/>
                <a:ea typeface="Avenir"/>
                <a:cs typeface="Avenir"/>
                <a:sym typeface="Avenir"/>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r>
              <a:rPr lang="en-US" sz="1600" i="1" dirty="0">
                <a:solidFill>
                  <a:schemeClr val="accent1"/>
                </a:solidFill>
                <a:latin typeface="Avenir Next" panose="020B0503020202020204" pitchFamily="34" charset="0"/>
              </a:rPr>
              <a:t>The annual ImageNet Large Scale Visual Recognition Challenge demonstrated that multi-participant challenges can produce rapid, dramatic improvements in image classification performance</a:t>
            </a:r>
          </a:p>
          <a:p>
            <a:pPr marL="0" indent="0"/>
            <a:endParaRPr lang="en-US" sz="1600" i="1" dirty="0">
              <a:solidFill>
                <a:schemeClr val="accent1"/>
              </a:solidFill>
            </a:endParaRPr>
          </a:p>
        </p:txBody>
      </p:sp>
      <p:sp>
        <p:nvSpPr>
          <p:cNvPr id="2" name="Rectangle 1">
            <a:extLst>
              <a:ext uri="{FF2B5EF4-FFF2-40B4-BE49-F238E27FC236}">
                <a16:creationId xmlns:a16="http://schemas.microsoft.com/office/drawing/2014/main" id="{AE46CC8B-2B5C-2448-A9FF-5E12BDC8A2AE}"/>
              </a:ext>
            </a:extLst>
          </p:cNvPr>
          <p:cNvSpPr/>
          <p:nvPr/>
        </p:nvSpPr>
        <p:spPr>
          <a:xfrm>
            <a:off x="4484115" y="3313584"/>
            <a:ext cx="223138" cy="300082"/>
          </a:xfrm>
          <a:prstGeom prst="rect">
            <a:avLst/>
          </a:prstGeom>
        </p:spPr>
        <p:txBody>
          <a:bodyPr wrap="none">
            <a:spAutoFit/>
          </a:bodyPr>
          <a:lstStyle/>
          <a:p>
            <a:r>
              <a:rPr lang="en-US" sz="1350" dirty="0"/>
              <a:t> </a:t>
            </a:r>
          </a:p>
        </p:txBody>
      </p:sp>
      <p:sp>
        <p:nvSpPr>
          <p:cNvPr id="3" name="Rectangle 2">
            <a:extLst>
              <a:ext uri="{FF2B5EF4-FFF2-40B4-BE49-F238E27FC236}">
                <a16:creationId xmlns:a16="http://schemas.microsoft.com/office/drawing/2014/main" id="{11539E63-457F-ED4C-9EE9-D41781E7035C}"/>
              </a:ext>
            </a:extLst>
          </p:cNvPr>
          <p:cNvSpPr/>
          <p:nvPr/>
        </p:nvSpPr>
        <p:spPr>
          <a:xfrm>
            <a:off x="4484115" y="3313584"/>
            <a:ext cx="223138" cy="300082"/>
          </a:xfrm>
          <a:prstGeom prst="rect">
            <a:avLst/>
          </a:prstGeom>
        </p:spPr>
        <p:txBody>
          <a:bodyPr wrap="none">
            <a:spAutoFit/>
          </a:bodyPr>
          <a:lstStyle/>
          <a:p>
            <a:r>
              <a:rPr lang="en-US" sz="1350" dirty="0"/>
              <a:t> </a:t>
            </a:r>
          </a:p>
        </p:txBody>
      </p:sp>
      <p:pic>
        <p:nvPicPr>
          <p:cNvPr id="11" name="Picture 10" descr="Chart, bar chart&#10;&#10;Description automatically generated">
            <a:extLst>
              <a:ext uri="{FF2B5EF4-FFF2-40B4-BE49-F238E27FC236}">
                <a16:creationId xmlns:a16="http://schemas.microsoft.com/office/drawing/2014/main" id="{3105BB0E-A969-BD4D-88F3-EDD5BD9494C3}"/>
              </a:ext>
            </a:extLst>
          </p:cNvPr>
          <p:cNvPicPr>
            <a:picLocks noChangeAspect="1"/>
          </p:cNvPicPr>
          <p:nvPr/>
        </p:nvPicPr>
        <p:blipFill>
          <a:blip r:embed="rId3"/>
          <a:stretch>
            <a:fillRect/>
          </a:stretch>
        </p:blipFill>
        <p:spPr>
          <a:xfrm>
            <a:off x="653729" y="2184359"/>
            <a:ext cx="5779142" cy="3124680"/>
          </a:xfrm>
          <a:prstGeom prst="rect">
            <a:avLst/>
          </a:prstGeom>
        </p:spPr>
      </p:pic>
      <p:cxnSp>
        <p:nvCxnSpPr>
          <p:cNvPr id="13" name="Straight Connector 12">
            <a:extLst>
              <a:ext uri="{FF2B5EF4-FFF2-40B4-BE49-F238E27FC236}">
                <a16:creationId xmlns:a16="http://schemas.microsoft.com/office/drawing/2014/main" id="{5E0CED4D-3E9C-6C4A-BD23-EBCBD80EFF22}"/>
              </a:ext>
            </a:extLst>
          </p:cNvPr>
          <p:cNvCxnSpPr>
            <a:cxnSpLocks/>
          </p:cNvCxnSpPr>
          <p:nvPr/>
        </p:nvCxnSpPr>
        <p:spPr>
          <a:xfrm>
            <a:off x="1228242" y="4269105"/>
            <a:ext cx="5321149" cy="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9" name="Google Shape;61;p7">
            <a:extLst>
              <a:ext uri="{FF2B5EF4-FFF2-40B4-BE49-F238E27FC236}">
                <a16:creationId xmlns:a16="http://schemas.microsoft.com/office/drawing/2014/main" id="{1442E092-3007-F247-AC0F-04FAD1598DFA}"/>
              </a:ext>
            </a:extLst>
          </p:cNvPr>
          <p:cNvSpPr txBox="1">
            <a:spLocks/>
          </p:cNvSpPr>
          <p:nvPr/>
        </p:nvSpPr>
        <p:spPr>
          <a:xfrm>
            <a:off x="6596757" y="4110321"/>
            <a:ext cx="1375439" cy="324675"/>
          </a:xfrm>
          <a:prstGeom prst="rect">
            <a:avLst/>
          </a:prstGeom>
          <a:noFill/>
          <a:ln>
            <a:noFill/>
          </a:ln>
        </p:spPr>
        <p:txBody>
          <a:bodyPr spcFirstLastPara="1" wrap="square" lIns="68569" tIns="34275" rIns="68569" bIns="34275" anchor="ctr"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dk1"/>
              </a:buClr>
              <a:buSzPts val="2600"/>
              <a:buFont typeface="Arial"/>
              <a:buNone/>
              <a:defRPr sz="2600" b="0" i="0" u="none" strike="noStrike" cap="none">
                <a:solidFill>
                  <a:schemeClr val="dk1"/>
                </a:solidFill>
                <a:latin typeface="Avenir"/>
                <a:ea typeface="Avenir"/>
                <a:cs typeface="Avenir"/>
                <a:sym typeface="Avenir"/>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r>
              <a:rPr lang="en-US" sz="1350" dirty="0">
                <a:solidFill>
                  <a:srgbClr val="FF0000"/>
                </a:solidFill>
              </a:rPr>
              <a:t>Human Benchmark</a:t>
            </a:r>
          </a:p>
        </p:txBody>
      </p:sp>
      <p:sp>
        <p:nvSpPr>
          <p:cNvPr id="20" name="Google Shape;61;p7">
            <a:extLst>
              <a:ext uri="{FF2B5EF4-FFF2-40B4-BE49-F238E27FC236}">
                <a16:creationId xmlns:a16="http://schemas.microsoft.com/office/drawing/2014/main" id="{547A9FCC-536C-BC47-A587-5E2B3AA3EDAD}"/>
              </a:ext>
            </a:extLst>
          </p:cNvPr>
          <p:cNvSpPr txBox="1">
            <a:spLocks/>
          </p:cNvSpPr>
          <p:nvPr/>
        </p:nvSpPr>
        <p:spPr>
          <a:xfrm>
            <a:off x="187987" y="5347286"/>
            <a:ext cx="7948094" cy="324675"/>
          </a:xfrm>
          <a:prstGeom prst="rect">
            <a:avLst/>
          </a:prstGeom>
          <a:noFill/>
          <a:ln>
            <a:noFill/>
          </a:ln>
        </p:spPr>
        <p:txBody>
          <a:bodyPr spcFirstLastPara="1" wrap="square" lIns="68569" tIns="34275" rIns="68569" bIns="34275" anchor="ctr"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dk1"/>
              </a:buClr>
              <a:buSzPts val="2600"/>
              <a:buFont typeface="Arial"/>
              <a:buNone/>
              <a:defRPr sz="2600" b="0" i="0" u="none" strike="noStrike" cap="none">
                <a:solidFill>
                  <a:schemeClr val="dk1"/>
                </a:solidFill>
                <a:latin typeface="Avenir"/>
                <a:ea typeface="Avenir"/>
                <a:cs typeface="Avenir"/>
                <a:sym typeface="Avenir"/>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r>
              <a:rPr lang="en-US" sz="900" dirty="0"/>
              <a:t>Source: The History Began from </a:t>
            </a:r>
            <a:r>
              <a:rPr lang="en-US" sz="900" dirty="0" err="1"/>
              <a:t>AlexNet</a:t>
            </a:r>
            <a:r>
              <a:rPr lang="en-US" sz="900" dirty="0"/>
              <a:t>: A Comprehensive Survey of Deep Learning Approaches, </a:t>
            </a:r>
            <a:r>
              <a:rPr lang="en-US" sz="900" dirty="0" err="1"/>
              <a:t>Alom</a:t>
            </a:r>
            <a:r>
              <a:rPr lang="en-US" sz="900" dirty="0"/>
              <a:t>, </a:t>
            </a:r>
            <a:r>
              <a:rPr lang="en-US" sz="900" i="1" dirty="0"/>
              <a:t>et al </a:t>
            </a:r>
            <a:r>
              <a:rPr lang="en-US" sz="900" dirty="0"/>
              <a:t>(2018)</a:t>
            </a:r>
          </a:p>
        </p:txBody>
      </p:sp>
    </p:spTree>
    <p:extLst>
      <p:ext uri="{BB962C8B-B14F-4D97-AF65-F5344CB8AC3E}">
        <p14:creationId xmlns:p14="http://schemas.microsoft.com/office/powerpoint/2010/main" val="1663201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60" name="Google Shape;60;p7"/>
          <p:cNvSpPr txBox="1"/>
          <p:nvPr/>
        </p:nvSpPr>
        <p:spPr>
          <a:xfrm>
            <a:off x="1228241" y="2704604"/>
            <a:ext cx="8664300" cy="369225"/>
          </a:xfrm>
          <a:prstGeom prst="rect">
            <a:avLst/>
          </a:prstGeom>
          <a:noFill/>
          <a:ln>
            <a:noFill/>
          </a:ln>
        </p:spPr>
        <p:txBody>
          <a:bodyPr spcFirstLastPara="1" wrap="square" lIns="68569" tIns="34275" rIns="68569" bIns="34275" anchor="ctr" anchorCtr="0">
            <a:noAutofit/>
          </a:bodyPr>
          <a:lstStyle/>
          <a:p>
            <a:pPr>
              <a:buClr>
                <a:srgbClr val="000000"/>
              </a:buClr>
              <a:buSzPts val="2600"/>
            </a:pPr>
            <a:endParaRPr sz="1050">
              <a:solidFill>
                <a:srgbClr val="000000"/>
              </a:solidFill>
              <a:latin typeface="Arial"/>
              <a:ea typeface="Arial"/>
              <a:cs typeface="Arial"/>
              <a:sym typeface="Arial"/>
            </a:endParaRPr>
          </a:p>
        </p:txBody>
      </p:sp>
      <p:sp>
        <p:nvSpPr>
          <p:cNvPr id="61" name="Google Shape;61;p7"/>
          <p:cNvSpPr txBox="1">
            <a:spLocks noGrp="1"/>
          </p:cNvSpPr>
          <p:nvPr>
            <p:ph type="body" idx="1"/>
          </p:nvPr>
        </p:nvSpPr>
        <p:spPr>
          <a:xfrm>
            <a:off x="187987" y="970798"/>
            <a:ext cx="7948094" cy="324675"/>
          </a:xfrm>
          <a:prstGeom prst="rect">
            <a:avLst/>
          </a:prstGeom>
        </p:spPr>
        <p:txBody>
          <a:bodyPr spcFirstLastPara="1" vert="horz" wrap="square" lIns="68569" tIns="34275" rIns="68569" bIns="34275" rtlCol="0" anchor="t" anchorCtr="0">
            <a:noAutofit/>
          </a:bodyPr>
          <a:lstStyle/>
          <a:p>
            <a:pPr marL="0" indent="0"/>
            <a:r>
              <a:rPr lang="en-US" dirty="0">
                <a:latin typeface="Avenir Next" panose="020B0503020202020204" pitchFamily="34" charset="0"/>
              </a:rPr>
              <a:t>Skin Disease Classification Challenge</a:t>
            </a:r>
            <a:endParaRPr dirty="0">
              <a:latin typeface="Avenir Next" panose="020B0503020202020204" pitchFamily="34" charset="0"/>
            </a:endParaRPr>
          </a:p>
        </p:txBody>
      </p:sp>
      <p:sp>
        <p:nvSpPr>
          <p:cNvPr id="62" name="Google Shape;62;p7"/>
          <p:cNvSpPr txBox="1">
            <a:spLocks noGrp="1"/>
          </p:cNvSpPr>
          <p:nvPr>
            <p:ph type="sldNum" idx="12"/>
          </p:nvPr>
        </p:nvSpPr>
        <p:spPr>
          <a:xfrm>
            <a:off x="3543300" y="5658326"/>
            <a:ext cx="2057400" cy="273825"/>
          </a:xfrm>
          <a:prstGeom prst="rect">
            <a:avLst/>
          </a:prstGeom>
        </p:spPr>
        <p:txBody>
          <a:bodyPr spcFirstLastPara="1" vert="horz" wrap="square" lIns="68569" tIns="34275" rIns="68569" bIns="34275" rtlCol="0" anchor="ctr" anchorCtr="0">
            <a:noAutofit/>
          </a:bodyPr>
          <a:lstStyle/>
          <a:p>
            <a:pPr>
              <a:buClr>
                <a:srgbClr val="000000"/>
              </a:buClr>
            </a:pPr>
            <a:fld id="{00000000-1234-1234-1234-123412341234}" type="slidenum">
              <a:rPr lang="en-US"/>
              <a:pPr>
                <a:buClr>
                  <a:srgbClr val="000000"/>
                </a:buClr>
              </a:pPr>
              <a:t>8</a:t>
            </a:fld>
            <a:endParaRPr/>
          </a:p>
        </p:txBody>
      </p:sp>
      <p:sp>
        <p:nvSpPr>
          <p:cNvPr id="6" name="Google Shape;61;p7">
            <a:extLst>
              <a:ext uri="{FF2B5EF4-FFF2-40B4-BE49-F238E27FC236}">
                <a16:creationId xmlns:a16="http://schemas.microsoft.com/office/drawing/2014/main" id="{6015CA9E-2FC3-F746-A460-6D4272806C2A}"/>
              </a:ext>
            </a:extLst>
          </p:cNvPr>
          <p:cNvSpPr txBox="1">
            <a:spLocks/>
          </p:cNvSpPr>
          <p:nvPr/>
        </p:nvSpPr>
        <p:spPr>
          <a:xfrm>
            <a:off x="187988" y="1506098"/>
            <a:ext cx="8759250" cy="324675"/>
          </a:xfrm>
          <a:prstGeom prst="rect">
            <a:avLst/>
          </a:prstGeom>
          <a:noFill/>
          <a:ln>
            <a:noFill/>
          </a:ln>
        </p:spPr>
        <p:txBody>
          <a:bodyPr spcFirstLastPara="1" wrap="square" lIns="68569" tIns="34275" rIns="68569" bIns="342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dk1"/>
              </a:buClr>
              <a:buSzPts val="2600"/>
              <a:buFont typeface="Arial"/>
              <a:buNone/>
              <a:defRPr sz="2600" b="0" i="0" u="none" strike="noStrike" cap="none">
                <a:solidFill>
                  <a:schemeClr val="dk1"/>
                </a:solidFill>
                <a:latin typeface="Avenir"/>
                <a:ea typeface="Avenir"/>
                <a:cs typeface="Avenir"/>
                <a:sym typeface="Avenir"/>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r>
              <a:rPr lang="en-US" sz="1600" i="1" dirty="0">
                <a:solidFill>
                  <a:schemeClr val="accent1"/>
                </a:solidFill>
                <a:latin typeface="Avenir Next" panose="020B0503020202020204" pitchFamily="34" charset="0"/>
              </a:rPr>
              <a:t>We are seeking institutional partners to organize an initial skin disease image classification challenge focused on skin conditions prevalent in the developing world</a:t>
            </a:r>
          </a:p>
          <a:p>
            <a:pPr marL="0" indent="0"/>
            <a:endParaRPr lang="en-US" sz="1600" i="1" dirty="0">
              <a:solidFill>
                <a:schemeClr val="accent1"/>
              </a:solidFill>
            </a:endParaRPr>
          </a:p>
        </p:txBody>
      </p:sp>
      <p:sp>
        <p:nvSpPr>
          <p:cNvPr id="2" name="Rectangle 1">
            <a:extLst>
              <a:ext uri="{FF2B5EF4-FFF2-40B4-BE49-F238E27FC236}">
                <a16:creationId xmlns:a16="http://schemas.microsoft.com/office/drawing/2014/main" id="{AE46CC8B-2B5C-2448-A9FF-5E12BDC8A2AE}"/>
              </a:ext>
            </a:extLst>
          </p:cNvPr>
          <p:cNvSpPr/>
          <p:nvPr/>
        </p:nvSpPr>
        <p:spPr>
          <a:xfrm>
            <a:off x="4484115" y="3313584"/>
            <a:ext cx="223138" cy="300082"/>
          </a:xfrm>
          <a:prstGeom prst="rect">
            <a:avLst/>
          </a:prstGeom>
        </p:spPr>
        <p:txBody>
          <a:bodyPr wrap="none">
            <a:spAutoFit/>
          </a:bodyPr>
          <a:lstStyle/>
          <a:p>
            <a:r>
              <a:rPr lang="en-US" sz="1350" dirty="0"/>
              <a:t> </a:t>
            </a:r>
          </a:p>
        </p:txBody>
      </p:sp>
      <p:sp>
        <p:nvSpPr>
          <p:cNvPr id="3" name="Rectangle 2">
            <a:extLst>
              <a:ext uri="{FF2B5EF4-FFF2-40B4-BE49-F238E27FC236}">
                <a16:creationId xmlns:a16="http://schemas.microsoft.com/office/drawing/2014/main" id="{11539E63-457F-ED4C-9EE9-D41781E7035C}"/>
              </a:ext>
            </a:extLst>
          </p:cNvPr>
          <p:cNvSpPr/>
          <p:nvPr/>
        </p:nvSpPr>
        <p:spPr>
          <a:xfrm>
            <a:off x="4484115" y="3313584"/>
            <a:ext cx="223138" cy="300082"/>
          </a:xfrm>
          <a:prstGeom prst="rect">
            <a:avLst/>
          </a:prstGeom>
        </p:spPr>
        <p:txBody>
          <a:bodyPr wrap="none">
            <a:spAutoFit/>
          </a:bodyPr>
          <a:lstStyle/>
          <a:p>
            <a:r>
              <a:rPr lang="en-US" sz="1350" dirty="0"/>
              <a:t> </a:t>
            </a:r>
          </a:p>
        </p:txBody>
      </p:sp>
      <p:sp>
        <p:nvSpPr>
          <p:cNvPr id="8" name="Google Shape;103;p2">
            <a:extLst>
              <a:ext uri="{FF2B5EF4-FFF2-40B4-BE49-F238E27FC236}">
                <a16:creationId xmlns:a16="http://schemas.microsoft.com/office/drawing/2014/main" id="{87AE58C0-D09D-4C40-A120-8532F7A83695}"/>
              </a:ext>
            </a:extLst>
          </p:cNvPr>
          <p:cNvSpPr txBox="1"/>
          <p:nvPr/>
        </p:nvSpPr>
        <p:spPr>
          <a:xfrm>
            <a:off x="185040" y="2072075"/>
            <a:ext cx="8664300" cy="3562483"/>
          </a:xfrm>
          <a:prstGeom prst="rect">
            <a:avLst/>
          </a:prstGeom>
          <a:noFill/>
          <a:ln>
            <a:noFill/>
          </a:ln>
        </p:spPr>
        <p:txBody>
          <a:bodyPr spcFirstLastPara="1" wrap="square" lIns="68569" tIns="34275" rIns="68569" bIns="34275" anchor="t" anchorCtr="0">
            <a:spAutoFit/>
          </a:bodyPr>
          <a:lstStyle/>
          <a:p>
            <a:pPr marL="342900" lvl="1"/>
            <a:endParaRPr sz="1400" dirty="0">
              <a:solidFill>
                <a:schemeClr val="dk1"/>
              </a:solidFill>
              <a:latin typeface="Avenir"/>
              <a:ea typeface="Avenir"/>
              <a:cs typeface="Avenir"/>
              <a:sym typeface="Avenir"/>
            </a:endParaRPr>
          </a:p>
          <a:p>
            <a:pPr marL="342900" indent="-342900">
              <a:spcBef>
                <a:spcPts val="450"/>
              </a:spcBef>
              <a:buClr>
                <a:schemeClr val="dk1"/>
              </a:buClr>
              <a:buSzPts val="1600"/>
              <a:buFont typeface="Arial" panose="020B0604020202020204" pitchFamily="34" charset="0"/>
              <a:buChar char="•"/>
            </a:pPr>
            <a:r>
              <a:rPr lang="en-US" sz="1600" dirty="0">
                <a:solidFill>
                  <a:schemeClr val="dk1"/>
                </a:solidFill>
                <a:latin typeface="Avenir Next" panose="020B0503020202020204" pitchFamily="34" charset="0"/>
                <a:sym typeface="Avenir"/>
              </a:rPr>
              <a:t>We can make available an open-sourced training dataset of ~18K annotated images with a stratified randomized hold-out test set of ~2K images that are available for non-commercial use with attribution</a:t>
            </a:r>
          </a:p>
          <a:p>
            <a:pPr marL="342900" indent="-342900">
              <a:spcBef>
                <a:spcPts val="450"/>
              </a:spcBef>
              <a:buClr>
                <a:schemeClr val="dk1"/>
              </a:buClr>
              <a:buSzPts val="1600"/>
              <a:buFont typeface="Arial" panose="020B0604020202020204" pitchFamily="34" charset="0"/>
              <a:buChar char="•"/>
            </a:pPr>
            <a:endParaRPr lang="en-US" sz="1600" dirty="0">
              <a:solidFill>
                <a:schemeClr val="dk1"/>
              </a:solidFill>
              <a:latin typeface="Avenir Next" panose="020B0503020202020204" pitchFamily="34" charset="0"/>
              <a:sym typeface="Avenir"/>
            </a:endParaRPr>
          </a:p>
          <a:p>
            <a:pPr marL="342900" indent="-342900">
              <a:spcBef>
                <a:spcPts val="450"/>
              </a:spcBef>
              <a:buClr>
                <a:schemeClr val="dk1"/>
              </a:buClr>
              <a:buSzPts val="1600"/>
              <a:buFont typeface="Arial" panose="020B0604020202020204" pitchFamily="34" charset="0"/>
              <a:buChar char="•"/>
            </a:pPr>
            <a:r>
              <a:rPr lang="en-US" sz="1600" dirty="0">
                <a:solidFill>
                  <a:schemeClr val="dk1"/>
                </a:solidFill>
                <a:latin typeface="Avenir Next" panose="020B0503020202020204" pitchFamily="34" charset="0"/>
                <a:sym typeface="Avenir"/>
              </a:rPr>
              <a:t>We can also make available the base architectures, code and results developed in support of our proof-of-concept</a:t>
            </a:r>
          </a:p>
          <a:p>
            <a:pPr marL="342900" indent="-342900">
              <a:spcBef>
                <a:spcPts val="450"/>
              </a:spcBef>
              <a:buClr>
                <a:schemeClr val="dk1"/>
              </a:buClr>
              <a:buSzPts val="1600"/>
              <a:buFont typeface="Arial" panose="020B0604020202020204" pitchFamily="34" charset="0"/>
              <a:buChar char="•"/>
            </a:pPr>
            <a:endParaRPr lang="en-US" sz="1600" dirty="0">
              <a:solidFill>
                <a:schemeClr val="dk1"/>
              </a:solidFill>
              <a:latin typeface="Avenir Next" panose="020B0503020202020204" pitchFamily="34" charset="0"/>
              <a:sym typeface="Avenir"/>
            </a:endParaRPr>
          </a:p>
          <a:p>
            <a:pPr marL="342900" indent="-342900">
              <a:spcBef>
                <a:spcPts val="450"/>
              </a:spcBef>
              <a:buClr>
                <a:schemeClr val="dk1"/>
              </a:buClr>
              <a:buSzPts val="1600"/>
              <a:buFont typeface="Arial" panose="020B0604020202020204" pitchFamily="34" charset="0"/>
              <a:buChar char="•"/>
            </a:pPr>
            <a:r>
              <a:rPr lang="en-US" sz="1600" dirty="0">
                <a:solidFill>
                  <a:schemeClr val="dk1"/>
                </a:solidFill>
                <a:latin typeface="Avenir Next" panose="020B0503020202020204" pitchFamily="34" charset="0"/>
                <a:sym typeface="Avenir"/>
              </a:rPr>
              <a:t>This can be the starting point for the broader vision of developing and distributing free software to convert the computational power and sophisticated sensors (camera, microphone, gyroscope, GPS, etc.) embedded in smartphones to support diagnosis of a wide range of health conditions in the developing world from heart disease to mental health</a:t>
            </a:r>
          </a:p>
          <a:p>
            <a:pPr>
              <a:spcBef>
                <a:spcPts val="450"/>
              </a:spcBef>
              <a:buClr>
                <a:schemeClr val="dk1"/>
              </a:buClr>
              <a:buSzPts val="1600"/>
            </a:pPr>
            <a:endParaRPr lang="en-US" sz="1400" dirty="0">
              <a:solidFill>
                <a:schemeClr val="dk1"/>
              </a:solidFill>
              <a:latin typeface="Avenir Next" panose="020B0503020202020204" pitchFamily="34" charset="0"/>
              <a:sym typeface="Avenir"/>
            </a:endParaRPr>
          </a:p>
        </p:txBody>
      </p:sp>
    </p:spTree>
    <p:extLst>
      <p:ext uri="{BB962C8B-B14F-4D97-AF65-F5344CB8AC3E}">
        <p14:creationId xmlns:p14="http://schemas.microsoft.com/office/powerpoint/2010/main" val="1706258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60" name="Google Shape;60;p7"/>
          <p:cNvSpPr txBox="1"/>
          <p:nvPr/>
        </p:nvSpPr>
        <p:spPr>
          <a:xfrm>
            <a:off x="1228241" y="2704604"/>
            <a:ext cx="8664300" cy="369225"/>
          </a:xfrm>
          <a:prstGeom prst="rect">
            <a:avLst/>
          </a:prstGeom>
          <a:noFill/>
          <a:ln>
            <a:noFill/>
          </a:ln>
        </p:spPr>
        <p:txBody>
          <a:bodyPr spcFirstLastPara="1" wrap="square" lIns="68569" tIns="34275" rIns="68569" bIns="34275" anchor="ctr" anchorCtr="0">
            <a:noAutofit/>
          </a:bodyPr>
          <a:lstStyle/>
          <a:p>
            <a:pPr>
              <a:buClr>
                <a:srgbClr val="000000"/>
              </a:buClr>
              <a:buSzPts val="2600"/>
            </a:pPr>
            <a:endParaRPr sz="1050">
              <a:solidFill>
                <a:srgbClr val="000000"/>
              </a:solidFill>
              <a:latin typeface="Arial"/>
              <a:ea typeface="Arial"/>
              <a:cs typeface="Arial"/>
              <a:sym typeface="Arial"/>
            </a:endParaRPr>
          </a:p>
        </p:txBody>
      </p:sp>
      <p:sp>
        <p:nvSpPr>
          <p:cNvPr id="61" name="Google Shape;61;p7"/>
          <p:cNvSpPr txBox="1">
            <a:spLocks noGrp="1"/>
          </p:cNvSpPr>
          <p:nvPr>
            <p:ph type="body" idx="1"/>
          </p:nvPr>
        </p:nvSpPr>
        <p:spPr>
          <a:xfrm>
            <a:off x="187987" y="970798"/>
            <a:ext cx="7948094" cy="324675"/>
          </a:xfrm>
          <a:prstGeom prst="rect">
            <a:avLst/>
          </a:prstGeom>
        </p:spPr>
        <p:txBody>
          <a:bodyPr spcFirstLastPara="1" vert="horz" wrap="square" lIns="68569" tIns="34275" rIns="68569" bIns="34275" rtlCol="0" anchor="t" anchorCtr="0">
            <a:noAutofit/>
          </a:bodyPr>
          <a:lstStyle/>
          <a:p>
            <a:pPr marL="0" indent="0"/>
            <a:r>
              <a:rPr lang="en-US" sz="2000" dirty="0"/>
              <a:t>Thank You!</a:t>
            </a:r>
            <a:endParaRPr sz="2000" dirty="0"/>
          </a:p>
        </p:txBody>
      </p:sp>
      <p:sp>
        <p:nvSpPr>
          <p:cNvPr id="62" name="Google Shape;62;p7"/>
          <p:cNvSpPr txBox="1">
            <a:spLocks noGrp="1"/>
          </p:cNvSpPr>
          <p:nvPr>
            <p:ph type="sldNum" idx="12"/>
          </p:nvPr>
        </p:nvSpPr>
        <p:spPr>
          <a:xfrm>
            <a:off x="3543300" y="5658326"/>
            <a:ext cx="2057400" cy="273825"/>
          </a:xfrm>
          <a:prstGeom prst="rect">
            <a:avLst/>
          </a:prstGeom>
        </p:spPr>
        <p:txBody>
          <a:bodyPr spcFirstLastPara="1" vert="horz" wrap="square" lIns="68569" tIns="34275" rIns="68569" bIns="34275" rtlCol="0" anchor="ctr" anchorCtr="0">
            <a:noAutofit/>
          </a:bodyPr>
          <a:lstStyle/>
          <a:p>
            <a:pPr>
              <a:buClr>
                <a:srgbClr val="000000"/>
              </a:buClr>
            </a:pPr>
            <a:fld id="{00000000-1234-1234-1234-123412341234}" type="slidenum">
              <a:rPr lang="en-US"/>
              <a:pPr>
                <a:buClr>
                  <a:srgbClr val="000000"/>
                </a:buClr>
              </a:pPr>
              <a:t>9</a:t>
            </a:fld>
            <a:endParaRPr/>
          </a:p>
        </p:txBody>
      </p:sp>
      <p:sp>
        <p:nvSpPr>
          <p:cNvPr id="2" name="Rectangle 1">
            <a:extLst>
              <a:ext uri="{FF2B5EF4-FFF2-40B4-BE49-F238E27FC236}">
                <a16:creationId xmlns:a16="http://schemas.microsoft.com/office/drawing/2014/main" id="{AE46CC8B-2B5C-2448-A9FF-5E12BDC8A2AE}"/>
              </a:ext>
            </a:extLst>
          </p:cNvPr>
          <p:cNvSpPr/>
          <p:nvPr/>
        </p:nvSpPr>
        <p:spPr>
          <a:xfrm>
            <a:off x="4484115" y="3313584"/>
            <a:ext cx="223138" cy="300082"/>
          </a:xfrm>
          <a:prstGeom prst="rect">
            <a:avLst/>
          </a:prstGeom>
        </p:spPr>
        <p:txBody>
          <a:bodyPr wrap="none">
            <a:spAutoFit/>
          </a:bodyPr>
          <a:lstStyle/>
          <a:p>
            <a:r>
              <a:rPr lang="en-US" sz="1350" dirty="0"/>
              <a:t> </a:t>
            </a:r>
          </a:p>
        </p:txBody>
      </p:sp>
      <p:sp>
        <p:nvSpPr>
          <p:cNvPr id="3" name="Rectangle 2">
            <a:extLst>
              <a:ext uri="{FF2B5EF4-FFF2-40B4-BE49-F238E27FC236}">
                <a16:creationId xmlns:a16="http://schemas.microsoft.com/office/drawing/2014/main" id="{11539E63-457F-ED4C-9EE9-D41781E7035C}"/>
              </a:ext>
            </a:extLst>
          </p:cNvPr>
          <p:cNvSpPr/>
          <p:nvPr/>
        </p:nvSpPr>
        <p:spPr>
          <a:xfrm>
            <a:off x="4484115" y="3313584"/>
            <a:ext cx="223138" cy="300082"/>
          </a:xfrm>
          <a:prstGeom prst="rect">
            <a:avLst/>
          </a:prstGeom>
        </p:spPr>
        <p:txBody>
          <a:bodyPr wrap="none">
            <a:spAutoFit/>
          </a:bodyPr>
          <a:lstStyle/>
          <a:p>
            <a:r>
              <a:rPr lang="en-US" sz="1350" dirty="0"/>
              <a:t> </a:t>
            </a:r>
          </a:p>
        </p:txBody>
      </p:sp>
      <p:sp>
        <p:nvSpPr>
          <p:cNvPr id="8" name="Google Shape;61;p7">
            <a:extLst>
              <a:ext uri="{FF2B5EF4-FFF2-40B4-BE49-F238E27FC236}">
                <a16:creationId xmlns:a16="http://schemas.microsoft.com/office/drawing/2014/main" id="{BDC52999-405A-794F-A6AD-D8F23DEBD125}"/>
              </a:ext>
            </a:extLst>
          </p:cNvPr>
          <p:cNvSpPr txBox="1">
            <a:spLocks/>
          </p:cNvSpPr>
          <p:nvPr/>
        </p:nvSpPr>
        <p:spPr>
          <a:xfrm>
            <a:off x="1" y="2749154"/>
            <a:ext cx="9144000" cy="324675"/>
          </a:xfrm>
          <a:prstGeom prst="rect">
            <a:avLst/>
          </a:prstGeom>
          <a:noFill/>
          <a:ln>
            <a:noFill/>
          </a:ln>
        </p:spPr>
        <p:txBody>
          <a:bodyPr spcFirstLastPara="1" wrap="square" lIns="68569" tIns="34275" rIns="68569" bIns="342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dk1"/>
              </a:buClr>
              <a:buSzPts val="2600"/>
              <a:buFont typeface="Arial"/>
              <a:buNone/>
              <a:defRPr sz="2600" b="0" i="0" u="none" strike="noStrike" cap="none">
                <a:solidFill>
                  <a:schemeClr val="dk1"/>
                </a:solidFill>
                <a:latin typeface="Avenir"/>
                <a:ea typeface="Avenir"/>
                <a:cs typeface="Avenir"/>
                <a:sym typeface="Avenir"/>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lgn="ctr"/>
            <a:r>
              <a:rPr lang="en-US" sz="3200" dirty="0">
                <a:latin typeface="Avenir Next" panose="020B0503020202020204" pitchFamily="34" charset="0"/>
              </a:rPr>
              <a:t>Questions?</a:t>
            </a:r>
          </a:p>
        </p:txBody>
      </p:sp>
    </p:spTree>
    <p:extLst>
      <p:ext uri="{BB962C8B-B14F-4D97-AF65-F5344CB8AC3E}">
        <p14:creationId xmlns:p14="http://schemas.microsoft.com/office/powerpoint/2010/main" val="1025165000"/>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63B30E9-5A58-4B69-AC91-EA437152106C}"/>
</file>

<file path=customXml/itemProps2.xml><?xml version="1.0" encoding="utf-8"?>
<ds:datastoreItem xmlns:ds="http://schemas.openxmlformats.org/officeDocument/2006/customXml" ds:itemID="{263EDF69-883F-4630-8D5D-47FF3AA110B2}"/>
</file>

<file path=customXml/itemProps3.xml><?xml version="1.0" encoding="utf-8"?>
<ds:datastoreItem xmlns:ds="http://schemas.openxmlformats.org/officeDocument/2006/customXml" ds:itemID="{8D757891-533E-4B08-9CC2-432445C0232A}"/>
</file>

<file path=docProps/app.xml><?xml version="1.0" encoding="utf-8"?>
<Properties xmlns="http://schemas.openxmlformats.org/officeDocument/2006/extended-properties" xmlns:vt="http://schemas.openxmlformats.org/officeDocument/2006/docPropsVTypes">
  <Template>Office Theme</Template>
  <TotalTime>1780</TotalTime>
  <Words>871</Words>
  <Application>Microsoft Office PowerPoint</Application>
  <PresentationFormat>On-screen Show (4:3)</PresentationFormat>
  <Paragraphs>110</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等线</vt:lpstr>
      <vt:lpstr>Arial</vt:lpstr>
      <vt:lpstr>Avenir</vt:lpstr>
      <vt:lpstr>Avenir Next</vt:lpstr>
      <vt:lpstr>Calibri</vt:lpstr>
      <vt:lpstr>Calibri Light</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TG-Derma: Dermatology AI for global health (DAIGH) proposal for image recognition challenge for skin diseases – Att.1: Presentation</dc:title>
  <dc:creator>Campos, Simao</dc:creator>
  <cp:lastModifiedBy>Dabiri, Ayda</cp:lastModifiedBy>
  <cp:revision>72</cp:revision>
  <cp:lastPrinted>2019-04-04T08:49:31Z</cp:lastPrinted>
  <dcterms:created xsi:type="dcterms:W3CDTF">2019-03-31T15:53:06Z</dcterms:created>
  <dcterms:modified xsi:type="dcterms:W3CDTF">2021-01-27T09:31:57Z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