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ags/tag1.xml" ContentType="application/vnd.openxmlformats-officedocument.presentationml.tags+xml"/>
  <Override PartName="/ppt/theme/theme2.xml" ContentType="application/vnd.openxmlformats-officedocument.theme+xml"/>
  <Override PartName="/ppt/notesSlides/notesSlide1.xml" ContentType="application/vnd.openxmlformats-officedocument.presentationml.notesSlide+xml"/>
  <Override PartName="/ppt/tags/tag2.xml" ContentType="application/vnd.openxmlformats-officedocument.presentationml.tags+xml"/>
  <Override PartName="/ppt/tags/tag3.xml" ContentType="application/vnd.openxmlformats-officedocument.presentationml.tags+xml"/>
  <Override PartName="/ppt/tags/tag4.xml" ContentType="application/vnd.openxmlformats-officedocument.presentationml.tags+xml"/>
  <Override PartName="/ppt/tags/tag5.xml" ContentType="application/vnd.openxmlformats-officedocument.presentationml.tags+xml"/>
  <Override PartName="/ppt/tags/tag6.xml" ContentType="application/vnd.openxmlformats-officedocument.presentationml.tag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4"/>
  </p:sldMasterIdLst>
  <p:notesMasterIdLst>
    <p:notesMasterId r:id="rId17"/>
  </p:notesMasterIdLst>
  <p:sldIdLst>
    <p:sldId id="257" r:id="rId5"/>
    <p:sldId id="256" r:id="rId6"/>
    <p:sldId id="1410" r:id="rId7"/>
    <p:sldId id="1415" r:id="rId8"/>
    <p:sldId id="1409" r:id="rId9"/>
    <p:sldId id="1411" r:id="rId10"/>
    <p:sldId id="1428" r:id="rId11"/>
    <p:sldId id="1430" r:id="rId12"/>
    <p:sldId id="1450" r:id="rId13"/>
    <p:sldId id="1451" r:id="rId14"/>
    <p:sldId id="1452" r:id="rId15"/>
    <p:sldId id="1453" r:id="rId16"/>
  </p:sldIdLst>
  <p:sldSz cx="9144000" cy="6858000" type="screen4x3"/>
  <p:notesSz cx="7104063" cy="10234613"/>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5" autoAdjust="0"/>
    <p:restoredTop sz="92029" autoAdjust="0"/>
  </p:normalViewPr>
  <p:slideViewPr>
    <p:cSldViewPr snapToGrid="0">
      <p:cViewPr varScale="1">
        <p:scale>
          <a:sx n="105" d="100"/>
          <a:sy n="105" d="100"/>
        </p:scale>
        <p:origin x="1020" y="11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presProps" Target="presProps.xml"/><Relationship Id="rId3" Type="http://schemas.openxmlformats.org/officeDocument/2006/relationships/customXml" Target="../customXml/item3.xml"/><Relationship Id="rId21" Type="http://schemas.openxmlformats.org/officeDocument/2006/relationships/tableStyles" Target="tableStyles.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notesMaster" Target="notesMasters/notesMaster1.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theme" Target="theme/theme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slide" Target="slides/slide11.xml"/><Relationship Id="rId10" Type="http://schemas.openxmlformats.org/officeDocument/2006/relationships/slide" Target="slides/slide6.xml"/><Relationship Id="rId19" Type="http://schemas.openxmlformats.org/officeDocument/2006/relationships/viewProps" Target="viewProp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3078427" cy="513508"/>
          </a:xfrm>
          <a:prstGeom prst="rect">
            <a:avLst/>
          </a:prstGeom>
        </p:spPr>
        <p:txBody>
          <a:bodyPr vert="horz" lIns="99075" tIns="49538" rIns="99075" bIns="49538" rtlCol="0"/>
          <a:lstStyle>
            <a:lvl1pPr algn="l">
              <a:defRPr sz="1300"/>
            </a:lvl1pPr>
          </a:lstStyle>
          <a:p>
            <a:endParaRPr lang="zh-CN" altLang="en-US"/>
          </a:p>
        </p:txBody>
      </p:sp>
      <p:sp>
        <p:nvSpPr>
          <p:cNvPr id="3" name="日期占位符 2"/>
          <p:cNvSpPr>
            <a:spLocks noGrp="1"/>
          </p:cNvSpPr>
          <p:nvPr>
            <p:ph type="dt" idx="1"/>
          </p:nvPr>
        </p:nvSpPr>
        <p:spPr>
          <a:xfrm>
            <a:off x="4023992" y="0"/>
            <a:ext cx="3078427" cy="513508"/>
          </a:xfrm>
          <a:prstGeom prst="rect">
            <a:avLst/>
          </a:prstGeom>
        </p:spPr>
        <p:txBody>
          <a:bodyPr vert="horz" lIns="99075" tIns="49538" rIns="99075" bIns="49538" rtlCol="0"/>
          <a:lstStyle>
            <a:lvl1pPr algn="r">
              <a:defRPr sz="1300"/>
            </a:lvl1pPr>
          </a:lstStyle>
          <a:p>
            <a:fld id="{9378A75F-2924-419E-A2B9-0B6F81294D43}" type="datetimeFigureOut">
              <a:rPr lang="zh-CN" altLang="en-US" smtClean="0"/>
              <a:t>2021/1/29</a:t>
            </a:fld>
            <a:endParaRPr lang="zh-CN" altLang="en-US"/>
          </a:p>
        </p:txBody>
      </p:sp>
      <p:sp>
        <p:nvSpPr>
          <p:cNvPr id="4" name="幻灯片图像占位符 3"/>
          <p:cNvSpPr>
            <a:spLocks noGrp="1" noRot="1" noChangeAspect="1"/>
          </p:cNvSpPr>
          <p:nvPr>
            <p:ph type="sldImg" idx="2"/>
          </p:nvPr>
        </p:nvSpPr>
        <p:spPr>
          <a:xfrm>
            <a:off x="1249363" y="1279525"/>
            <a:ext cx="4605337" cy="3454400"/>
          </a:xfrm>
          <a:prstGeom prst="rect">
            <a:avLst/>
          </a:prstGeom>
          <a:noFill/>
          <a:ln w="12700">
            <a:solidFill>
              <a:prstClr val="black"/>
            </a:solidFill>
          </a:ln>
        </p:spPr>
        <p:txBody>
          <a:bodyPr vert="horz" lIns="99075" tIns="49538" rIns="99075" bIns="49538" rtlCol="0" anchor="ctr"/>
          <a:lstStyle/>
          <a:p>
            <a:endParaRPr lang="zh-CN" altLang="en-US"/>
          </a:p>
        </p:txBody>
      </p:sp>
      <p:sp>
        <p:nvSpPr>
          <p:cNvPr id="5" name="备注占位符 4"/>
          <p:cNvSpPr>
            <a:spLocks noGrp="1"/>
          </p:cNvSpPr>
          <p:nvPr>
            <p:ph type="body" sz="quarter" idx="3"/>
          </p:nvPr>
        </p:nvSpPr>
        <p:spPr>
          <a:xfrm>
            <a:off x="710407" y="4925407"/>
            <a:ext cx="5683250" cy="4029879"/>
          </a:xfrm>
          <a:prstGeom prst="rect">
            <a:avLst/>
          </a:prstGeom>
        </p:spPr>
        <p:txBody>
          <a:bodyPr vert="horz" lIns="99075" tIns="49538" rIns="99075" bIns="49538" rtlCol="0"/>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p>
        </p:txBody>
      </p:sp>
      <p:sp>
        <p:nvSpPr>
          <p:cNvPr id="6" name="页脚占位符 5"/>
          <p:cNvSpPr>
            <a:spLocks noGrp="1"/>
          </p:cNvSpPr>
          <p:nvPr>
            <p:ph type="ftr" sz="quarter" idx="4"/>
          </p:nvPr>
        </p:nvSpPr>
        <p:spPr>
          <a:xfrm>
            <a:off x="0" y="9721107"/>
            <a:ext cx="3078427" cy="513507"/>
          </a:xfrm>
          <a:prstGeom prst="rect">
            <a:avLst/>
          </a:prstGeom>
        </p:spPr>
        <p:txBody>
          <a:bodyPr vert="horz" lIns="99075" tIns="49538" rIns="99075" bIns="49538" rtlCol="0" anchor="b"/>
          <a:lstStyle>
            <a:lvl1pPr algn="l">
              <a:defRPr sz="1300"/>
            </a:lvl1pPr>
          </a:lstStyle>
          <a:p>
            <a:endParaRPr lang="zh-CN" altLang="en-US"/>
          </a:p>
        </p:txBody>
      </p:sp>
      <p:sp>
        <p:nvSpPr>
          <p:cNvPr id="7" name="灯片编号占位符 6"/>
          <p:cNvSpPr>
            <a:spLocks noGrp="1"/>
          </p:cNvSpPr>
          <p:nvPr>
            <p:ph type="sldNum" sz="quarter" idx="5"/>
          </p:nvPr>
        </p:nvSpPr>
        <p:spPr>
          <a:xfrm>
            <a:off x="4023992" y="9721107"/>
            <a:ext cx="3078427" cy="513507"/>
          </a:xfrm>
          <a:prstGeom prst="rect">
            <a:avLst/>
          </a:prstGeom>
        </p:spPr>
        <p:txBody>
          <a:bodyPr vert="horz" lIns="99075" tIns="49538" rIns="99075" bIns="49538" rtlCol="0" anchor="b"/>
          <a:lstStyle>
            <a:lvl1pPr algn="r">
              <a:defRPr sz="1300"/>
            </a:lvl1pPr>
          </a:lstStyle>
          <a:p>
            <a:fld id="{245FDEC2-DF3E-4D08-A694-69CAF3C42812}" type="slidenum">
              <a:rPr lang="zh-CN" altLang="en-US" smtClean="0"/>
              <a:t>‹#›</a:t>
            </a:fld>
            <a:endParaRPr lang="zh-CN" altLang="en-US"/>
          </a:p>
        </p:txBody>
      </p:sp>
    </p:spTree>
    <p:extLst>
      <p:ext uri="{BB962C8B-B14F-4D97-AF65-F5344CB8AC3E}">
        <p14:creationId xmlns:p14="http://schemas.microsoft.com/office/powerpoint/2010/main" val="17107420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幻灯片图像占位符 1"/>
          <p:cNvSpPr>
            <a:spLocks noGrp="1" noRot="1" noChangeAspect="1"/>
          </p:cNvSpPr>
          <p:nvPr>
            <p:ph type="sldImg"/>
          </p:nvPr>
        </p:nvSpPr>
        <p:spPr/>
      </p:sp>
      <p:sp>
        <p:nvSpPr>
          <p:cNvPr id="3" name="备注占位符 2"/>
          <p:cNvSpPr>
            <a:spLocks noGrp="1"/>
          </p:cNvSpPr>
          <p:nvPr>
            <p:ph type="body" idx="1"/>
          </p:nvPr>
        </p:nvSpPr>
        <p:spPr/>
        <p:txBody>
          <a:bodyPr/>
          <a:lstStyle/>
          <a:p>
            <a:endParaRPr lang="zh-CN" altLang="en-US" dirty="0"/>
          </a:p>
        </p:txBody>
      </p:sp>
      <p:sp>
        <p:nvSpPr>
          <p:cNvPr id="4" name="灯片编号占位符 3"/>
          <p:cNvSpPr>
            <a:spLocks noGrp="1"/>
          </p:cNvSpPr>
          <p:nvPr>
            <p:ph type="sldNum" sz="quarter" idx="5"/>
          </p:nvPr>
        </p:nvSpPr>
        <p:spPr/>
        <p:txBody>
          <a:bodyPr/>
          <a:lstStyle/>
          <a:p>
            <a:fld id="{245FDEC2-DF3E-4D08-A694-69CAF3C42812}" type="slidenum">
              <a:rPr lang="zh-CN" altLang="en-US" smtClean="0"/>
              <a:t>1</a:t>
            </a:fld>
            <a:endParaRPr lang="zh-CN" altLang="en-US"/>
          </a:p>
        </p:txBody>
      </p:sp>
    </p:spTree>
    <p:extLst>
      <p:ext uri="{BB962C8B-B14F-4D97-AF65-F5344CB8AC3E}">
        <p14:creationId xmlns:p14="http://schemas.microsoft.com/office/powerpoint/2010/main" val="353428456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slideMaster" Target="../slideMasters/slideMaster1.xml"/><Relationship Id="rId1" Type="http://schemas.openxmlformats.org/officeDocument/2006/relationships/tags" Target="../tags/tag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标题幻灯片">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zh-CN" altLang="en-US"/>
              <a:t>单击此处编辑母版标题样式</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zh-CN" altLang="en-US"/>
              <a:t>单击此处编辑母版副标题样式</a:t>
            </a:r>
            <a:endParaRPr lang="en-US" dirty="0"/>
          </a:p>
        </p:txBody>
      </p:sp>
      <p:sp>
        <p:nvSpPr>
          <p:cNvPr id="4" name="Date Placeholder 3"/>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366886493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标题和内容">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Content Placeholder 2"/>
          <p:cNvSpPr>
            <a:spLocks noGrp="1"/>
          </p:cNvSpPr>
          <p:nvPr>
            <p:ph idx="1"/>
          </p:nvPr>
        </p:nvSpPr>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endParaRPr lang="en-US" dirty="0"/>
          </a:p>
        </p:txBody>
      </p:sp>
      <p:sp>
        <p:nvSpPr>
          <p:cNvPr id="4" name="Date Placeholder 3"/>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236911819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节标题">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6000"/>
            </a:lvl1pPr>
          </a:lstStyle>
          <a:p>
            <a:r>
              <a:rPr lang="zh-CN" altLang="en-US"/>
              <a:t>单击此处编辑母版标题样式</a:t>
            </a:r>
            <a:endParaRPr lang="en-US" dirty="0"/>
          </a:p>
        </p:txBody>
      </p:sp>
      <p:sp>
        <p:nvSpPr>
          <p:cNvPr id="3" name="Text Placeholder 2"/>
          <p:cNvSpPr>
            <a:spLocks noGrp="1"/>
          </p:cNvSpPr>
          <p:nvPr>
            <p:ph type="body" idx="1"/>
          </p:nvPr>
        </p:nvSpPr>
        <p:spPr>
          <a:xfrm>
            <a:off x="623888" y="4589464"/>
            <a:ext cx="78867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zh-CN" altLang="en-US"/>
              <a:t>单击此处编辑母版文本样式</a:t>
            </a:r>
          </a:p>
        </p:txBody>
      </p:sp>
      <p:sp>
        <p:nvSpPr>
          <p:cNvPr id="4" name="Date Placeholder 3"/>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13769073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两栏内容">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Content Placeholder 2"/>
          <p:cNvSpPr>
            <a:spLocks noGrp="1"/>
          </p:cNvSpPr>
          <p:nvPr>
            <p:ph sz="half" idx="1"/>
          </p:nvPr>
        </p:nvSpPr>
        <p:spPr>
          <a:xfrm>
            <a:off x="628650" y="1825625"/>
            <a:ext cx="3886200" cy="435133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endParaRPr lang="en-US" dirty="0"/>
          </a:p>
        </p:txBody>
      </p:sp>
      <p:sp>
        <p:nvSpPr>
          <p:cNvPr id="4" name="Content Placeholder 3"/>
          <p:cNvSpPr>
            <a:spLocks noGrp="1"/>
          </p:cNvSpPr>
          <p:nvPr>
            <p:ph sz="half" idx="2"/>
          </p:nvPr>
        </p:nvSpPr>
        <p:spPr>
          <a:xfrm>
            <a:off x="4629150" y="1825625"/>
            <a:ext cx="3886200" cy="435133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endParaRPr lang="en-US" dirty="0"/>
          </a:p>
        </p:txBody>
      </p:sp>
      <p:sp>
        <p:nvSpPr>
          <p:cNvPr id="5" name="Date Placeholder 4"/>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6" name="Footer Placeholder 5"/>
          <p:cNvSpPr>
            <a:spLocks noGrp="1"/>
          </p:cNvSpPr>
          <p:nvPr>
            <p:ph type="ftr" sz="quarter" idx="11"/>
          </p:nvPr>
        </p:nvSpPr>
        <p:spPr/>
        <p:txBody>
          <a:bodyPr/>
          <a:lstStyle/>
          <a:p>
            <a:endParaRPr lang="zh-CN" altLang="en-US"/>
          </a:p>
        </p:txBody>
      </p:sp>
      <p:sp>
        <p:nvSpPr>
          <p:cNvPr id="7" name="Slide Number Placeholder 6"/>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298554801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较">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zh-CN" altLang="en-US"/>
              <a:t>单击此处编辑母版标题样式</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CN" altLang="en-US"/>
              <a:t>单击此处编辑母版文本样式</a:t>
            </a:r>
          </a:p>
        </p:txBody>
      </p:sp>
      <p:sp>
        <p:nvSpPr>
          <p:cNvPr id="4" name="Content Placeholder 3"/>
          <p:cNvSpPr>
            <a:spLocks noGrp="1"/>
          </p:cNvSpPr>
          <p:nvPr>
            <p:ph sz="half" idx="2"/>
          </p:nvPr>
        </p:nvSpPr>
        <p:spPr>
          <a:xfrm>
            <a:off x="629842" y="2505075"/>
            <a:ext cx="3868340" cy="368458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endParaRPr lang="en-US" dirty="0"/>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CN" altLang="en-US"/>
              <a:t>单击此处编辑母版文本样式</a:t>
            </a:r>
          </a:p>
        </p:txBody>
      </p:sp>
      <p:sp>
        <p:nvSpPr>
          <p:cNvPr id="6" name="Content Placeholder 5"/>
          <p:cNvSpPr>
            <a:spLocks noGrp="1"/>
          </p:cNvSpPr>
          <p:nvPr>
            <p:ph sz="quarter" idx="4"/>
          </p:nvPr>
        </p:nvSpPr>
        <p:spPr>
          <a:xfrm>
            <a:off x="4629150" y="2505075"/>
            <a:ext cx="3887391" cy="3684588"/>
          </a:xfrm>
        </p:spPr>
        <p:txBody>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endParaRPr lang="en-US" dirty="0"/>
          </a:p>
        </p:txBody>
      </p:sp>
      <p:sp>
        <p:nvSpPr>
          <p:cNvPr id="7" name="Date Placeholder 6"/>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8" name="Footer Placeholder 7"/>
          <p:cNvSpPr>
            <a:spLocks noGrp="1"/>
          </p:cNvSpPr>
          <p:nvPr>
            <p:ph type="ftr" sz="quarter" idx="11"/>
          </p:nvPr>
        </p:nvSpPr>
        <p:spPr/>
        <p:txBody>
          <a:bodyPr/>
          <a:lstStyle/>
          <a:p>
            <a:endParaRPr lang="zh-CN" altLang="en-US"/>
          </a:p>
        </p:txBody>
      </p:sp>
      <p:sp>
        <p:nvSpPr>
          <p:cNvPr id="9" name="Slide Number Placeholder 8"/>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105596406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仅标题">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Date Placeholder 2"/>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4" name="Footer Placeholder 3"/>
          <p:cNvSpPr>
            <a:spLocks noGrp="1"/>
          </p:cNvSpPr>
          <p:nvPr>
            <p:ph type="ftr" sz="quarter" idx="11"/>
          </p:nvPr>
        </p:nvSpPr>
        <p:spPr/>
        <p:txBody>
          <a:bodyPr/>
          <a:lstStyle/>
          <a:p>
            <a:endParaRPr lang="zh-CN" altLang="en-US"/>
          </a:p>
        </p:txBody>
      </p:sp>
      <p:sp>
        <p:nvSpPr>
          <p:cNvPr id="5" name="Slide Number Placeholder 4"/>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213463014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3" name="Footer Placeholder 2"/>
          <p:cNvSpPr>
            <a:spLocks noGrp="1"/>
          </p:cNvSpPr>
          <p:nvPr>
            <p:ph type="ftr" sz="quarter" idx="11"/>
          </p:nvPr>
        </p:nvSpPr>
        <p:spPr/>
        <p:txBody>
          <a:bodyPr/>
          <a:lstStyle/>
          <a:p>
            <a:endParaRPr lang="zh-CN" altLang="en-US"/>
          </a:p>
        </p:txBody>
      </p:sp>
      <p:sp>
        <p:nvSpPr>
          <p:cNvPr id="4" name="Slide Number Placeholder 3"/>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330504899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内容与标题">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zh-CN" altLang="en-US"/>
              <a:t>单击此处编辑母版标题样式</a:t>
            </a:r>
            <a:endParaRPr lang="en-US" dirty="0"/>
          </a:p>
        </p:txBody>
      </p:sp>
      <p:sp>
        <p:nvSpPr>
          <p:cNvPr id="3" name="Content Placeholder 2"/>
          <p:cNvSpPr>
            <a:spLocks noGrp="1"/>
          </p:cNvSpPr>
          <p:nvPr>
            <p:ph idx="1"/>
          </p:nvPr>
        </p:nvSpPr>
        <p:spPr>
          <a:xfrm>
            <a:off x="3887391" y="987426"/>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zh-CN" altLang="en-US"/>
              <a:t>单击此处编辑母版文本样式</a:t>
            </a:r>
          </a:p>
        </p:txBody>
      </p:sp>
      <p:sp>
        <p:nvSpPr>
          <p:cNvPr id="5" name="Date Placeholder 4"/>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6" name="Footer Placeholder 5"/>
          <p:cNvSpPr>
            <a:spLocks noGrp="1"/>
          </p:cNvSpPr>
          <p:nvPr>
            <p:ph type="ftr" sz="quarter" idx="11"/>
          </p:nvPr>
        </p:nvSpPr>
        <p:spPr/>
        <p:txBody>
          <a:bodyPr/>
          <a:lstStyle/>
          <a:p>
            <a:endParaRPr lang="zh-CN" altLang="en-US"/>
          </a:p>
        </p:txBody>
      </p:sp>
      <p:sp>
        <p:nvSpPr>
          <p:cNvPr id="7" name="Slide Number Placeholder 6"/>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355571606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图片与标题">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zh-CN" altLang="en-US"/>
              <a:t>单击此处编辑母版标题样式</a:t>
            </a:r>
            <a:endParaRPr lang="en-US" dirty="0"/>
          </a:p>
        </p:txBody>
      </p:sp>
      <p:sp>
        <p:nvSpPr>
          <p:cNvPr id="3" name="Picture Placeholder 2"/>
          <p:cNvSpPr>
            <a:spLocks noGrp="1" noChangeAspect="1"/>
          </p:cNvSpPr>
          <p:nvPr>
            <p:ph type="pic" idx="1"/>
          </p:nvPr>
        </p:nvSpPr>
        <p:spPr>
          <a:xfrm>
            <a:off x="3887391" y="987426"/>
            <a:ext cx="462915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zh-CN" altLang="en-US"/>
              <a:t>单击图标添加图片</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zh-CN" altLang="en-US"/>
              <a:t>单击此处编辑母版文本样式</a:t>
            </a:r>
          </a:p>
        </p:txBody>
      </p:sp>
      <p:sp>
        <p:nvSpPr>
          <p:cNvPr id="5" name="Date Placeholder 4"/>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6" name="Footer Placeholder 5"/>
          <p:cNvSpPr>
            <a:spLocks noGrp="1"/>
          </p:cNvSpPr>
          <p:nvPr>
            <p:ph type="ftr" sz="quarter" idx="11"/>
          </p:nvPr>
        </p:nvSpPr>
        <p:spPr/>
        <p:txBody>
          <a:bodyPr/>
          <a:lstStyle/>
          <a:p>
            <a:endParaRPr lang="zh-CN" altLang="en-US"/>
          </a:p>
        </p:txBody>
      </p:sp>
      <p:sp>
        <p:nvSpPr>
          <p:cNvPr id="7" name="Slide Number Placeholder 6"/>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70622110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标题和竖排文字">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CN" altLang="en-US"/>
              <a:t>单击此处编辑母版标题样式</a:t>
            </a:r>
            <a:endParaRPr lang="en-US" dirty="0"/>
          </a:p>
        </p:txBody>
      </p:sp>
      <p:sp>
        <p:nvSpPr>
          <p:cNvPr id="3" name="Vertical Text Placeholder 2"/>
          <p:cNvSpPr>
            <a:spLocks noGrp="1"/>
          </p:cNvSpPr>
          <p:nvPr>
            <p:ph type="body" orient="vert" idx="1"/>
          </p:nvPr>
        </p:nvSpPr>
        <p:spPr/>
        <p:txBody>
          <a:bodyPr vert="eaVert"/>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endParaRPr lang="en-US" dirty="0"/>
          </a:p>
        </p:txBody>
      </p:sp>
      <p:sp>
        <p:nvSpPr>
          <p:cNvPr id="4" name="Date Placeholder 3"/>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329747993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竖排标题与文本">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zh-CN" altLang="en-US"/>
              <a:t>单击此处编辑母版标题样式</a:t>
            </a:r>
            <a:endParaRPr lang="en-US" dirty="0"/>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endParaRPr lang="en-US" dirty="0"/>
          </a:p>
        </p:txBody>
      </p:sp>
      <p:sp>
        <p:nvSpPr>
          <p:cNvPr id="4" name="Date Placeholder 3"/>
          <p:cNvSpPr>
            <a:spLocks noGrp="1"/>
          </p:cNvSpPr>
          <p:nvPr>
            <p:ph type="dt" sz="half" idx="10"/>
          </p:nvPr>
        </p:nvSpPr>
        <p:spPr/>
        <p:txBody>
          <a:bodyPr/>
          <a:lstStyle/>
          <a:p>
            <a:fld id="{D524E67A-AF0E-4819-AC53-2E46C7DFBD72}" type="datetimeFigureOut">
              <a:rPr lang="zh-CN" altLang="en-US" smtClean="0"/>
              <a:t>2021/1/29</a:t>
            </a:fld>
            <a:endParaRPr lang="zh-CN" altLang="en-US"/>
          </a:p>
        </p:txBody>
      </p:sp>
      <p:sp>
        <p:nvSpPr>
          <p:cNvPr id="5" name="Footer Placeholder 4"/>
          <p:cNvSpPr>
            <a:spLocks noGrp="1"/>
          </p:cNvSpPr>
          <p:nvPr>
            <p:ph type="ftr" sz="quarter" idx="11"/>
          </p:nvPr>
        </p:nvSpPr>
        <p:spPr/>
        <p:txBody>
          <a:bodyPr/>
          <a:lstStyle/>
          <a:p>
            <a:endParaRPr lang="zh-CN" altLang="en-US"/>
          </a:p>
        </p:txBody>
      </p:sp>
      <p:sp>
        <p:nvSpPr>
          <p:cNvPr id="6" name="Slide Number Placeholder 5"/>
          <p:cNvSpPr>
            <a:spLocks noGrp="1"/>
          </p:cNvSpPr>
          <p:nvPr>
            <p:ph type="sldNum" sz="quarter" idx="12"/>
          </p:nvPr>
        </p:nvSpPr>
        <p:spPr/>
        <p:txBody>
          <a:body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268431115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One content">
    <p:spTree>
      <p:nvGrpSpPr>
        <p:cNvPr id="1" name=""/>
        <p:cNvGrpSpPr/>
        <p:nvPr/>
      </p:nvGrpSpPr>
      <p:grpSpPr>
        <a:xfrm>
          <a:off x="0" y="0"/>
          <a:ext cx="0" cy="0"/>
          <a:chOff x="0" y="0"/>
          <a:chExt cx="0" cy="0"/>
        </a:xfrm>
      </p:grpSpPr>
      <p:sp>
        <p:nvSpPr>
          <p:cNvPr id="11" name="Content Placeholder 10"/>
          <p:cNvSpPr>
            <a:spLocks noGrp="1"/>
          </p:cNvSpPr>
          <p:nvPr>
            <p:ph sz="quarter" idx="14" hasCustomPrompt="1"/>
          </p:nvPr>
        </p:nvSpPr>
        <p:spPr bwMode="gray">
          <a:xfrm>
            <a:off x="467917" y="1484314"/>
            <a:ext cx="8208170" cy="4608511"/>
          </a:xfrm>
        </p:spPr>
        <p:txBody>
          <a:bodyPr/>
          <a:lstStyle>
            <a:lvl1pPr marL="0" marR="0" indent="0" algn="l" defTabSz="685800" rtl="0" eaLnBrk="1" fontAlgn="auto" latinLnBrk="0" hangingPunct="1">
              <a:lnSpc>
                <a:spcPct val="100000"/>
              </a:lnSpc>
              <a:spcBef>
                <a:spcPts val="450"/>
              </a:spcBef>
              <a:spcAft>
                <a:spcPts val="225"/>
              </a:spcAft>
              <a:buClrTx/>
              <a:buSzTx/>
              <a:buFont typeface="Arial" panose="020B0604020202020204" pitchFamily="34" charset="0"/>
              <a:buNone/>
              <a:tabLst/>
              <a:defRPr/>
            </a:lvl1pPr>
            <a:lvl5pPr>
              <a:defRPr/>
            </a:lvl5pPr>
          </a:lstStyle>
          <a:p>
            <a:pPr marL="0" marR="0" lvl="0" indent="0" algn="l" defTabSz="685800" rtl="0" eaLnBrk="1" fontAlgn="auto" latinLnBrk="0" hangingPunct="1">
              <a:lnSpc>
                <a:spcPct val="100000"/>
              </a:lnSpc>
              <a:spcBef>
                <a:spcPts val="450"/>
              </a:spcBef>
              <a:spcAft>
                <a:spcPts val="225"/>
              </a:spcAft>
              <a:buClrTx/>
              <a:buSzTx/>
              <a:buFont typeface="Arial" panose="020B0604020202020204" pitchFamily="34" charset="0"/>
              <a:buNone/>
              <a:tabLst/>
              <a:defRPr/>
            </a:pPr>
            <a:r>
              <a:rPr lang="en-US"/>
              <a:t>You can use this field to enter text, a table, a diagram or </a:t>
            </a:r>
            <a:r>
              <a:rPr lang="en-US" err="1"/>
              <a:t>SmartArts</a:t>
            </a:r>
            <a:r>
              <a:rPr lang="en-US"/>
              <a:t>. Use the buttons “Increase List Level” for </a:t>
            </a:r>
            <a:r>
              <a:rPr lang="en-US" err="1"/>
              <a:t>copytext</a:t>
            </a:r>
            <a:r>
              <a:rPr lang="en-US"/>
              <a:t> or bullet levels. Use the icons below to create visual content.</a:t>
            </a:r>
          </a:p>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4" name="Text Placeholder 7"/>
          <p:cNvSpPr>
            <a:spLocks noGrp="1"/>
          </p:cNvSpPr>
          <p:nvPr>
            <p:ph type="body" sz="quarter" idx="13" hasCustomPrompt="1"/>
          </p:nvPr>
        </p:nvSpPr>
        <p:spPr bwMode="gray">
          <a:xfrm>
            <a:off x="467916" y="332656"/>
            <a:ext cx="8208169" cy="398144"/>
          </a:xfrm>
          <a:prstGeom prst="rect">
            <a:avLst/>
          </a:prstGeom>
        </p:spPr>
        <p:txBody>
          <a:bodyPr tIns="18000" anchor="t">
            <a:noAutofit/>
          </a:bodyPr>
          <a:lstStyle>
            <a:lvl1pPr marL="0" indent="0">
              <a:lnSpc>
                <a:spcPct val="100000"/>
              </a:lnSpc>
              <a:spcBef>
                <a:spcPts val="0"/>
              </a:spcBef>
              <a:spcAft>
                <a:spcPts val="0"/>
              </a:spcAft>
              <a:buFont typeface="Arial" panose="020B0604020202020204" pitchFamily="34" charset="0"/>
              <a:buNone/>
              <a:defRPr sz="1650" b="0" baseline="0">
                <a:solidFill>
                  <a:schemeClr val="accent1"/>
                </a:solidFill>
              </a:defRPr>
            </a:lvl1pPr>
            <a:lvl2pPr marL="0" indent="0">
              <a:lnSpc>
                <a:spcPct val="100000"/>
              </a:lnSpc>
              <a:spcBef>
                <a:spcPts val="0"/>
              </a:spcBef>
              <a:spcAft>
                <a:spcPts val="0"/>
              </a:spcAft>
              <a:buFont typeface="Arial" panose="020B0604020202020204" pitchFamily="34" charset="0"/>
              <a:buNone/>
              <a:defRPr sz="1650" b="0">
                <a:solidFill>
                  <a:schemeClr val="accent1"/>
                </a:solidFill>
              </a:defRPr>
            </a:lvl2pPr>
            <a:lvl3pPr marL="0" indent="0">
              <a:lnSpc>
                <a:spcPct val="100000"/>
              </a:lnSpc>
              <a:spcBef>
                <a:spcPts val="0"/>
              </a:spcBef>
              <a:spcAft>
                <a:spcPts val="0"/>
              </a:spcAft>
              <a:buNone/>
              <a:defRPr sz="1650" b="0">
                <a:solidFill>
                  <a:schemeClr val="accent1"/>
                </a:solidFill>
              </a:defRPr>
            </a:lvl3pPr>
            <a:lvl4pPr marL="0" indent="0">
              <a:lnSpc>
                <a:spcPct val="100000"/>
              </a:lnSpc>
              <a:spcBef>
                <a:spcPts val="0"/>
              </a:spcBef>
              <a:spcAft>
                <a:spcPts val="0"/>
              </a:spcAft>
              <a:buNone/>
              <a:defRPr sz="1650" b="0">
                <a:solidFill>
                  <a:schemeClr val="accent1"/>
                </a:solidFill>
              </a:defRPr>
            </a:lvl4pPr>
            <a:lvl5pPr marL="0" indent="0">
              <a:lnSpc>
                <a:spcPct val="100000"/>
              </a:lnSpc>
              <a:spcBef>
                <a:spcPts val="0"/>
              </a:spcBef>
              <a:spcAft>
                <a:spcPts val="0"/>
              </a:spcAft>
              <a:buNone/>
              <a:defRPr sz="1650" b="0">
                <a:solidFill>
                  <a:schemeClr val="accent1"/>
                </a:solidFill>
              </a:defRPr>
            </a:lvl5pPr>
            <a:lvl6pPr marL="0" indent="0">
              <a:lnSpc>
                <a:spcPct val="100000"/>
              </a:lnSpc>
              <a:spcBef>
                <a:spcPts val="0"/>
              </a:spcBef>
              <a:spcAft>
                <a:spcPts val="0"/>
              </a:spcAft>
              <a:buNone/>
              <a:defRPr sz="1650" b="0">
                <a:solidFill>
                  <a:schemeClr val="accent1"/>
                </a:solidFill>
              </a:defRPr>
            </a:lvl6pPr>
            <a:lvl7pPr marL="0" indent="0">
              <a:lnSpc>
                <a:spcPct val="100000"/>
              </a:lnSpc>
              <a:spcBef>
                <a:spcPts val="0"/>
              </a:spcBef>
              <a:spcAft>
                <a:spcPts val="0"/>
              </a:spcAft>
              <a:buNone/>
              <a:defRPr sz="1650" b="0">
                <a:solidFill>
                  <a:schemeClr val="accent1"/>
                </a:solidFill>
              </a:defRPr>
            </a:lvl7pPr>
            <a:lvl8pPr marL="0" indent="0">
              <a:lnSpc>
                <a:spcPct val="100000"/>
              </a:lnSpc>
              <a:spcBef>
                <a:spcPts val="0"/>
              </a:spcBef>
              <a:spcAft>
                <a:spcPts val="0"/>
              </a:spcAft>
              <a:buNone/>
              <a:defRPr sz="1650" b="0">
                <a:solidFill>
                  <a:schemeClr val="accent1"/>
                </a:solidFill>
              </a:defRPr>
            </a:lvl8pPr>
            <a:lvl9pPr marL="0" indent="0">
              <a:lnSpc>
                <a:spcPct val="100000"/>
              </a:lnSpc>
              <a:spcBef>
                <a:spcPts val="0"/>
              </a:spcBef>
              <a:spcAft>
                <a:spcPts val="0"/>
              </a:spcAft>
              <a:buNone/>
              <a:defRPr sz="1650" b="0">
                <a:solidFill>
                  <a:schemeClr val="accent1"/>
                </a:solidFill>
              </a:defRPr>
            </a:lvl9pPr>
          </a:lstStyle>
          <a:p>
            <a:pPr lvl="0"/>
            <a:r>
              <a:rPr lang="en-US" noProof="0"/>
              <a:t> </a:t>
            </a:r>
          </a:p>
        </p:txBody>
      </p:sp>
      <p:sp>
        <p:nvSpPr>
          <p:cNvPr id="4" name="Title 3"/>
          <p:cNvSpPr>
            <a:spLocks noGrp="1"/>
          </p:cNvSpPr>
          <p:nvPr>
            <p:ph type="title" hasCustomPrompt="1"/>
            <p:custDataLst>
              <p:tags r:id="rId1"/>
            </p:custDataLst>
          </p:nvPr>
        </p:nvSpPr>
        <p:spPr bwMode="gray">
          <a:xfrm>
            <a:off x="467916" y="730800"/>
            <a:ext cx="8208169" cy="325952"/>
          </a:xfrm>
        </p:spPr>
        <p:txBody>
          <a:bodyPr/>
          <a:lstStyle>
            <a:lvl1pPr>
              <a:defRPr/>
            </a:lvl1pPr>
          </a:lstStyle>
          <a:p>
            <a:r>
              <a:rPr lang="en-US"/>
              <a:t>Insert slide title here (max. 2 lines | max. 1 line with Action Title)</a:t>
            </a:r>
          </a:p>
        </p:txBody>
      </p:sp>
      <p:sp>
        <p:nvSpPr>
          <p:cNvPr id="2" name="Fußzeilenplatzhalter 1">
            <a:extLst>
              <a:ext uri="{FF2B5EF4-FFF2-40B4-BE49-F238E27FC236}">
                <a16:creationId xmlns:a16="http://schemas.microsoft.com/office/drawing/2014/main" id="{2AB8F34D-A5C0-4BC9-B0F3-11856D9ED02E}"/>
              </a:ext>
            </a:extLst>
          </p:cNvPr>
          <p:cNvSpPr>
            <a:spLocks noGrp="1"/>
          </p:cNvSpPr>
          <p:nvPr>
            <p:ph type="ftr" sz="quarter" idx="15"/>
          </p:nvPr>
        </p:nvSpPr>
        <p:spPr bwMode="gray"/>
        <p:txBody>
          <a:bodyPr/>
          <a:lstStyle/>
          <a:p>
            <a:r>
              <a:rPr lang="en-US"/>
              <a:t>iConnect Suggestions sprint 6 Review | 02.06.2020</a:t>
            </a:r>
          </a:p>
        </p:txBody>
      </p:sp>
      <p:sp>
        <p:nvSpPr>
          <p:cNvPr id="3" name="Foliennummernplatzhalter 2">
            <a:extLst>
              <a:ext uri="{FF2B5EF4-FFF2-40B4-BE49-F238E27FC236}">
                <a16:creationId xmlns:a16="http://schemas.microsoft.com/office/drawing/2014/main" id="{C962AE53-FF41-4032-9C92-554890CB3881}"/>
              </a:ext>
            </a:extLst>
          </p:cNvPr>
          <p:cNvSpPr>
            <a:spLocks noGrp="1"/>
          </p:cNvSpPr>
          <p:nvPr>
            <p:ph type="sldNum" sz="quarter" idx="16"/>
          </p:nvPr>
        </p:nvSpPr>
        <p:spPr bwMode="gray"/>
        <p:txBody>
          <a:bodyPr/>
          <a:lstStyle/>
          <a:p>
            <a:fld id="{FD5E7EB4-4CDF-47BB-AF16-07782904B863}" type="slidenum">
              <a:rPr lang="en-US" smtClean="0"/>
              <a:pPr/>
              <a:t>‹#›</a:t>
            </a:fld>
            <a:endParaRPr lang="en-US"/>
          </a:p>
        </p:txBody>
      </p:sp>
    </p:spTree>
    <p:extLst>
      <p:ext uri="{BB962C8B-B14F-4D97-AF65-F5344CB8AC3E}">
        <p14:creationId xmlns:p14="http://schemas.microsoft.com/office/powerpoint/2010/main" val="1389032796"/>
      </p:ext>
    </p:extLst>
  </p:cSld>
  <p:clrMapOvr>
    <a:masterClrMapping/>
  </p:clrMapOvr>
  <p:extLst>
    <p:ext uri="{DCECCB84-F9BA-43D5-87BE-67443E8EF086}">
      <p15:sldGuideLst xmlns:p15="http://schemas.microsoft.com/office/powerpoint/2012/main"/>
    </p:ext>
  </p:extLs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zh-CN" altLang="en-US"/>
              <a:t>单击此处编辑母版标题样式</a:t>
            </a:r>
            <a:endParaRPr lang="en-U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zh-CN" altLang="en-US"/>
              <a:t>单击此处编辑母版文本样式</a:t>
            </a:r>
          </a:p>
          <a:p>
            <a:pPr lvl="1"/>
            <a:r>
              <a:rPr lang="zh-CN" altLang="en-US"/>
              <a:t>二级</a:t>
            </a:r>
          </a:p>
          <a:p>
            <a:pPr lvl="2"/>
            <a:r>
              <a:rPr lang="zh-CN" altLang="en-US"/>
              <a:t>三级</a:t>
            </a:r>
          </a:p>
          <a:p>
            <a:pPr lvl="3"/>
            <a:r>
              <a:rPr lang="zh-CN" altLang="en-US"/>
              <a:t>四级</a:t>
            </a:r>
          </a:p>
          <a:p>
            <a:pPr lvl="4"/>
            <a:r>
              <a:rPr lang="zh-CN" altLang="en-US"/>
              <a:t>五级</a:t>
            </a:r>
            <a:endParaRPr lang="en-US" dirty="0"/>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524E67A-AF0E-4819-AC53-2E46C7DFBD72}" type="datetimeFigureOut">
              <a:rPr lang="zh-CN" altLang="en-US" smtClean="0"/>
              <a:t>2021/1/29</a:t>
            </a:fld>
            <a:endParaRPr lang="zh-CN" altLang="en-US"/>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zh-CN" altLang="en-US"/>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5210D80-9D80-4939-87EA-5E8B36196F37}" type="slidenum">
              <a:rPr lang="zh-CN" altLang="en-US" smtClean="0"/>
              <a:t>‹#›</a:t>
            </a:fld>
            <a:endParaRPr lang="zh-CN" altLang="en-US"/>
          </a:p>
        </p:txBody>
      </p:sp>
    </p:spTree>
    <p:extLst>
      <p:ext uri="{BB962C8B-B14F-4D97-AF65-F5344CB8AC3E}">
        <p14:creationId xmlns:p14="http://schemas.microsoft.com/office/powerpoint/2010/main" val="2105595329"/>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hyperlink" Target="https://extranet.itu.int/sites/itu-t/focusgroups/ai4h/docs/FGAI4H-K-032.docx" TargetMode="Externa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slideLayout" Target="../slideLayouts/slideLayout12.xml"/><Relationship Id="rId1" Type="http://schemas.openxmlformats.org/officeDocument/2006/relationships/tags" Target="../tags/tag2.xml"/></Relationships>
</file>

<file path=ppt/slides/_rels/slide5.xml.rels><?xml version="1.0" encoding="UTF-8" standalone="yes"?>
<Relationships xmlns="http://schemas.openxmlformats.org/package/2006/relationships"><Relationship Id="rId2" Type="http://schemas.openxmlformats.org/officeDocument/2006/relationships/slideLayout" Target="../slideLayouts/slideLayout12.xml"/><Relationship Id="rId1" Type="http://schemas.openxmlformats.org/officeDocument/2006/relationships/tags" Target="../tags/tag3.xml"/></Relationships>
</file>

<file path=ppt/slides/_rels/slide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slideLayout" Target="../slideLayouts/slideLayout12.xml"/><Relationship Id="rId1" Type="http://schemas.openxmlformats.org/officeDocument/2006/relationships/tags" Target="../tags/tag4.xml"/></Relationships>
</file>

<file path=ppt/slides/_rels/slide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slideLayout" Target="../slideLayouts/slideLayout12.xml"/><Relationship Id="rId1" Type="http://schemas.openxmlformats.org/officeDocument/2006/relationships/tags" Target="../tags/tag5.xml"/></Relationships>
</file>

<file path=ppt/slides/_rels/slide8.xml.rels><?xml version="1.0" encoding="UTF-8" standalone="yes"?>
<Relationships xmlns="http://schemas.openxmlformats.org/package/2006/relationships"><Relationship Id="rId2" Type="http://schemas.openxmlformats.org/officeDocument/2006/relationships/slideLayout" Target="../slideLayouts/slideLayout12.xml"/><Relationship Id="rId1" Type="http://schemas.openxmlformats.org/officeDocument/2006/relationships/tags" Target="../tags/tag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6">
            <a:extLst>
              <a:ext uri="{FF2B5EF4-FFF2-40B4-BE49-F238E27FC236}">
                <a16:creationId xmlns:a16="http://schemas.microsoft.com/office/drawing/2014/main" id="{8C7CA0D1-8B49-4675-8A5E-57C7F64475C1}"/>
              </a:ext>
            </a:extLst>
          </p:cNvPr>
          <p:cNvSpPr/>
          <p:nvPr/>
        </p:nvSpPr>
        <p:spPr>
          <a:xfrm>
            <a:off x="5617030" y="844428"/>
            <a:ext cx="2500748" cy="369332"/>
          </a:xfrm>
          <a:prstGeom prst="rect">
            <a:avLst/>
          </a:prstGeom>
        </p:spPr>
        <p:txBody>
          <a:bodyPr wrap="square">
            <a:spAutoFit/>
          </a:bodyPr>
          <a:lstStyle/>
          <a:p>
            <a:pPr algn="r"/>
            <a:r>
              <a:rPr lang="en-GB" b="1" dirty="0"/>
              <a:t>FGAI4H-K-032-A01</a:t>
            </a:r>
          </a:p>
        </p:txBody>
      </p:sp>
      <p:sp>
        <p:nvSpPr>
          <p:cNvPr id="10" name="Rectangle 9">
            <a:extLst>
              <a:ext uri="{FF2B5EF4-FFF2-40B4-BE49-F238E27FC236}">
                <a16:creationId xmlns:a16="http://schemas.microsoft.com/office/drawing/2014/main" id="{D36F58C8-2F54-4864-94DC-A069EA8D2640}"/>
              </a:ext>
            </a:extLst>
          </p:cNvPr>
          <p:cNvSpPr/>
          <p:nvPr/>
        </p:nvSpPr>
        <p:spPr>
          <a:xfrm>
            <a:off x="3883231" y="1209419"/>
            <a:ext cx="4234548" cy="369332"/>
          </a:xfrm>
          <a:prstGeom prst="rect">
            <a:avLst/>
          </a:prstGeom>
        </p:spPr>
        <p:txBody>
          <a:bodyPr wrap="square">
            <a:spAutoFit/>
          </a:bodyPr>
          <a:lstStyle/>
          <a:p>
            <a:pPr algn="r"/>
            <a:r>
              <a:rPr lang="en-US" dirty="0"/>
              <a:t>E-meeting, 27-29 January 2021</a:t>
            </a:r>
            <a:endParaRPr lang="en-GB" dirty="0"/>
          </a:p>
        </p:txBody>
      </p:sp>
      <p:graphicFrame>
        <p:nvGraphicFramePr>
          <p:cNvPr id="8" name="Table 2">
            <a:extLst>
              <a:ext uri="{FF2B5EF4-FFF2-40B4-BE49-F238E27FC236}">
                <a16:creationId xmlns:a16="http://schemas.microsoft.com/office/drawing/2014/main" id="{77EB9C60-79E2-4E8D-B95B-4EFA5ED6B17E}"/>
              </a:ext>
            </a:extLst>
          </p:cNvPr>
          <p:cNvGraphicFramePr>
            <a:graphicFrameLocks noGrp="1"/>
          </p:cNvGraphicFramePr>
          <p:nvPr>
            <p:extLst>
              <p:ext uri="{D42A27DB-BD31-4B8C-83A1-F6EECF244321}">
                <p14:modId xmlns:p14="http://schemas.microsoft.com/office/powerpoint/2010/main" val="611683865"/>
              </p:ext>
            </p:extLst>
          </p:nvPr>
        </p:nvGraphicFramePr>
        <p:xfrm>
          <a:off x="777397" y="3174021"/>
          <a:ext cx="7112397" cy="3131820"/>
        </p:xfrm>
        <a:graphic>
          <a:graphicData uri="http://schemas.openxmlformats.org/drawingml/2006/table">
            <a:tbl>
              <a:tblPr firstRow="1" bandRow="1">
                <a:tableStyleId>{2D5ABB26-0587-4C30-8999-92F81FD0307C}</a:tableStyleId>
              </a:tblPr>
              <a:tblGrid>
                <a:gridCol w="1139830">
                  <a:extLst>
                    <a:ext uri="{9D8B030D-6E8A-4147-A177-3AD203B41FA5}">
                      <a16:colId xmlns:a16="http://schemas.microsoft.com/office/drawing/2014/main" val="3760236376"/>
                    </a:ext>
                  </a:extLst>
                </a:gridCol>
                <a:gridCol w="2388073">
                  <a:extLst>
                    <a:ext uri="{9D8B030D-6E8A-4147-A177-3AD203B41FA5}">
                      <a16:colId xmlns:a16="http://schemas.microsoft.com/office/drawing/2014/main" val="4118390399"/>
                    </a:ext>
                  </a:extLst>
                </a:gridCol>
                <a:gridCol w="3584494">
                  <a:extLst>
                    <a:ext uri="{9D8B030D-6E8A-4147-A177-3AD203B41FA5}">
                      <a16:colId xmlns:a16="http://schemas.microsoft.com/office/drawing/2014/main" val="3689152469"/>
                    </a:ext>
                  </a:extLst>
                </a:gridCol>
              </a:tblGrid>
              <a:tr h="365760">
                <a:tc>
                  <a:txBody>
                    <a:bodyPr/>
                    <a:lstStyle/>
                    <a:p>
                      <a:r>
                        <a:rPr lang="en-US" sz="1800" b="1" dirty="0"/>
                        <a:t>Source:</a:t>
                      </a:r>
                      <a:endParaRPr lang="en-GB" sz="1800" b="1" dirty="0"/>
                    </a:p>
                  </a:txBody>
                  <a:tcPr marL="68580" marR="68580" marT="34290" marB="34290"/>
                </a:tc>
                <a:tc gridSpan="2">
                  <a:txBody>
                    <a:bodyPr/>
                    <a:lstStyle/>
                    <a:p>
                      <a:r>
                        <a:rPr lang="en-GB" sz="1800" kern="1200" dirty="0">
                          <a:solidFill>
                            <a:schemeClr val="tx1"/>
                          </a:solidFill>
                          <a:effectLst/>
                          <a:latin typeface="+mn-lt"/>
                          <a:ea typeface="+mn-ea"/>
                          <a:cs typeface="+mn-cs"/>
                        </a:rPr>
                        <a:t>Goethe Business School, Goethe University Frankfurt</a:t>
                      </a:r>
                      <a:endParaRPr lang="en-GB" sz="1800" dirty="0">
                        <a:solidFill>
                          <a:srgbClr val="FF0000"/>
                        </a:solidFill>
                      </a:endParaRPr>
                    </a:p>
                  </a:txBody>
                  <a:tcPr marL="68580" marR="68580" marT="34290" marB="34290"/>
                </a:tc>
                <a:tc hMerge="1">
                  <a:txBody>
                    <a:bodyPr/>
                    <a:lstStyle/>
                    <a:p>
                      <a:endParaRPr lang="en-GB"/>
                    </a:p>
                  </a:txBody>
                  <a:tcPr/>
                </a:tc>
                <a:extLst>
                  <a:ext uri="{0D108BD9-81ED-4DB2-BD59-A6C34878D82A}">
                    <a16:rowId xmlns:a16="http://schemas.microsoft.com/office/drawing/2014/main" val="3920436266"/>
                  </a:ext>
                </a:extLst>
              </a:tr>
              <a:tr h="365760">
                <a:tc>
                  <a:txBody>
                    <a:bodyPr/>
                    <a:lstStyle/>
                    <a:p>
                      <a:r>
                        <a:rPr lang="en-US" sz="1800" b="1" dirty="0"/>
                        <a:t>Title:</a:t>
                      </a:r>
                      <a:endParaRPr lang="en-GB" sz="1800" b="1" dirty="0"/>
                    </a:p>
                  </a:txBody>
                  <a:tcPr marL="68580" marR="68580" marT="34290" marB="34290"/>
                </a:tc>
                <a:tc gridSpan="2">
                  <a:txBody>
                    <a:bodyPr/>
                    <a:lstStyle/>
                    <a:p>
                      <a:r>
                        <a:rPr lang="en-GB" sz="1800" b="0" i="0" kern="1200" dirty="0">
                          <a:solidFill>
                            <a:schemeClr val="tx1"/>
                          </a:solidFill>
                          <a:effectLst/>
                          <a:latin typeface="+mn-lt"/>
                          <a:ea typeface="+mn-ea"/>
                          <a:cs typeface="+mn-cs"/>
                        </a:rPr>
                        <a:t>Trust between AI and Human Being in the Pharmaceutical Business Context of Oncology and AI-supported Customer Relationship Management Solutions - Att.1 - Presentation</a:t>
                      </a:r>
                      <a:endParaRPr lang="en-GB" sz="1800" dirty="0"/>
                    </a:p>
                  </a:txBody>
                  <a:tcPr marL="68580" marR="68580" marT="34290" marB="34290"/>
                </a:tc>
                <a:tc hMerge="1">
                  <a:txBody>
                    <a:bodyPr/>
                    <a:lstStyle/>
                    <a:p>
                      <a:endParaRPr lang="en-GB"/>
                    </a:p>
                  </a:txBody>
                  <a:tcPr/>
                </a:tc>
                <a:extLst>
                  <a:ext uri="{0D108BD9-81ED-4DB2-BD59-A6C34878D82A}">
                    <a16:rowId xmlns:a16="http://schemas.microsoft.com/office/drawing/2014/main" val="994681210"/>
                  </a:ext>
                </a:extLst>
              </a:tr>
              <a:tr h="365760">
                <a:tc>
                  <a:txBody>
                    <a:bodyPr/>
                    <a:lstStyle/>
                    <a:p>
                      <a:r>
                        <a:rPr lang="en-US" sz="1800" b="1" dirty="0"/>
                        <a:t>Purpose:</a:t>
                      </a:r>
                      <a:endParaRPr lang="en-GB" sz="1800" b="1" dirty="0"/>
                    </a:p>
                  </a:txBody>
                  <a:tcPr marL="68580" marR="68580" marT="34290" marB="34290">
                    <a:lnB w="19050" cap="flat" cmpd="sng" algn="ctr">
                      <a:solidFill>
                        <a:schemeClr val="tx1"/>
                      </a:solidFill>
                      <a:prstDash val="solid"/>
                      <a:round/>
                      <a:headEnd type="none" w="med" len="med"/>
                      <a:tailEnd type="none" w="med" len="med"/>
                    </a:lnB>
                  </a:tcPr>
                </a:tc>
                <a:tc gridSpan="2">
                  <a:txBody>
                    <a:bodyPr/>
                    <a:lstStyle/>
                    <a:p>
                      <a:r>
                        <a:rPr lang="en-US" sz="1800" dirty="0"/>
                        <a:t>Discussion</a:t>
                      </a:r>
                      <a:endParaRPr lang="en-GB" sz="1800" dirty="0"/>
                    </a:p>
                  </a:txBody>
                  <a:tcPr marL="68580" marR="68580" marT="34290" marB="34290">
                    <a:lnB w="19050" cap="flat" cmpd="sng" algn="ctr">
                      <a:solidFill>
                        <a:schemeClr val="tx1"/>
                      </a:solidFill>
                      <a:prstDash val="solid"/>
                      <a:round/>
                      <a:headEnd type="none" w="med" len="med"/>
                      <a:tailEnd type="none" w="med" len="med"/>
                    </a:lnB>
                  </a:tcPr>
                </a:tc>
                <a:tc hMerge="1">
                  <a:txBody>
                    <a:bodyPr/>
                    <a:lstStyle/>
                    <a:p>
                      <a:endParaRPr lang="en-GB" dirty="0"/>
                    </a:p>
                  </a:txBody>
                  <a:tcPr/>
                </a:tc>
                <a:extLst>
                  <a:ext uri="{0D108BD9-81ED-4DB2-BD59-A6C34878D82A}">
                    <a16:rowId xmlns:a16="http://schemas.microsoft.com/office/drawing/2014/main" val="987445829"/>
                  </a:ext>
                </a:extLst>
              </a:tr>
              <a:tr h="365760">
                <a:tc>
                  <a:txBody>
                    <a:bodyPr/>
                    <a:lstStyle/>
                    <a:p>
                      <a:r>
                        <a:rPr lang="en-US" sz="1800" b="1" dirty="0"/>
                        <a:t>Contact:</a:t>
                      </a:r>
                      <a:endParaRPr lang="en-GB" sz="1800" b="1" dirty="0"/>
                    </a:p>
                  </a:txBody>
                  <a:tcPr marL="68580" marR="68580" marT="34290" marB="34290">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tcPr>
                </a:tc>
                <a:tc>
                  <a:txBody>
                    <a:bodyPr/>
                    <a:lstStyle/>
                    <a:p>
                      <a:r>
                        <a:rPr lang="de-DE" sz="1800" kern="1200" dirty="0">
                          <a:solidFill>
                            <a:schemeClr val="tx1"/>
                          </a:solidFill>
                          <a:effectLst/>
                          <a:latin typeface="+mn-lt"/>
                          <a:ea typeface="+mn-ea"/>
                          <a:cs typeface="+mn-cs"/>
                        </a:rPr>
                        <a:t>Manuel Bierwirth</a:t>
                      </a:r>
                      <a:br>
                        <a:rPr lang="de-DE" sz="1800" kern="1200" dirty="0">
                          <a:solidFill>
                            <a:schemeClr val="tx1"/>
                          </a:solidFill>
                          <a:effectLst/>
                          <a:latin typeface="+mn-lt"/>
                          <a:ea typeface="+mn-ea"/>
                          <a:cs typeface="+mn-cs"/>
                        </a:rPr>
                      </a:br>
                      <a:r>
                        <a:rPr lang="de-DE" sz="1800" kern="1200" dirty="0">
                          <a:solidFill>
                            <a:schemeClr val="tx1"/>
                          </a:solidFill>
                          <a:effectLst/>
                          <a:latin typeface="+mn-lt"/>
                          <a:ea typeface="+mn-ea"/>
                          <a:cs typeface="+mn-cs"/>
                        </a:rPr>
                        <a:t>Merck KGaA Darmstadt</a:t>
                      </a:r>
                      <a:br>
                        <a:rPr lang="de-DE" sz="1800" kern="1200" dirty="0">
                          <a:solidFill>
                            <a:schemeClr val="tx1"/>
                          </a:solidFill>
                          <a:effectLst/>
                          <a:latin typeface="+mn-lt"/>
                          <a:ea typeface="+mn-ea"/>
                          <a:cs typeface="+mn-cs"/>
                        </a:rPr>
                      </a:br>
                      <a:r>
                        <a:rPr lang="de-DE" sz="1800" kern="1200" dirty="0">
                          <a:solidFill>
                            <a:schemeClr val="tx1"/>
                          </a:solidFill>
                          <a:effectLst/>
                          <a:latin typeface="+mn-lt"/>
                          <a:ea typeface="+mn-ea"/>
                          <a:cs typeface="+mn-cs"/>
                        </a:rPr>
                        <a:t>Germany</a:t>
                      </a:r>
                      <a:endParaRPr lang="en-GB" sz="1800" dirty="0">
                        <a:solidFill>
                          <a:srgbClr val="FF0000"/>
                        </a:solidFill>
                      </a:endParaRPr>
                    </a:p>
                  </a:txBody>
                  <a:tcPr marL="68580" marR="68580" marT="34290" marB="34290">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tcPr>
                </a:tc>
                <a:tc>
                  <a:txBody>
                    <a:bodyPr/>
                    <a:lstStyle/>
                    <a:p>
                      <a:r>
                        <a:rPr lang="en-US" sz="1800" dirty="0"/>
                        <a:t>E-mail: </a:t>
                      </a:r>
                      <a:r>
                        <a:rPr lang="en-GB" sz="1800" kern="1200" dirty="0">
                          <a:solidFill>
                            <a:schemeClr val="tx1"/>
                          </a:solidFill>
                          <a:effectLst/>
                          <a:latin typeface="+mn-lt"/>
                          <a:ea typeface="+mn-ea"/>
                          <a:cs typeface="+mn-cs"/>
                        </a:rPr>
                        <a:t>manuel.bierwirth@merckgroup.com</a:t>
                      </a:r>
                      <a:endParaRPr lang="en-GB" sz="1800" dirty="0"/>
                    </a:p>
                  </a:txBody>
                  <a:tcPr marL="68580" marR="68580" marT="34290" marB="34290">
                    <a:lnT w="19050" cap="flat" cmpd="sng" algn="ctr">
                      <a:solidFill>
                        <a:schemeClr val="tx1"/>
                      </a:solidFill>
                      <a:prstDash val="solid"/>
                      <a:round/>
                      <a:headEnd type="none" w="med" len="med"/>
                      <a:tailEnd type="none" w="med" len="med"/>
                    </a:lnT>
                    <a:lnB w="19050" cap="flat" cmpd="sng" algn="ctr">
                      <a:solidFill>
                        <a:schemeClr val="tx1"/>
                      </a:solidFill>
                      <a:prstDash val="solid"/>
                      <a:round/>
                      <a:headEnd type="none" w="med" len="med"/>
                      <a:tailEnd type="none" w="med" len="med"/>
                    </a:lnB>
                  </a:tcPr>
                </a:tc>
                <a:extLst>
                  <a:ext uri="{0D108BD9-81ED-4DB2-BD59-A6C34878D82A}">
                    <a16:rowId xmlns:a16="http://schemas.microsoft.com/office/drawing/2014/main" val="3668741495"/>
                  </a:ext>
                </a:extLst>
              </a:tr>
              <a:tr h="365760">
                <a:tc>
                  <a:txBody>
                    <a:bodyPr/>
                    <a:lstStyle/>
                    <a:p>
                      <a:r>
                        <a:rPr lang="en-US" sz="1800" b="1" dirty="0"/>
                        <a:t>Abstract:</a:t>
                      </a:r>
                      <a:endParaRPr lang="en-GB" sz="1800" b="1" dirty="0"/>
                    </a:p>
                  </a:txBody>
                  <a:tcPr marL="68580" marR="68580" marT="34290" marB="34290">
                    <a:lnT w="19050" cap="flat" cmpd="sng" algn="ctr">
                      <a:solidFill>
                        <a:schemeClr val="tx1"/>
                      </a:solidFill>
                      <a:prstDash val="solid"/>
                      <a:round/>
                      <a:headEnd type="none" w="med" len="med"/>
                      <a:tailEnd type="none" w="med" len="med"/>
                    </a:lnT>
                  </a:tcPr>
                </a:tc>
                <a:tc gridSpan="2">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a:t>This PPT summarizes the content of </a:t>
                      </a:r>
                      <a:r>
                        <a:rPr lang="en-US" sz="1800" dirty="0">
                          <a:solidFill>
                            <a:schemeClr val="tx1"/>
                          </a:solidFill>
                        </a:rPr>
                        <a:t>K-032</a:t>
                      </a:r>
                      <a:r>
                        <a:rPr lang="en-US" sz="1800" dirty="0"/>
                        <a:t> for presentation and discussion during the meeting.</a:t>
                      </a:r>
                      <a:endParaRPr lang="en-GB" sz="1800" dirty="0"/>
                    </a:p>
                  </a:txBody>
                  <a:tcPr marL="68580" marR="68580" marT="34290" marB="34290">
                    <a:lnT w="19050" cap="flat" cmpd="sng" algn="ctr">
                      <a:solidFill>
                        <a:schemeClr val="tx1"/>
                      </a:solidFill>
                      <a:prstDash val="solid"/>
                      <a:round/>
                      <a:headEnd type="none" w="med" len="med"/>
                      <a:tailEnd type="none" w="med" len="med"/>
                    </a:lnT>
                  </a:tcPr>
                </a:tc>
                <a:tc hMerge="1">
                  <a:txBody>
                    <a:bodyPr/>
                    <a:lstStyle/>
                    <a:p>
                      <a:endParaRPr lang="en-GB"/>
                    </a:p>
                  </a:txBody>
                  <a:tcPr/>
                </a:tc>
                <a:extLst>
                  <a:ext uri="{0D108BD9-81ED-4DB2-BD59-A6C34878D82A}">
                    <a16:rowId xmlns:a16="http://schemas.microsoft.com/office/drawing/2014/main" val="1297947478"/>
                  </a:ext>
                </a:extLst>
              </a:tr>
            </a:tbl>
          </a:graphicData>
        </a:graphic>
      </p:graphicFrame>
    </p:spTree>
    <p:extLst>
      <p:ext uri="{BB962C8B-B14F-4D97-AF65-F5344CB8AC3E}">
        <p14:creationId xmlns:p14="http://schemas.microsoft.com/office/powerpoint/2010/main" val="61009456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01DB02-BFEB-428E-B557-7FDC8C4B9FFD}"/>
              </a:ext>
            </a:extLst>
          </p:cNvPr>
          <p:cNvSpPr>
            <a:spLocks noGrp="1"/>
          </p:cNvSpPr>
          <p:nvPr>
            <p:ph type="ctrTitle"/>
          </p:nvPr>
        </p:nvSpPr>
        <p:spPr>
          <a:xfrm>
            <a:off x="1143000" y="1628775"/>
            <a:ext cx="6858000" cy="1860947"/>
          </a:xfrm>
        </p:spPr>
        <p:txBody>
          <a:bodyPr>
            <a:noAutofit/>
          </a:bodyPr>
          <a:lstStyle/>
          <a:p>
            <a:r>
              <a:rPr lang="en-US" sz="2400" dirty="0">
                <a:solidFill>
                  <a:schemeClr val="accent1"/>
                </a:solidFill>
                <a:latin typeface="Merck" panose="04040805020F02020302" charset="0"/>
                <a:ea typeface="Verdana" panose="020B0604030504040204" pitchFamily="34" charset="0"/>
              </a:rPr>
              <a:t>Trust between AI and Human Being in the Pharmaceutical Business Context of Oncology and AI-supported CRM Solutions*</a:t>
            </a:r>
            <a:br>
              <a:rPr lang="en-US" sz="2400" dirty="0">
                <a:solidFill>
                  <a:schemeClr val="accent1"/>
                </a:solidFill>
                <a:latin typeface="Merck" panose="04040805020F02020302" charset="0"/>
                <a:ea typeface="Verdana" panose="020B0604030504040204" pitchFamily="34" charset="0"/>
              </a:rPr>
            </a:br>
            <a:br>
              <a:rPr lang="en-US" sz="2400" dirty="0">
                <a:solidFill>
                  <a:schemeClr val="accent1"/>
                </a:solidFill>
                <a:latin typeface="Merck" panose="04040805020F02020302" charset="0"/>
                <a:ea typeface="Verdana" panose="020B0604030504040204" pitchFamily="34" charset="0"/>
              </a:rPr>
            </a:br>
            <a:r>
              <a:rPr lang="en-US" sz="1600" dirty="0">
                <a:solidFill>
                  <a:schemeClr val="accent1"/>
                </a:solidFill>
                <a:latin typeface="Merck" panose="04040805020F02020302" charset="0"/>
                <a:ea typeface="Verdana" panose="020B0604030504040204" pitchFamily="34" charset="0"/>
              </a:rPr>
              <a:t>An Analysis of the Trust Factors Influence and An Implementation Proposal to Establish Trust of Sales Reps and Oncologists in AI-supported Tools</a:t>
            </a:r>
            <a:endParaRPr lang="en-US" sz="2400" dirty="0">
              <a:solidFill>
                <a:schemeClr val="accent1"/>
              </a:solidFill>
              <a:latin typeface="Merck" panose="04040805020F02020302" charset="0"/>
              <a:ea typeface="Verdana" panose="020B0604030504040204" pitchFamily="34" charset="0"/>
            </a:endParaRPr>
          </a:p>
        </p:txBody>
      </p:sp>
      <p:sp>
        <p:nvSpPr>
          <p:cNvPr id="6" name="Textplatzhalter 6">
            <a:extLst>
              <a:ext uri="{FF2B5EF4-FFF2-40B4-BE49-F238E27FC236}">
                <a16:creationId xmlns:a16="http://schemas.microsoft.com/office/drawing/2014/main" id="{452CABC9-559C-458B-B14C-EB0BA6685FCD}"/>
              </a:ext>
            </a:extLst>
          </p:cNvPr>
          <p:cNvSpPr txBox="1">
            <a:spLocks/>
          </p:cNvSpPr>
          <p:nvPr/>
        </p:nvSpPr>
        <p:spPr>
          <a:xfrm>
            <a:off x="5200650" y="4584502"/>
            <a:ext cx="2550319" cy="316111"/>
          </a:xfrm>
          <a:prstGeom prst="rect">
            <a:avLst/>
          </a:prstGeom>
        </p:spPr>
        <p:txBody>
          <a:bodyPr vert="horz" lIns="0" tIns="0" rIns="0" bIns="0" rtlCol="0" anchor="t">
            <a:noAutofit/>
          </a:bodyPr>
          <a:lstStyle>
            <a:defPPr>
              <a:defRPr lang="en-US"/>
            </a:defPPr>
            <a:lvl1pPr marL="0" algn="l" defTabSz="914400" rtl="0" eaLnBrk="1" latinLnBrk="0" hangingPunct="1">
              <a:defRPr sz="1200" kern="1200">
                <a:solidFill>
                  <a:schemeClr val="tx1">
                    <a:tint val="7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a:r>
              <a:rPr lang="en-US" sz="1100" dirty="0">
                <a:latin typeface="Verdana"/>
                <a:ea typeface="Verdana"/>
                <a:cs typeface="Verdana"/>
              </a:rPr>
              <a:t>Manuel Bierwirth, January 15, 2021</a:t>
            </a:r>
            <a:br>
              <a:rPr lang="en-US" sz="1100" dirty="0">
                <a:latin typeface="Verdana"/>
                <a:ea typeface="Verdana"/>
                <a:cs typeface="Verdana"/>
              </a:rPr>
            </a:br>
            <a:r>
              <a:rPr lang="en-US" sz="1100" dirty="0">
                <a:latin typeface="Verdana"/>
                <a:ea typeface="Verdana"/>
                <a:cs typeface="Verdana"/>
              </a:rPr>
              <a:t>Merck KGaA Darmstadt, Germany</a:t>
            </a:r>
            <a:endParaRPr lang="en-US" sz="1100" dirty="0"/>
          </a:p>
        </p:txBody>
      </p:sp>
      <p:sp>
        <p:nvSpPr>
          <p:cNvPr id="8" name="Title 1">
            <a:extLst>
              <a:ext uri="{FF2B5EF4-FFF2-40B4-BE49-F238E27FC236}">
                <a16:creationId xmlns:a16="http://schemas.microsoft.com/office/drawing/2014/main" id="{B4487C8F-34FD-4251-93DC-167EBEC01A95}"/>
              </a:ext>
            </a:extLst>
          </p:cNvPr>
          <p:cNvSpPr txBox="1">
            <a:spLocks/>
          </p:cNvSpPr>
          <p:nvPr/>
        </p:nvSpPr>
        <p:spPr>
          <a:xfrm>
            <a:off x="371474" y="5617369"/>
            <a:ext cx="7808120" cy="956072"/>
          </a:xfrm>
          <a:prstGeom prst="rect">
            <a:avLst/>
          </a:prstGeom>
        </p:spPr>
        <p:txBody>
          <a:bodyPr vert="horz" lIns="68580" tIns="34290" rIns="68580" bIns="34290" rtlCol="0">
            <a:normAutofit/>
          </a:bodyPr>
          <a:lstStyle>
            <a:lvl1pPr indent="0" algn="ctr">
              <a:lnSpc>
                <a:spcPct val="90000"/>
              </a:lnSpc>
              <a:spcBef>
                <a:spcPts val="1000"/>
              </a:spcBef>
              <a:buFont typeface="Arial" panose="020B0604020202020204" pitchFamily="34" charset="0"/>
              <a:buNone/>
              <a:defRPr sz="2400">
                <a:ea typeface="Verdana"/>
                <a:cs typeface="Verdana"/>
              </a:defRPr>
            </a:lvl1pPr>
            <a:lvl2pPr indent="0" algn="ctr">
              <a:lnSpc>
                <a:spcPct val="90000"/>
              </a:lnSpc>
              <a:spcBef>
                <a:spcPts val="500"/>
              </a:spcBef>
              <a:buFont typeface="Arial" panose="020B0604020202020204" pitchFamily="34" charset="0"/>
              <a:buNone/>
              <a:defRPr sz="2000"/>
            </a:lvl2pPr>
            <a:lvl3pPr indent="0" algn="ctr">
              <a:lnSpc>
                <a:spcPct val="90000"/>
              </a:lnSpc>
              <a:spcBef>
                <a:spcPts val="500"/>
              </a:spcBef>
              <a:buFont typeface="Arial" panose="020B0604020202020204" pitchFamily="34" charset="0"/>
              <a:buNone/>
            </a:lvl3pPr>
            <a:lvl4pPr indent="0" algn="ctr">
              <a:lnSpc>
                <a:spcPct val="90000"/>
              </a:lnSpc>
              <a:spcBef>
                <a:spcPts val="500"/>
              </a:spcBef>
              <a:buFont typeface="Arial" panose="020B0604020202020204" pitchFamily="34" charset="0"/>
              <a:buNone/>
              <a:defRPr sz="1600"/>
            </a:lvl4pPr>
            <a:lvl5pPr indent="0" algn="ctr">
              <a:lnSpc>
                <a:spcPct val="90000"/>
              </a:lnSpc>
              <a:spcBef>
                <a:spcPts val="500"/>
              </a:spcBef>
              <a:buFont typeface="Arial" panose="020B0604020202020204" pitchFamily="34" charset="0"/>
              <a:buNone/>
              <a:defRPr sz="1600"/>
            </a:lvl5pPr>
            <a:lvl6pPr indent="0" algn="ctr">
              <a:lnSpc>
                <a:spcPct val="90000"/>
              </a:lnSpc>
              <a:spcBef>
                <a:spcPts val="500"/>
              </a:spcBef>
              <a:buFont typeface="Arial" panose="020B0604020202020204" pitchFamily="34" charset="0"/>
              <a:buNone/>
              <a:defRPr sz="1600"/>
            </a:lvl6pPr>
            <a:lvl7pPr indent="0" algn="ctr">
              <a:lnSpc>
                <a:spcPct val="90000"/>
              </a:lnSpc>
              <a:spcBef>
                <a:spcPts val="500"/>
              </a:spcBef>
              <a:buFont typeface="Arial" panose="020B0604020202020204" pitchFamily="34" charset="0"/>
              <a:buNone/>
              <a:defRPr sz="1600"/>
            </a:lvl7pPr>
            <a:lvl8pPr indent="0" algn="ctr">
              <a:lnSpc>
                <a:spcPct val="90000"/>
              </a:lnSpc>
              <a:spcBef>
                <a:spcPts val="500"/>
              </a:spcBef>
              <a:buFont typeface="Arial" panose="020B0604020202020204" pitchFamily="34" charset="0"/>
              <a:buNone/>
              <a:defRPr sz="1600"/>
            </a:lvl8pPr>
            <a:lvl9pPr indent="0" algn="ctr">
              <a:lnSpc>
                <a:spcPct val="90000"/>
              </a:lnSpc>
              <a:spcBef>
                <a:spcPts val="500"/>
              </a:spcBef>
              <a:buFont typeface="Arial" panose="020B0604020202020204" pitchFamily="34" charset="0"/>
              <a:buNone/>
              <a:defRPr sz="1600"/>
            </a:lvl9pPr>
          </a:lstStyle>
          <a:p>
            <a:pPr algn="l"/>
            <a:r>
              <a:rPr lang="en-US" sz="1000" dirty="0"/>
              <a:t>*Original title of the master thesis (submitted to Goethe University Frankfurt, Nov 11, 2020): </a:t>
            </a:r>
            <a:r>
              <a:rPr lang="en-US" sz="1000" i="1" dirty="0"/>
              <a:t>Trust between Artificial Intelligence and Human Being in the Pharmaceutical Business Context of Field Force and AI-supported Customer Relationship Management (CRM) Solutions</a:t>
            </a:r>
            <a:r>
              <a:rPr lang="en-US" sz="1000" dirty="0"/>
              <a:t>; The trust factors in the ranking table and in the implementation proposal are a selection from the original thesis, author: Manuel Bierwirth; Figures are used for educational purposes; </a:t>
            </a:r>
            <a:br>
              <a:rPr lang="en-US" sz="1000" dirty="0"/>
            </a:br>
            <a:r>
              <a:rPr lang="en-US" sz="1000" dirty="0"/>
              <a:t>Citing details are included in </a:t>
            </a:r>
            <a:r>
              <a:rPr lang="en-GB" sz="1000" b="0" i="0" u="none" strike="noStrike" dirty="0">
                <a:solidFill>
                  <a:srgbClr val="0072C6"/>
                </a:solidFill>
                <a:effectLst/>
                <a:hlinkClick r:id="rId2"/>
              </a:rPr>
              <a:t>FGAI4H-K-032</a:t>
            </a:r>
            <a:r>
              <a:rPr lang="en-US" sz="1000" dirty="0"/>
              <a:t>.</a:t>
            </a:r>
          </a:p>
        </p:txBody>
      </p:sp>
    </p:spTree>
    <p:extLst>
      <p:ext uri="{BB962C8B-B14F-4D97-AF65-F5344CB8AC3E}">
        <p14:creationId xmlns:p14="http://schemas.microsoft.com/office/powerpoint/2010/main" val="2347587778"/>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ußzeilenplatzhalter 3">
            <a:extLst>
              <a:ext uri="{FF2B5EF4-FFF2-40B4-BE49-F238E27FC236}">
                <a16:creationId xmlns:a16="http://schemas.microsoft.com/office/drawing/2014/main" id="{F97B017C-ECAF-4D3C-A57A-32FE0E422F4A}"/>
              </a:ext>
            </a:extLst>
          </p:cNvPr>
          <p:cNvSpPr>
            <a:spLocks noGrp="1"/>
          </p:cNvSpPr>
          <p:nvPr>
            <p:ph type="ftr" sz="quarter" idx="15"/>
          </p:nvPr>
        </p:nvSpPr>
        <p:spPr/>
        <p:txBody>
          <a:bodyPr/>
          <a:lstStyle/>
          <a:p>
            <a:r>
              <a:rPr lang="en-US" sz="1400" dirty="0"/>
              <a:t>Trust between AI and Human Being | January 2021 </a:t>
            </a:r>
          </a:p>
        </p:txBody>
      </p:sp>
      <p:sp>
        <p:nvSpPr>
          <p:cNvPr id="5" name="Foliennummernplatzhalter 4">
            <a:extLst>
              <a:ext uri="{FF2B5EF4-FFF2-40B4-BE49-F238E27FC236}">
                <a16:creationId xmlns:a16="http://schemas.microsoft.com/office/drawing/2014/main" id="{FB29CAB8-A649-4885-9B62-98F095CD1211}"/>
              </a:ext>
            </a:extLst>
          </p:cNvPr>
          <p:cNvSpPr>
            <a:spLocks noGrp="1"/>
          </p:cNvSpPr>
          <p:nvPr>
            <p:ph type="sldNum" sz="quarter" idx="16"/>
          </p:nvPr>
        </p:nvSpPr>
        <p:spPr/>
        <p:txBody>
          <a:bodyPr/>
          <a:lstStyle/>
          <a:p>
            <a:fld id="{FD5E7EB4-4CDF-47BB-AF16-07782904B863}" type="slidenum">
              <a:rPr lang="en-US" sz="1400" smtClean="0"/>
              <a:pPr/>
              <a:t>3</a:t>
            </a:fld>
            <a:endParaRPr lang="en-US" sz="1400"/>
          </a:p>
        </p:txBody>
      </p:sp>
      <p:sp>
        <p:nvSpPr>
          <p:cNvPr id="3" name="Content Placeholder 2">
            <a:extLst>
              <a:ext uri="{FF2B5EF4-FFF2-40B4-BE49-F238E27FC236}">
                <a16:creationId xmlns:a16="http://schemas.microsoft.com/office/drawing/2014/main" id="{37711041-4760-4916-A76C-9A34A466F209}"/>
              </a:ext>
            </a:extLst>
          </p:cNvPr>
          <p:cNvSpPr>
            <a:spLocks noGrp="1"/>
          </p:cNvSpPr>
          <p:nvPr>
            <p:ph sz="quarter" idx="14"/>
          </p:nvPr>
        </p:nvSpPr>
        <p:spPr/>
        <p:txBody>
          <a:bodyPr/>
          <a:lstStyle/>
          <a:p>
            <a:endParaRPr lang="en-US" sz="3200" dirty="0"/>
          </a:p>
          <a:p>
            <a:r>
              <a:rPr lang="en-US" sz="8000" dirty="0"/>
              <a:t>“T</a:t>
            </a:r>
            <a:r>
              <a:rPr lang="en-US" sz="2000" dirty="0"/>
              <a:t>eam, welcome to our weekly team meeting and welcome to our new team member ‘AI’…, “Hello ‘AI’”, ‘AI’ would you mind introducing yourself?”</a:t>
            </a:r>
          </a:p>
        </p:txBody>
      </p:sp>
      <p:sp>
        <p:nvSpPr>
          <p:cNvPr id="2" name="Rectangle 1">
            <a:extLst>
              <a:ext uri="{FF2B5EF4-FFF2-40B4-BE49-F238E27FC236}">
                <a16:creationId xmlns:a16="http://schemas.microsoft.com/office/drawing/2014/main" id="{C18A271D-B8D9-447A-A39D-9AD1A5F722A7}"/>
              </a:ext>
            </a:extLst>
          </p:cNvPr>
          <p:cNvSpPr/>
          <p:nvPr/>
        </p:nvSpPr>
        <p:spPr>
          <a:xfrm>
            <a:off x="1125140" y="4087416"/>
            <a:ext cx="6675835" cy="707231"/>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solidFill>
                  <a:schemeClr val="tx1"/>
                </a:solidFill>
              </a:rPr>
              <a:t>AI potentially becomes a new teammate… </a:t>
            </a:r>
          </a:p>
          <a:p>
            <a:pPr algn="ctr"/>
            <a:r>
              <a:rPr lang="en-US" sz="1600" dirty="0">
                <a:solidFill>
                  <a:schemeClr val="tx1"/>
                </a:solidFill>
              </a:rPr>
              <a:t>Businesses are asked to establish a cooperation…</a:t>
            </a:r>
          </a:p>
        </p:txBody>
      </p:sp>
      <p:sp>
        <p:nvSpPr>
          <p:cNvPr id="7" name="Rectangle 6">
            <a:extLst>
              <a:ext uri="{FF2B5EF4-FFF2-40B4-BE49-F238E27FC236}">
                <a16:creationId xmlns:a16="http://schemas.microsoft.com/office/drawing/2014/main" id="{384B49C8-AC4D-424D-80EA-DB2A62ED4F9A}"/>
              </a:ext>
            </a:extLst>
          </p:cNvPr>
          <p:cNvSpPr/>
          <p:nvPr/>
        </p:nvSpPr>
        <p:spPr>
          <a:xfrm>
            <a:off x="1210865" y="4749404"/>
            <a:ext cx="6211492" cy="485775"/>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b="1" dirty="0">
                <a:solidFill>
                  <a:schemeClr val="accent1"/>
                </a:solidFill>
              </a:rPr>
              <a:t>…if we work with AI, we have to trust in AI</a:t>
            </a:r>
          </a:p>
          <a:p>
            <a:pPr algn="ctr"/>
            <a:r>
              <a:rPr lang="en-US" sz="1600" b="1" dirty="0">
                <a:solidFill>
                  <a:schemeClr val="accent1"/>
                </a:solidFill>
              </a:rPr>
              <a:t>…trust factors -&gt; trust building -&gt; implementation proposal </a:t>
            </a:r>
          </a:p>
        </p:txBody>
      </p:sp>
    </p:spTree>
    <p:extLst>
      <p:ext uri="{BB962C8B-B14F-4D97-AF65-F5344CB8AC3E}">
        <p14:creationId xmlns:p14="http://schemas.microsoft.com/office/powerpoint/2010/main" val="244210842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el 5">
            <a:extLst>
              <a:ext uri="{FF2B5EF4-FFF2-40B4-BE49-F238E27FC236}">
                <a16:creationId xmlns:a16="http://schemas.microsoft.com/office/drawing/2014/main" id="{AD01D312-24B9-4320-B192-DC5B2218B001}"/>
              </a:ext>
            </a:extLst>
          </p:cNvPr>
          <p:cNvSpPr>
            <a:spLocks noGrp="1"/>
          </p:cNvSpPr>
          <p:nvPr>
            <p:ph type="title"/>
          </p:nvPr>
        </p:nvSpPr>
        <p:spPr/>
        <p:txBody>
          <a:bodyPr>
            <a:noAutofit/>
          </a:bodyPr>
          <a:lstStyle/>
          <a:p>
            <a:r>
              <a:rPr lang="en-US" sz="2800" dirty="0"/>
              <a:t>Increasing Importance of AI Including Pharmaceutical Business</a:t>
            </a:r>
          </a:p>
        </p:txBody>
      </p:sp>
      <p:sp>
        <p:nvSpPr>
          <p:cNvPr id="4" name="Fußzeilenplatzhalter 3">
            <a:extLst>
              <a:ext uri="{FF2B5EF4-FFF2-40B4-BE49-F238E27FC236}">
                <a16:creationId xmlns:a16="http://schemas.microsoft.com/office/drawing/2014/main" id="{F97B017C-ECAF-4D3C-A57A-32FE0E422F4A}"/>
              </a:ext>
            </a:extLst>
          </p:cNvPr>
          <p:cNvSpPr>
            <a:spLocks noGrp="1"/>
          </p:cNvSpPr>
          <p:nvPr>
            <p:ph type="ftr" sz="quarter" idx="15"/>
          </p:nvPr>
        </p:nvSpPr>
        <p:spPr/>
        <p:txBody>
          <a:bodyPr/>
          <a:lstStyle/>
          <a:p>
            <a:r>
              <a:rPr lang="en-US" sz="1400" dirty="0"/>
              <a:t>Trust between AI and Human Being | January 2021 </a:t>
            </a:r>
          </a:p>
        </p:txBody>
      </p:sp>
      <p:sp>
        <p:nvSpPr>
          <p:cNvPr id="5" name="Foliennummernplatzhalter 4">
            <a:extLst>
              <a:ext uri="{FF2B5EF4-FFF2-40B4-BE49-F238E27FC236}">
                <a16:creationId xmlns:a16="http://schemas.microsoft.com/office/drawing/2014/main" id="{FB29CAB8-A649-4885-9B62-98F095CD1211}"/>
              </a:ext>
            </a:extLst>
          </p:cNvPr>
          <p:cNvSpPr>
            <a:spLocks noGrp="1"/>
          </p:cNvSpPr>
          <p:nvPr>
            <p:ph type="sldNum" sz="quarter" idx="16"/>
          </p:nvPr>
        </p:nvSpPr>
        <p:spPr/>
        <p:txBody>
          <a:bodyPr/>
          <a:lstStyle/>
          <a:p>
            <a:fld id="{FD5E7EB4-4CDF-47BB-AF16-07782904B863}" type="slidenum">
              <a:rPr lang="en-US" sz="1400" smtClean="0"/>
              <a:pPr/>
              <a:t>4</a:t>
            </a:fld>
            <a:endParaRPr lang="en-US" sz="1400" dirty="0"/>
          </a:p>
        </p:txBody>
      </p:sp>
      <p:sp>
        <p:nvSpPr>
          <p:cNvPr id="3" name="Content Placeholder 2">
            <a:extLst>
              <a:ext uri="{FF2B5EF4-FFF2-40B4-BE49-F238E27FC236}">
                <a16:creationId xmlns:a16="http://schemas.microsoft.com/office/drawing/2014/main" id="{37711041-4760-4916-A76C-9A34A466F209}"/>
              </a:ext>
            </a:extLst>
          </p:cNvPr>
          <p:cNvSpPr>
            <a:spLocks noGrp="1"/>
          </p:cNvSpPr>
          <p:nvPr>
            <p:ph sz="quarter" idx="14"/>
          </p:nvPr>
        </p:nvSpPr>
        <p:spPr>
          <a:xfrm>
            <a:off x="467917" y="1666875"/>
            <a:ext cx="8208170" cy="4689476"/>
          </a:xfrm>
        </p:spPr>
        <p:txBody>
          <a:bodyPr>
            <a:normAutofit/>
          </a:bodyPr>
          <a:lstStyle/>
          <a:p>
            <a:r>
              <a:rPr lang="en-US" sz="1600" dirty="0"/>
              <a:t>AI systems are already part of today’s workforce. They are supporting production forecasts, delivery route optimizations… The AI systems have released workers from repetitive and time-consuming elements of their work, giving them time back for… creativity, complex problem-solving… (Hanson 2019)</a:t>
            </a:r>
          </a:p>
          <a:p>
            <a:endParaRPr lang="en-US" sz="1600" dirty="0"/>
          </a:p>
          <a:p>
            <a:r>
              <a:rPr lang="en-US" sz="1600" dirty="0"/>
              <a:t>AI within Digital Transformation:</a:t>
            </a:r>
          </a:p>
          <a:p>
            <a:r>
              <a:rPr lang="en-US" sz="1600" dirty="0"/>
              <a:t>by 2022, </a:t>
            </a:r>
            <a:r>
              <a:rPr lang="en-US" sz="3600" dirty="0"/>
              <a:t>60 %</a:t>
            </a:r>
            <a:r>
              <a:rPr lang="en-US" sz="1600" dirty="0"/>
              <a:t> of the GDP </a:t>
            </a:r>
            <a:br>
              <a:rPr lang="en-US" sz="1600" dirty="0"/>
            </a:br>
            <a:r>
              <a:rPr lang="en-US" sz="1600" dirty="0"/>
              <a:t>will be digitally transformed (WEF)</a:t>
            </a:r>
          </a:p>
          <a:p>
            <a:endParaRPr lang="en-US" sz="1600" i="1" dirty="0"/>
          </a:p>
          <a:p>
            <a:r>
              <a:rPr lang="en-US" sz="1600" i="1" dirty="0"/>
              <a:t>“…we are on the edge of the golden age [of AI].</a:t>
            </a:r>
            <a:r>
              <a:rPr lang="en-US" sz="1600" dirty="0"/>
              <a:t>” (Jeff Bezos; CEO, Amazon)</a:t>
            </a:r>
          </a:p>
          <a:p>
            <a:r>
              <a:rPr lang="en-US" sz="1600" dirty="0"/>
              <a:t>There are various reasons to follow this trend, internal reasons … cost drivers…  replacing processes with high automation potential (Gentsch 2019), or externally forced like… a worldwide pandemic COVID-19…</a:t>
            </a:r>
          </a:p>
        </p:txBody>
      </p:sp>
      <p:pic>
        <p:nvPicPr>
          <p:cNvPr id="2" name="Picture 1">
            <a:extLst>
              <a:ext uri="{FF2B5EF4-FFF2-40B4-BE49-F238E27FC236}">
                <a16:creationId xmlns:a16="http://schemas.microsoft.com/office/drawing/2014/main" id="{7E256412-E2EA-4F82-B68A-7A72F1AB720B}"/>
              </a:ext>
            </a:extLst>
          </p:cNvPr>
          <p:cNvPicPr>
            <a:picLocks noChangeAspect="1"/>
          </p:cNvPicPr>
          <p:nvPr/>
        </p:nvPicPr>
        <p:blipFill rotWithShape="1">
          <a:blip r:embed="rId3"/>
          <a:srcRect t="3048"/>
          <a:stretch/>
        </p:blipFill>
        <p:spPr>
          <a:xfrm>
            <a:off x="4551655" y="2756089"/>
            <a:ext cx="2324225" cy="1608743"/>
          </a:xfrm>
          <a:prstGeom prst="rect">
            <a:avLst/>
          </a:prstGeom>
        </p:spPr>
      </p:pic>
      <p:sp>
        <p:nvSpPr>
          <p:cNvPr id="11" name="Rechteck 10">
            <a:extLst>
              <a:ext uri="{FF2B5EF4-FFF2-40B4-BE49-F238E27FC236}">
                <a16:creationId xmlns:a16="http://schemas.microsoft.com/office/drawing/2014/main" id="{607CA298-D145-40F6-B08E-9319307D9EAF}"/>
              </a:ext>
            </a:extLst>
          </p:cNvPr>
          <p:cNvSpPr/>
          <p:nvPr/>
        </p:nvSpPr>
        <p:spPr bwMode="gray">
          <a:xfrm>
            <a:off x="0" y="-11809"/>
            <a:ext cx="9144000" cy="457200"/>
          </a:xfrm>
          <a:prstGeom prst="rect">
            <a:avLst/>
          </a:prstGeom>
          <a:solidFill>
            <a:srgbClr val="A5CD50"/>
          </a:solidFill>
          <a:ln w="9525" cap="flat" cmpd="sng" algn="ctr">
            <a:noFill/>
            <a:prstDash val="solid"/>
          </a:ln>
          <a:effectLst/>
        </p:spPr>
        <p:txBody>
          <a:bodyPr rtlCol="0" anchor="t" anchorCtr="0"/>
          <a:lstStyle/>
          <a:p>
            <a:pPr algn="ctr">
              <a:spcBef>
                <a:spcPts val="225"/>
              </a:spcBef>
              <a:spcAft>
                <a:spcPts val="225"/>
              </a:spcAft>
              <a:buClr>
                <a:schemeClr val="bg1"/>
              </a:buClr>
              <a:buSzPct val="100000"/>
            </a:pPr>
            <a:endParaRPr lang="de-DE" sz="1200" b="1" kern="0">
              <a:solidFill>
                <a:schemeClr val="accent4"/>
              </a:solidFill>
              <a:latin typeface="Verdana"/>
            </a:endParaRPr>
          </a:p>
        </p:txBody>
      </p:sp>
      <p:sp>
        <p:nvSpPr>
          <p:cNvPr id="12" name="Textplatzhalter 7">
            <a:extLst>
              <a:ext uri="{FF2B5EF4-FFF2-40B4-BE49-F238E27FC236}">
                <a16:creationId xmlns:a16="http://schemas.microsoft.com/office/drawing/2014/main" id="{230CAE8F-6728-4CAF-A04B-19A6069338CC}"/>
              </a:ext>
            </a:extLst>
          </p:cNvPr>
          <p:cNvSpPr txBox="1">
            <a:spLocks/>
          </p:cNvSpPr>
          <p:nvPr>
            <p:custDataLst>
              <p:tags r:id="rId1"/>
            </p:custDataLst>
          </p:nvPr>
        </p:nvSpPr>
        <p:spPr bwMode="gray">
          <a:xfrm>
            <a:off x="260313" y="68554"/>
            <a:ext cx="7514406" cy="375270"/>
          </a:xfrm>
          <a:prstGeom prst="rect">
            <a:avLst/>
          </a:prstGeom>
        </p:spPr>
        <p:txBody>
          <a:bodyPr lIns="0" tIns="0" rIns="0" bIns="0"/>
          <a:lstStyle>
            <a:lvl1pPr marL="0" indent="0" algn="l" defTabSz="914400" rtl="0" eaLnBrk="1" latinLnBrk="0" hangingPunct="1">
              <a:lnSpc>
                <a:spcPct val="105000"/>
              </a:lnSpc>
              <a:spcBef>
                <a:spcPts val="600"/>
              </a:spcBef>
              <a:spcAft>
                <a:spcPts val="300"/>
              </a:spcAft>
              <a:buFont typeface="Arial" panose="020B0604020202020204" pitchFamily="34" charset="0"/>
              <a:buNone/>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1pPr>
            <a:lvl2pPr marL="180000" indent="-180000" algn="l" defTabSz="914400" rtl="0" eaLnBrk="1" latinLnBrk="0" hangingPunct="1">
              <a:lnSpc>
                <a:spcPct val="105000"/>
              </a:lnSpc>
              <a:spcBef>
                <a:spcPts val="300"/>
              </a:spcBef>
              <a:spcAft>
                <a:spcPts val="300"/>
              </a:spcAft>
              <a:buClr>
                <a:schemeClr val="accent1"/>
              </a:buClr>
              <a:buFont typeface="Wingdings" panose="05000000000000000000" pitchFamily="2"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2pPr>
            <a:lvl3pPr marL="360000" indent="-180000" algn="l" defTabSz="914400" rtl="0" eaLnBrk="1" latinLnBrk="0" hangingPunct="1">
              <a:lnSpc>
                <a:spcPct val="105000"/>
              </a:lnSpc>
              <a:spcBef>
                <a:spcPts val="300"/>
              </a:spcBef>
              <a:spcAft>
                <a:spcPts val="300"/>
              </a:spcAft>
              <a:buClr>
                <a:schemeClr val="accent1"/>
              </a:buClr>
              <a:buFont typeface="Symbol" panose="05050102010706020507" pitchFamily="18"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3pPr>
            <a:lvl4pPr marL="538163"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4pPr>
            <a:lvl5pPr marL="720725"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lang="de-DE"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5pPr>
            <a:lvl6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6pPr>
            <a:lvl7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baseline="0">
                <a:solidFill>
                  <a:schemeClr val="tx1"/>
                </a:solidFill>
                <a:latin typeface="Verdana" panose="020B0604030504040204" pitchFamily="34" charset="0"/>
                <a:ea typeface="Verdana" panose="020B0604030504040204" pitchFamily="34" charset="0"/>
                <a:cs typeface="Verdana" panose="020B0604030504040204" pitchFamily="34" charset="0"/>
              </a:defRPr>
            </a:lvl7pPr>
            <a:lvl8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baseline="0">
                <a:solidFill>
                  <a:schemeClr val="tx1"/>
                </a:solidFill>
                <a:latin typeface="Verdana" panose="020B0604030504040204" pitchFamily="34" charset="0"/>
                <a:ea typeface="Verdana" panose="020B0604030504040204" pitchFamily="34" charset="0"/>
                <a:cs typeface="Verdana" panose="020B0604030504040204" pitchFamily="34" charset="0"/>
              </a:defRPr>
            </a:lvl8pPr>
            <a:lvl9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9pPr>
          </a:lstStyle>
          <a:p>
            <a:pPr>
              <a:lnSpc>
                <a:spcPct val="100000"/>
              </a:lnSpc>
              <a:spcBef>
                <a:spcPts val="0"/>
              </a:spcBef>
              <a:spcAft>
                <a:spcPts val="0"/>
              </a:spcAft>
            </a:pPr>
            <a:r>
              <a:rPr lang="en-US" sz="2100" dirty="0">
                <a:solidFill>
                  <a:schemeClr val="accent1"/>
                </a:solidFill>
                <a:latin typeface="Merck" panose="04040805020F02020302" charset="0"/>
              </a:rPr>
              <a:t>AI in PHARMA</a:t>
            </a:r>
          </a:p>
        </p:txBody>
      </p:sp>
      <p:sp>
        <p:nvSpPr>
          <p:cNvPr id="14" name="Rectangle 13">
            <a:extLst>
              <a:ext uri="{FF2B5EF4-FFF2-40B4-BE49-F238E27FC236}">
                <a16:creationId xmlns:a16="http://schemas.microsoft.com/office/drawing/2014/main" id="{FF59893A-37DD-49E1-996D-647DE5115374}"/>
              </a:ext>
            </a:extLst>
          </p:cNvPr>
          <p:cNvSpPr/>
          <p:nvPr/>
        </p:nvSpPr>
        <p:spPr>
          <a:xfrm>
            <a:off x="6819775" y="3023625"/>
            <a:ext cx="1909888" cy="601641"/>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1100" b="1" dirty="0">
                <a:solidFill>
                  <a:schemeClr val="tx1"/>
                </a:solidFill>
                <a:latin typeface="Times New Roman" panose="02020603050405020304" pitchFamily="18" charset="0"/>
                <a:cs typeface="Times New Roman" panose="02020603050405020304" pitchFamily="18" charset="0"/>
              </a:rPr>
              <a:t>Global sales with AI </a:t>
            </a:r>
            <a:br>
              <a:rPr lang="en-US" sz="1100" b="1" dirty="0">
                <a:solidFill>
                  <a:schemeClr val="tx1"/>
                </a:solidFill>
                <a:latin typeface="Times New Roman" panose="02020603050405020304" pitchFamily="18" charset="0"/>
                <a:cs typeface="Times New Roman" panose="02020603050405020304" pitchFamily="18" charset="0"/>
              </a:rPr>
            </a:br>
            <a:r>
              <a:rPr lang="en-US" sz="1100" b="1" dirty="0">
                <a:solidFill>
                  <a:schemeClr val="tx1"/>
                </a:solidFill>
                <a:latin typeface="Times New Roman" panose="02020603050405020304" pitchFamily="18" charset="0"/>
                <a:cs typeface="Times New Roman" panose="02020603050405020304" pitchFamily="18" charset="0"/>
              </a:rPr>
              <a:t>in healthcare </a:t>
            </a:r>
            <a:r>
              <a:rPr lang="en-US" sz="1100" dirty="0">
                <a:solidFill>
                  <a:schemeClr val="tx1"/>
                </a:solidFill>
                <a:latin typeface="Times New Roman" panose="02020603050405020304" pitchFamily="18" charset="0"/>
                <a:cs typeface="Times New Roman" panose="02020603050405020304" pitchFamily="18" charset="0"/>
              </a:rPr>
              <a:t>(Statista 2019)</a:t>
            </a:r>
          </a:p>
        </p:txBody>
      </p:sp>
    </p:spTree>
    <p:extLst>
      <p:ext uri="{BB962C8B-B14F-4D97-AF65-F5344CB8AC3E}">
        <p14:creationId xmlns:p14="http://schemas.microsoft.com/office/powerpoint/2010/main" val="126009661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el 5">
            <a:extLst>
              <a:ext uri="{FF2B5EF4-FFF2-40B4-BE49-F238E27FC236}">
                <a16:creationId xmlns:a16="http://schemas.microsoft.com/office/drawing/2014/main" id="{AD01D312-24B9-4320-B192-DC5B2218B001}"/>
              </a:ext>
            </a:extLst>
          </p:cNvPr>
          <p:cNvSpPr>
            <a:spLocks noGrp="1"/>
          </p:cNvSpPr>
          <p:nvPr>
            <p:ph type="title"/>
          </p:nvPr>
        </p:nvSpPr>
        <p:spPr/>
        <p:txBody>
          <a:bodyPr>
            <a:noAutofit/>
          </a:bodyPr>
          <a:lstStyle/>
          <a:p>
            <a:r>
              <a:rPr lang="en-US" sz="2800" dirty="0"/>
              <a:t>Research questions and methods of the master thesis</a:t>
            </a:r>
          </a:p>
        </p:txBody>
      </p:sp>
      <p:sp>
        <p:nvSpPr>
          <p:cNvPr id="4" name="Fußzeilenplatzhalter 3">
            <a:extLst>
              <a:ext uri="{FF2B5EF4-FFF2-40B4-BE49-F238E27FC236}">
                <a16:creationId xmlns:a16="http://schemas.microsoft.com/office/drawing/2014/main" id="{F97B017C-ECAF-4D3C-A57A-32FE0E422F4A}"/>
              </a:ext>
            </a:extLst>
          </p:cNvPr>
          <p:cNvSpPr>
            <a:spLocks noGrp="1"/>
          </p:cNvSpPr>
          <p:nvPr>
            <p:ph type="ftr" sz="quarter" idx="15"/>
          </p:nvPr>
        </p:nvSpPr>
        <p:spPr/>
        <p:txBody>
          <a:bodyPr/>
          <a:lstStyle/>
          <a:p>
            <a:r>
              <a:rPr lang="en-US" sz="1400" dirty="0"/>
              <a:t>Trust between AI and Human Being | January 2021</a:t>
            </a:r>
          </a:p>
        </p:txBody>
      </p:sp>
      <p:sp>
        <p:nvSpPr>
          <p:cNvPr id="5" name="Foliennummernplatzhalter 4">
            <a:extLst>
              <a:ext uri="{FF2B5EF4-FFF2-40B4-BE49-F238E27FC236}">
                <a16:creationId xmlns:a16="http://schemas.microsoft.com/office/drawing/2014/main" id="{FB29CAB8-A649-4885-9B62-98F095CD1211}"/>
              </a:ext>
            </a:extLst>
          </p:cNvPr>
          <p:cNvSpPr>
            <a:spLocks noGrp="1"/>
          </p:cNvSpPr>
          <p:nvPr>
            <p:ph type="sldNum" sz="quarter" idx="16"/>
          </p:nvPr>
        </p:nvSpPr>
        <p:spPr/>
        <p:txBody>
          <a:bodyPr/>
          <a:lstStyle/>
          <a:p>
            <a:fld id="{FD5E7EB4-4CDF-47BB-AF16-07782904B863}" type="slidenum">
              <a:rPr lang="en-US" sz="1400" smtClean="0"/>
              <a:pPr/>
              <a:t>5</a:t>
            </a:fld>
            <a:endParaRPr lang="en-US" sz="1400"/>
          </a:p>
        </p:txBody>
      </p:sp>
      <p:sp>
        <p:nvSpPr>
          <p:cNvPr id="3" name="Content Placeholder 2">
            <a:extLst>
              <a:ext uri="{FF2B5EF4-FFF2-40B4-BE49-F238E27FC236}">
                <a16:creationId xmlns:a16="http://schemas.microsoft.com/office/drawing/2014/main" id="{37711041-4760-4916-A76C-9A34A466F209}"/>
              </a:ext>
            </a:extLst>
          </p:cNvPr>
          <p:cNvSpPr>
            <a:spLocks noGrp="1"/>
          </p:cNvSpPr>
          <p:nvPr>
            <p:ph sz="quarter" idx="14"/>
          </p:nvPr>
        </p:nvSpPr>
        <p:spPr/>
        <p:txBody>
          <a:bodyPr>
            <a:normAutofit/>
          </a:bodyPr>
          <a:lstStyle/>
          <a:p>
            <a:r>
              <a:rPr lang="en-US" sz="1600" dirty="0"/>
              <a:t>Research questions:</a:t>
            </a:r>
          </a:p>
          <a:p>
            <a:r>
              <a:rPr lang="en-US" sz="1600" dirty="0"/>
              <a:t>“Which factors influence trust and how can trust between AI and human beings (here sales reps) be established and/or improved? “</a:t>
            </a:r>
          </a:p>
          <a:p>
            <a:endParaRPr lang="en-US" sz="1600" dirty="0"/>
          </a:p>
          <a:p>
            <a:r>
              <a:rPr lang="en-US" sz="1600" dirty="0"/>
              <a:t>Research methods:</a:t>
            </a:r>
          </a:p>
          <a:p>
            <a:r>
              <a:rPr lang="en-US" sz="1600" dirty="0"/>
              <a:t>Literature review: A deductive research approach was applied, which focuses on the formulation of a hypothesis based on existing theory and testing of the hypothesis during the research process</a:t>
            </a:r>
          </a:p>
          <a:p>
            <a:r>
              <a:rPr lang="en-US" sz="1600" dirty="0"/>
              <a:t>Qualitative interviews: To understand from experts if there are other factors outside the literature perspective which are relevant in human-AI and human-machine collaboration, a further method of qualitative interviews was added</a:t>
            </a:r>
          </a:p>
          <a:p>
            <a:endParaRPr lang="en-US" sz="1600" dirty="0"/>
          </a:p>
        </p:txBody>
      </p:sp>
      <p:sp>
        <p:nvSpPr>
          <p:cNvPr id="9" name="Rechteck 10">
            <a:extLst>
              <a:ext uri="{FF2B5EF4-FFF2-40B4-BE49-F238E27FC236}">
                <a16:creationId xmlns:a16="http://schemas.microsoft.com/office/drawing/2014/main" id="{9EA8766A-5038-4CBC-A3E8-83E260A28B29}"/>
              </a:ext>
            </a:extLst>
          </p:cNvPr>
          <p:cNvSpPr/>
          <p:nvPr/>
        </p:nvSpPr>
        <p:spPr bwMode="gray">
          <a:xfrm>
            <a:off x="0" y="-11809"/>
            <a:ext cx="9144000" cy="457200"/>
          </a:xfrm>
          <a:prstGeom prst="rect">
            <a:avLst/>
          </a:prstGeom>
          <a:solidFill>
            <a:srgbClr val="A5CD50"/>
          </a:solidFill>
          <a:ln w="9525" cap="flat" cmpd="sng" algn="ctr">
            <a:noFill/>
            <a:prstDash val="solid"/>
          </a:ln>
          <a:effectLst/>
        </p:spPr>
        <p:txBody>
          <a:bodyPr rtlCol="0" anchor="t" anchorCtr="0"/>
          <a:lstStyle/>
          <a:p>
            <a:pPr algn="ctr">
              <a:spcBef>
                <a:spcPts val="225"/>
              </a:spcBef>
              <a:spcAft>
                <a:spcPts val="225"/>
              </a:spcAft>
              <a:buClr>
                <a:schemeClr val="bg1"/>
              </a:buClr>
              <a:buSzPct val="100000"/>
            </a:pPr>
            <a:endParaRPr lang="de-DE" sz="1200" b="1" kern="0">
              <a:solidFill>
                <a:schemeClr val="accent4"/>
              </a:solidFill>
              <a:latin typeface="Verdana"/>
            </a:endParaRPr>
          </a:p>
        </p:txBody>
      </p:sp>
      <p:sp>
        <p:nvSpPr>
          <p:cNvPr id="10" name="Textplatzhalter 7">
            <a:extLst>
              <a:ext uri="{FF2B5EF4-FFF2-40B4-BE49-F238E27FC236}">
                <a16:creationId xmlns:a16="http://schemas.microsoft.com/office/drawing/2014/main" id="{7EA5E972-5702-4186-AC61-C778B80C0C87}"/>
              </a:ext>
            </a:extLst>
          </p:cNvPr>
          <p:cNvSpPr txBox="1">
            <a:spLocks/>
          </p:cNvSpPr>
          <p:nvPr>
            <p:custDataLst>
              <p:tags r:id="rId1"/>
            </p:custDataLst>
          </p:nvPr>
        </p:nvSpPr>
        <p:spPr bwMode="gray">
          <a:xfrm>
            <a:off x="260313" y="68554"/>
            <a:ext cx="7514406" cy="375270"/>
          </a:xfrm>
          <a:prstGeom prst="rect">
            <a:avLst/>
          </a:prstGeom>
        </p:spPr>
        <p:txBody>
          <a:bodyPr lIns="0" tIns="0" rIns="0" bIns="0"/>
          <a:lstStyle>
            <a:lvl1pPr marL="0" indent="0" algn="l" defTabSz="914400" rtl="0" eaLnBrk="1" latinLnBrk="0" hangingPunct="1">
              <a:lnSpc>
                <a:spcPct val="105000"/>
              </a:lnSpc>
              <a:spcBef>
                <a:spcPts val="600"/>
              </a:spcBef>
              <a:spcAft>
                <a:spcPts val="300"/>
              </a:spcAft>
              <a:buFont typeface="Arial" panose="020B0604020202020204" pitchFamily="34" charset="0"/>
              <a:buNone/>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1pPr>
            <a:lvl2pPr marL="180000" indent="-180000" algn="l" defTabSz="914400" rtl="0" eaLnBrk="1" latinLnBrk="0" hangingPunct="1">
              <a:lnSpc>
                <a:spcPct val="105000"/>
              </a:lnSpc>
              <a:spcBef>
                <a:spcPts val="300"/>
              </a:spcBef>
              <a:spcAft>
                <a:spcPts val="300"/>
              </a:spcAft>
              <a:buClr>
                <a:schemeClr val="accent1"/>
              </a:buClr>
              <a:buFont typeface="Wingdings" panose="05000000000000000000" pitchFamily="2"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2pPr>
            <a:lvl3pPr marL="360000" indent="-180000" algn="l" defTabSz="914400" rtl="0" eaLnBrk="1" latinLnBrk="0" hangingPunct="1">
              <a:lnSpc>
                <a:spcPct val="105000"/>
              </a:lnSpc>
              <a:spcBef>
                <a:spcPts val="300"/>
              </a:spcBef>
              <a:spcAft>
                <a:spcPts val="300"/>
              </a:spcAft>
              <a:buClr>
                <a:schemeClr val="accent1"/>
              </a:buClr>
              <a:buFont typeface="Symbol" panose="05050102010706020507" pitchFamily="18"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3pPr>
            <a:lvl4pPr marL="538163"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4pPr>
            <a:lvl5pPr marL="720725"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lang="de-DE"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5pPr>
            <a:lvl6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6pPr>
            <a:lvl7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baseline="0">
                <a:solidFill>
                  <a:schemeClr val="tx1"/>
                </a:solidFill>
                <a:latin typeface="Verdana" panose="020B0604030504040204" pitchFamily="34" charset="0"/>
                <a:ea typeface="Verdana" panose="020B0604030504040204" pitchFamily="34" charset="0"/>
                <a:cs typeface="Verdana" panose="020B0604030504040204" pitchFamily="34" charset="0"/>
              </a:defRPr>
            </a:lvl7pPr>
            <a:lvl8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baseline="0">
                <a:solidFill>
                  <a:schemeClr val="tx1"/>
                </a:solidFill>
                <a:latin typeface="Verdana" panose="020B0604030504040204" pitchFamily="34" charset="0"/>
                <a:ea typeface="Verdana" panose="020B0604030504040204" pitchFamily="34" charset="0"/>
                <a:cs typeface="Verdana" panose="020B0604030504040204" pitchFamily="34" charset="0"/>
              </a:defRPr>
            </a:lvl8pPr>
            <a:lvl9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9pPr>
          </a:lstStyle>
          <a:p>
            <a:pPr>
              <a:lnSpc>
                <a:spcPct val="100000"/>
              </a:lnSpc>
              <a:spcBef>
                <a:spcPts val="0"/>
              </a:spcBef>
              <a:spcAft>
                <a:spcPts val="0"/>
              </a:spcAft>
            </a:pPr>
            <a:r>
              <a:rPr lang="en-US" sz="2100" dirty="0">
                <a:solidFill>
                  <a:schemeClr val="accent1"/>
                </a:solidFill>
                <a:latin typeface="Merck" panose="04040805020F02020302" charset="0"/>
              </a:rPr>
              <a:t>Research questions and methods</a:t>
            </a:r>
          </a:p>
        </p:txBody>
      </p:sp>
    </p:spTree>
    <p:extLst>
      <p:ext uri="{BB962C8B-B14F-4D97-AF65-F5344CB8AC3E}">
        <p14:creationId xmlns:p14="http://schemas.microsoft.com/office/powerpoint/2010/main" val="278104627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el 5">
            <a:extLst>
              <a:ext uri="{FF2B5EF4-FFF2-40B4-BE49-F238E27FC236}">
                <a16:creationId xmlns:a16="http://schemas.microsoft.com/office/drawing/2014/main" id="{AD01D312-24B9-4320-B192-DC5B2218B001}"/>
              </a:ext>
            </a:extLst>
          </p:cNvPr>
          <p:cNvSpPr>
            <a:spLocks noGrp="1"/>
          </p:cNvSpPr>
          <p:nvPr>
            <p:ph type="title"/>
          </p:nvPr>
        </p:nvSpPr>
        <p:spPr/>
        <p:txBody>
          <a:bodyPr>
            <a:noAutofit/>
          </a:bodyPr>
          <a:lstStyle/>
          <a:p>
            <a:r>
              <a:rPr lang="en-US" sz="2800" dirty="0"/>
              <a:t>Trust model human-human </a:t>
            </a:r>
          </a:p>
        </p:txBody>
      </p:sp>
      <p:sp>
        <p:nvSpPr>
          <p:cNvPr id="4" name="Fußzeilenplatzhalter 3">
            <a:extLst>
              <a:ext uri="{FF2B5EF4-FFF2-40B4-BE49-F238E27FC236}">
                <a16:creationId xmlns:a16="http://schemas.microsoft.com/office/drawing/2014/main" id="{F97B017C-ECAF-4D3C-A57A-32FE0E422F4A}"/>
              </a:ext>
            </a:extLst>
          </p:cNvPr>
          <p:cNvSpPr>
            <a:spLocks noGrp="1"/>
          </p:cNvSpPr>
          <p:nvPr>
            <p:ph type="ftr" sz="quarter" idx="15"/>
          </p:nvPr>
        </p:nvSpPr>
        <p:spPr/>
        <p:txBody>
          <a:bodyPr/>
          <a:lstStyle/>
          <a:p>
            <a:r>
              <a:rPr lang="en-US" sz="1400" dirty="0"/>
              <a:t>Trust between AI and Human Being | January 2021</a:t>
            </a:r>
          </a:p>
        </p:txBody>
      </p:sp>
      <p:sp>
        <p:nvSpPr>
          <p:cNvPr id="5" name="Foliennummernplatzhalter 4">
            <a:extLst>
              <a:ext uri="{FF2B5EF4-FFF2-40B4-BE49-F238E27FC236}">
                <a16:creationId xmlns:a16="http://schemas.microsoft.com/office/drawing/2014/main" id="{FB29CAB8-A649-4885-9B62-98F095CD1211}"/>
              </a:ext>
            </a:extLst>
          </p:cNvPr>
          <p:cNvSpPr>
            <a:spLocks noGrp="1"/>
          </p:cNvSpPr>
          <p:nvPr>
            <p:ph type="sldNum" sz="quarter" idx="16"/>
          </p:nvPr>
        </p:nvSpPr>
        <p:spPr/>
        <p:txBody>
          <a:bodyPr/>
          <a:lstStyle/>
          <a:p>
            <a:fld id="{FD5E7EB4-4CDF-47BB-AF16-07782904B863}" type="slidenum">
              <a:rPr lang="en-US" sz="1400" smtClean="0"/>
              <a:pPr/>
              <a:t>6</a:t>
            </a:fld>
            <a:endParaRPr lang="en-US" sz="1400"/>
          </a:p>
        </p:txBody>
      </p:sp>
      <p:sp>
        <p:nvSpPr>
          <p:cNvPr id="3" name="Content Placeholder 2">
            <a:extLst>
              <a:ext uri="{FF2B5EF4-FFF2-40B4-BE49-F238E27FC236}">
                <a16:creationId xmlns:a16="http://schemas.microsoft.com/office/drawing/2014/main" id="{37711041-4760-4916-A76C-9A34A466F209}"/>
              </a:ext>
            </a:extLst>
          </p:cNvPr>
          <p:cNvSpPr>
            <a:spLocks noGrp="1"/>
          </p:cNvSpPr>
          <p:nvPr>
            <p:ph sz="quarter" idx="14"/>
          </p:nvPr>
        </p:nvSpPr>
        <p:spPr/>
        <p:txBody>
          <a:bodyPr>
            <a:normAutofit/>
          </a:bodyPr>
          <a:lstStyle/>
          <a:p>
            <a:r>
              <a:rPr lang="en-US" sz="1400" dirty="0"/>
              <a:t>ABCD Trust Model (Blanchard)</a:t>
            </a:r>
          </a:p>
          <a:p>
            <a:r>
              <a:rPr lang="en-US" sz="1400" i="1" dirty="0"/>
              <a:t>Private and Professional relationships</a:t>
            </a:r>
          </a:p>
          <a:p>
            <a:pPr marL="214313" indent="-214313">
              <a:buFontTx/>
              <a:buChar char="-"/>
            </a:pPr>
            <a:r>
              <a:rPr lang="en-US" sz="1400" dirty="0"/>
              <a:t>Able (competence and skills)</a:t>
            </a:r>
          </a:p>
          <a:p>
            <a:pPr marL="214313" indent="-214313">
              <a:buFontTx/>
              <a:buChar char="-"/>
            </a:pPr>
            <a:r>
              <a:rPr lang="en-US" sz="1400" dirty="0"/>
              <a:t>Believable (Act with integrity)</a:t>
            </a:r>
          </a:p>
          <a:p>
            <a:pPr marL="214313" indent="-214313">
              <a:buFontTx/>
              <a:buChar char="-"/>
            </a:pPr>
            <a:r>
              <a:rPr lang="en-US" sz="1400" dirty="0"/>
              <a:t>Connected (Care about others)</a:t>
            </a:r>
          </a:p>
          <a:p>
            <a:pPr marL="214313" indent="-214313">
              <a:buFontTx/>
              <a:buChar char="-"/>
            </a:pPr>
            <a:r>
              <a:rPr lang="en-US" sz="1400" dirty="0"/>
              <a:t>Dependable (Demonstrate what you say)</a:t>
            </a:r>
          </a:p>
          <a:p>
            <a:pPr marL="214313" indent="-214313">
              <a:buFontTx/>
              <a:buChar char="-"/>
            </a:pPr>
            <a:endParaRPr lang="en-US" sz="1400" dirty="0"/>
          </a:p>
          <a:p>
            <a:r>
              <a:rPr lang="en-US" sz="1400" dirty="0"/>
              <a:t>In professional relationships (Schmiedel 2017),</a:t>
            </a:r>
            <a:br>
              <a:rPr lang="en-US" sz="1400" dirty="0"/>
            </a:br>
            <a:r>
              <a:rPr lang="en-US" sz="1400" dirty="0"/>
              <a:t>example Manager and employee, </a:t>
            </a:r>
            <a:br>
              <a:rPr lang="en-US" sz="1400" dirty="0"/>
            </a:br>
            <a:r>
              <a:rPr lang="en-US" sz="1400" dirty="0"/>
              <a:t>Trust building and maintenance through…</a:t>
            </a:r>
          </a:p>
          <a:p>
            <a:pPr marL="214313" indent="-214313">
              <a:buFontTx/>
              <a:buChar char="-"/>
            </a:pPr>
            <a:r>
              <a:rPr lang="en-US" sz="1400" dirty="0"/>
              <a:t>The development of employees … is essential </a:t>
            </a:r>
          </a:p>
          <a:p>
            <a:pPr marL="214313" indent="-214313">
              <a:buFontTx/>
              <a:buChar char="-"/>
            </a:pPr>
            <a:r>
              <a:rPr lang="en-US" sz="1400" dirty="0"/>
              <a:t>Also, a culture where an employee is permitted </a:t>
            </a:r>
            <a:br>
              <a:rPr lang="en-US" sz="1400" dirty="0"/>
            </a:br>
            <a:r>
              <a:rPr lang="en-US" sz="1400" dirty="0"/>
              <a:t>to make mistakes is fruitful for trust building</a:t>
            </a:r>
          </a:p>
          <a:p>
            <a:endParaRPr lang="en-US" sz="1400" dirty="0"/>
          </a:p>
        </p:txBody>
      </p:sp>
      <p:pic>
        <p:nvPicPr>
          <p:cNvPr id="8" name="Picture 7">
            <a:extLst>
              <a:ext uri="{FF2B5EF4-FFF2-40B4-BE49-F238E27FC236}">
                <a16:creationId xmlns:a16="http://schemas.microsoft.com/office/drawing/2014/main" id="{53BD3577-7C30-464A-AB5C-53B08BCA25E0}"/>
              </a:ext>
            </a:extLst>
          </p:cNvPr>
          <p:cNvPicPr>
            <a:picLocks noChangeAspect="1"/>
          </p:cNvPicPr>
          <p:nvPr/>
        </p:nvPicPr>
        <p:blipFill>
          <a:blip r:embed="rId3"/>
          <a:stretch>
            <a:fillRect/>
          </a:stretch>
        </p:blipFill>
        <p:spPr>
          <a:xfrm>
            <a:off x="4572000" y="1423975"/>
            <a:ext cx="2686050" cy="3840632"/>
          </a:xfrm>
          <a:prstGeom prst="rect">
            <a:avLst/>
          </a:prstGeom>
        </p:spPr>
      </p:pic>
      <p:sp>
        <p:nvSpPr>
          <p:cNvPr id="9" name="Rectangle 8">
            <a:extLst>
              <a:ext uri="{FF2B5EF4-FFF2-40B4-BE49-F238E27FC236}">
                <a16:creationId xmlns:a16="http://schemas.microsoft.com/office/drawing/2014/main" id="{F5BBF5FD-4961-4E92-90EB-829DC3C53DA8}"/>
              </a:ext>
            </a:extLst>
          </p:cNvPr>
          <p:cNvSpPr/>
          <p:nvPr/>
        </p:nvSpPr>
        <p:spPr>
          <a:xfrm>
            <a:off x="4466037" y="5031375"/>
            <a:ext cx="3611164" cy="84255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1100" b="1" dirty="0">
                <a:solidFill>
                  <a:schemeClr val="tx1"/>
                </a:solidFill>
                <a:latin typeface="Times New Roman" panose="02020603050405020304" pitchFamily="18" charset="0"/>
                <a:cs typeface="Times New Roman" panose="02020603050405020304" pitchFamily="18" charset="0"/>
              </a:rPr>
              <a:t>Trust illustrated: The manager securing the employee</a:t>
            </a:r>
            <a:r>
              <a:rPr lang="en-US" sz="1100" dirty="0">
                <a:solidFill>
                  <a:schemeClr val="tx1"/>
                </a:solidFill>
                <a:latin typeface="Times New Roman" panose="02020603050405020304" pitchFamily="18" charset="0"/>
                <a:cs typeface="Times New Roman" panose="02020603050405020304" pitchFamily="18" charset="0"/>
              </a:rPr>
              <a:t>. Adapted illustration based on (Schmiedel 2017, p.3)</a:t>
            </a:r>
          </a:p>
        </p:txBody>
      </p:sp>
      <p:sp>
        <p:nvSpPr>
          <p:cNvPr id="10" name="Rechteck 10">
            <a:extLst>
              <a:ext uri="{FF2B5EF4-FFF2-40B4-BE49-F238E27FC236}">
                <a16:creationId xmlns:a16="http://schemas.microsoft.com/office/drawing/2014/main" id="{19605577-36A6-4AC4-9EF4-F8444FC7441D}"/>
              </a:ext>
            </a:extLst>
          </p:cNvPr>
          <p:cNvSpPr/>
          <p:nvPr/>
        </p:nvSpPr>
        <p:spPr bwMode="gray">
          <a:xfrm>
            <a:off x="0" y="-11809"/>
            <a:ext cx="9144000" cy="457200"/>
          </a:xfrm>
          <a:prstGeom prst="rect">
            <a:avLst/>
          </a:prstGeom>
          <a:solidFill>
            <a:srgbClr val="A5CD50"/>
          </a:solidFill>
          <a:ln w="9525" cap="flat" cmpd="sng" algn="ctr">
            <a:noFill/>
            <a:prstDash val="solid"/>
          </a:ln>
          <a:effectLst/>
        </p:spPr>
        <p:txBody>
          <a:bodyPr rtlCol="0" anchor="t" anchorCtr="0"/>
          <a:lstStyle/>
          <a:p>
            <a:pPr algn="ctr">
              <a:spcBef>
                <a:spcPts val="225"/>
              </a:spcBef>
              <a:spcAft>
                <a:spcPts val="225"/>
              </a:spcAft>
              <a:buClr>
                <a:schemeClr val="bg1"/>
              </a:buClr>
              <a:buSzPct val="100000"/>
            </a:pPr>
            <a:endParaRPr lang="de-DE" sz="1200" b="1" kern="0">
              <a:solidFill>
                <a:schemeClr val="accent4"/>
              </a:solidFill>
              <a:latin typeface="Verdana"/>
            </a:endParaRPr>
          </a:p>
        </p:txBody>
      </p:sp>
      <p:sp>
        <p:nvSpPr>
          <p:cNvPr id="11" name="Textplatzhalter 7">
            <a:extLst>
              <a:ext uri="{FF2B5EF4-FFF2-40B4-BE49-F238E27FC236}">
                <a16:creationId xmlns:a16="http://schemas.microsoft.com/office/drawing/2014/main" id="{787239C9-6AB0-462F-B016-8D8BEA66C634}"/>
              </a:ext>
            </a:extLst>
          </p:cNvPr>
          <p:cNvSpPr txBox="1">
            <a:spLocks/>
          </p:cNvSpPr>
          <p:nvPr>
            <p:custDataLst>
              <p:tags r:id="rId1"/>
            </p:custDataLst>
          </p:nvPr>
        </p:nvSpPr>
        <p:spPr bwMode="gray">
          <a:xfrm>
            <a:off x="260313" y="68554"/>
            <a:ext cx="7514406" cy="375270"/>
          </a:xfrm>
          <a:prstGeom prst="rect">
            <a:avLst/>
          </a:prstGeom>
        </p:spPr>
        <p:txBody>
          <a:bodyPr lIns="0" tIns="0" rIns="0" bIns="0"/>
          <a:lstStyle>
            <a:lvl1pPr marL="0" indent="0" algn="l" defTabSz="914400" rtl="0" eaLnBrk="1" latinLnBrk="0" hangingPunct="1">
              <a:lnSpc>
                <a:spcPct val="105000"/>
              </a:lnSpc>
              <a:spcBef>
                <a:spcPts val="600"/>
              </a:spcBef>
              <a:spcAft>
                <a:spcPts val="300"/>
              </a:spcAft>
              <a:buFont typeface="Arial" panose="020B0604020202020204" pitchFamily="34" charset="0"/>
              <a:buNone/>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1pPr>
            <a:lvl2pPr marL="180000" indent="-180000" algn="l" defTabSz="914400" rtl="0" eaLnBrk="1" latinLnBrk="0" hangingPunct="1">
              <a:lnSpc>
                <a:spcPct val="105000"/>
              </a:lnSpc>
              <a:spcBef>
                <a:spcPts val="300"/>
              </a:spcBef>
              <a:spcAft>
                <a:spcPts val="300"/>
              </a:spcAft>
              <a:buClr>
                <a:schemeClr val="accent1"/>
              </a:buClr>
              <a:buFont typeface="Wingdings" panose="05000000000000000000" pitchFamily="2"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2pPr>
            <a:lvl3pPr marL="360000" indent="-180000" algn="l" defTabSz="914400" rtl="0" eaLnBrk="1" latinLnBrk="0" hangingPunct="1">
              <a:lnSpc>
                <a:spcPct val="105000"/>
              </a:lnSpc>
              <a:spcBef>
                <a:spcPts val="300"/>
              </a:spcBef>
              <a:spcAft>
                <a:spcPts val="300"/>
              </a:spcAft>
              <a:buClr>
                <a:schemeClr val="accent1"/>
              </a:buClr>
              <a:buFont typeface="Symbol" panose="05050102010706020507" pitchFamily="18"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3pPr>
            <a:lvl4pPr marL="538163"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4pPr>
            <a:lvl5pPr marL="720725"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lang="de-DE"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5pPr>
            <a:lvl6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6pPr>
            <a:lvl7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baseline="0">
                <a:solidFill>
                  <a:schemeClr val="tx1"/>
                </a:solidFill>
                <a:latin typeface="Verdana" panose="020B0604030504040204" pitchFamily="34" charset="0"/>
                <a:ea typeface="Verdana" panose="020B0604030504040204" pitchFamily="34" charset="0"/>
                <a:cs typeface="Verdana" panose="020B0604030504040204" pitchFamily="34" charset="0"/>
              </a:defRPr>
            </a:lvl7pPr>
            <a:lvl8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baseline="0">
                <a:solidFill>
                  <a:schemeClr val="tx1"/>
                </a:solidFill>
                <a:latin typeface="Verdana" panose="020B0604030504040204" pitchFamily="34" charset="0"/>
                <a:ea typeface="Verdana" panose="020B0604030504040204" pitchFamily="34" charset="0"/>
                <a:cs typeface="Verdana" panose="020B0604030504040204" pitchFamily="34" charset="0"/>
              </a:defRPr>
            </a:lvl8pPr>
            <a:lvl9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9pPr>
          </a:lstStyle>
          <a:p>
            <a:pPr>
              <a:lnSpc>
                <a:spcPct val="100000"/>
              </a:lnSpc>
              <a:spcBef>
                <a:spcPts val="0"/>
              </a:spcBef>
              <a:spcAft>
                <a:spcPts val="0"/>
              </a:spcAft>
            </a:pPr>
            <a:r>
              <a:rPr lang="en-US" sz="2100" dirty="0">
                <a:solidFill>
                  <a:schemeClr val="accent1"/>
                </a:solidFill>
                <a:latin typeface="Merck" panose="04040805020F02020302" charset="0"/>
              </a:rPr>
              <a:t>Trust human-human</a:t>
            </a:r>
          </a:p>
          <a:p>
            <a:pPr>
              <a:lnSpc>
                <a:spcPct val="100000"/>
              </a:lnSpc>
              <a:spcBef>
                <a:spcPts val="0"/>
              </a:spcBef>
              <a:spcAft>
                <a:spcPts val="0"/>
              </a:spcAft>
            </a:pPr>
            <a:endParaRPr lang="en-US" sz="2100" dirty="0">
              <a:solidFill>
                <a:schemeClr val="accent1"/>
              </a:solidFill>
              <a:latin typeface="Merck" panose="04040805020F02020302" charset="0"/>
            </a:endParaRPr>
          </a:p>
        </p:txBody>
      </p:sp>
    </p:spTree>
    <p:extLst>
      <p:ext uri="{BB962C8B-B14F-4D97-AF65-F5344CB8AC3E}">
        <p14:creationId xmlns:p14="http://schemas.microsoft.com/office/powerpoint/2010/main" val="220713974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A409D5B7-856B-4635-9D9B-A2D8AF413212}"/>
              </a:ext>
            </a:extLst>
          </p:cNvPr>
          <p:cNvPicPr>
            <a:picLocks noChangeAspect="1"/>
          </p:cNvPicPr>
          <p:nvPr/>
        </p:nvPicPr>
        <p:blipFill rotWithShape="1">
          <a:blip r:embed="rId3"/>
          <a:srcRect b="20632"/>
          <a:stretch/>
        </p:blipFill>
        <p:spPr>
          <a:xfrm>
            <a:off x="2775850" y="3263745"/>
            <a:ext cx="5840016" cy="1790700"/>
          </a:xfrm>
          <a:prstGeom prst="rect">
            <a:avLst/>
          </a:prstGeom>
        </p:spPr>
      </p:pic>
      <p:sp>
        <p:nvSpPr>
          <p:cNvPr id="6" name="Titel 5">
            <a:extLst>
              <a:ext uri="{FF2B5EF4-FFF2-40B4-BE49-F238E27FC236}">
                <a16:creationId xmlns:a16="http://schemas.microsoft.com/office/drawing/2014/main" id="{AD01D312-24B9-4320-B192-DC5B2218B001}"/>
              </a:ext>
            </a:extLst>
          </p:cNvPr>
          <p:cNvSpPr>
            <a:spLocks noGrp="1"/>
          </p:cNvSpPr>
          <p:nvPr>
            <p:ph type="title"/>
          </p:nvPr>
        </p:nvSpPr>
        <p:spPr>
          <a:xfrm>
            <a:off x="467915" y="443824"/>
            <a:ext cx="8208169" cy="1215614"/>
          </a:xfrm>
        </p:spPr>
        <p:txBody>
          <a:bodyPr>
            <a:noAutofit/>
          </a:bodyPr>
          <a:lstStyle/>
          <a:p>
            <a:r>
              <a:rPr lang="en-US" sz="2400" dirty="0"/>
              <a:t>Findings: Gap analysis from literature </a:t>
            </a:r>
            <a:br>
              <a:rPr lang="en-US" sz="2400" dirty="0"/>
            </a:br>
            <a:r>
              <a:rPr lang="en-US" sz="2400" dirty="0"/>
              <a:t>Participants: Human + AI + AI-Designer and what about the Oncologist?</a:t>
            </a:r>
          </a:p>
        </p:txBody>
      </p:sp>
      <p:sp>
        <p:nvSpPr>
          <p:cNvPr id="4" name="Fußzeilenplatzhalter 3">
            <a:extLst>
              <a:ext uri="{FF2B5EF4-FFF2-40B4-BE49-F238E27FC236}">
                <a16:creationId xmlns:a16="http://schemas.microsoft.com/office/drawing/2014/main" id="{F97B017C-ECAF-4D3C-A57A-32FE0E422F4A}"/>
              </a:ext>
            </a:extLst>
          </p:cNvPr>
          <p:cNvSpPr>
            <a:spLocks noGrp="1"/>
          </p:cNvSpPr>
          <p:nvPr>
            <p:ph type="ftr" sz="quarter" idx="15"/>
          </p:nvPr>
        </p:nvSpPr>
        <p:spPr/>
        <p:txBody>
          <a:bodyPr/>
          <a:lstStyle/>
          <a:p>
            <a:r>
              <a:rPr lang="en-US" sz="1400" dirty="0"/>
              <a:t>Trust between AI and Human Being | January 2021</a:t>
            </a:r>
          </a:p>
        </p:txBody>
      </p:sp>
      <p:sp>
        <p:nvSpPr>
          <p:cNvPr id="5" name="Foliennummernplatzhalter 4">
            <a:extLst>
              <a:ext uri="{FF2B5EF4-FFF2-40B4-BE49-F238E27FC236}">
                <a16:creationId xmlns:a16="http://schemas.microsoft.com/office/drawing/2014/main" id="{FB29CAB8-A649-4885-9B62-98F095CD1211}"/>
              </a:ext>
            </a:extLst>
          </p:cNvPr>
          <p:cNvSpPr>
            <a:spLocks noGrp="1"/>
          </p:cNvSpPr>
          <p:nvPr>
            <p:ph type="sldNum" sz="quarter" idx="16"/>
          </p:nvPr>
        </p:nvSpPr>
        <p:spPr/>
        <p:txBody>
          <a:bodyPr/>
          <a:lstStyle/>
          <a:p>
            <a:fld id="{FD5E7EB4-4CDF-47BB-AF16-07782904B863}" type="slidenum">
              <a:rPr lang="en-US" sz="1400" smtClean="0"/>
              <a:pPr/>
              <a:t>7</a:t>
            </a:fld>
            <a:endParaRPr lang="en-US" sz="1400" dirty="0"/>
          </a:p>
        </p:txBody>
      </p:sp>
      <p:sp>
        <p:nvSpPr>
          <p:cNvPr id="3" name="Content Placeholder 2">
            <a:extLst>
              <a:ext uri="{FF2B5EF4-FFF2-40B4-BE49-F238E27FC236}">
                <a16:creationId xmlns:a16="http://schemas.microsoft.com/office/drawing/2014/main" id="{37711041-4760-4916-A76C-9A34A466F209}"/>
              </a:ext>
            </a:extLst>
          </p:cNvPr>
          <p:cNvSpPr>
            <a:spLocks noGrp="1"/>
          </p:cNvSpPr>
          <p:nvPr>
            <p:ph sz="quarter" idx="14"/>
          </p:nvPr>
        </p:nvSpPr>
        <p:spPr>
          <a:xfrm>
            <a:off x="307180" y="1577755"/>
            <a:ext cx="8208170" cy="3950256"/>
          </a:xfrm>
        </p:spPr>
        <p:txBody>
          <a:bodyPr>
            <a:noAutofit/>
          </a:bodyPr>
          <a:lstStyle/>
          <a:p>
            <a:r>
              <a:rPr lang="en-US" sz="1600" dirty="0"/>
              <a:t>Limitations of human-AI and human-machine relationships found in literature (excerpt):</a:t>
            </a:r>
          </a:p>
          <a:p>
            <a:pPr marL="257175" indent="-257175">
              <a:buAutoNum type="arabicPeriod"/>
            </a:pPr>
            <a:r>
              <a:rPr lang="en-US" sz="1600" dirty="0"/>
              <a:t>Situational decision making: the machine is not capable to bring in human understanding and thoughts like situational decisions (Schenkelberg 2020)</a:t>
            </a:r>
          </a:p>
          <a:p>
            <a:pPr marL="257175" indent="-257175">
              <a:buAutoNum type="arabicPeriod"/>
            </a:pPr>
            <a:r>
              <a:rPr lang="en-US" sz="1600" dirty="0"/>
              <a:t>A hormone release, like the creation of oxytocin can only happen on the human side, but not on the machine side of the relationship. But in a stressful situation still a trustful situation human-machine can happen</a:t>
            </a:r>
          </a:p>
          <a:p>
            <a:pPr marL="257175" indent="-257175">
              <a:buAutoNum type="arabicPeriod"/>
            </a:pPr>
            <a:r>
              <a:rPr lang="en-US" sz="1600" dirty="0"/>
              <a:t>Trust parties in the trust model</a:t>
            </a:r>
            <a:br>
              <a:rPr lang="en-US" sz="1600" dirty="0"/>
            </a:br>
            <a:r>
              <a:rPr lang="en-US" sz="1600" dirty="0"/>
              <a:t>human-AI (Tschopp Ruef 2020): </a:t>
            </a:r>
            <a:br>
              <a:rPr lang="en-US" sz="1600" dirty="0"/>
            </a:br>
            <a:r>
              <a:rPr lang="en-US" sz="1600" dirty="0"/>
              <a:t>Sales rep (works with AI), AI, </a:t>
            </a:r>
            <a:br>
              <a:rPr lang="en-US" sz="1600" dirty="0"/>
            </a:br>
            <a:r>
              <a:rPr lang="en-US" sz="1600" dirty="0"/>
              <a:t>AI-Designer</a:t>
            </a:r>
            <a:br>
              <a:rPr lang="en-US" sz="1600" dirty="0"/>
            </a:br>
            <a:br>
              <a:rPr lang="en-US" sz="1600" dirty="0"/>
            </a:br>
            <a:r>
              <a:rPr lang="en-US" sz="1600" dirty="0"/>
              <a:t>Proposal to enhance the</a:t>
            </a:r>
            <a:br>
              <a:rPr lang="en-US" sz="1600" dirty="0"/>
            </a:br>
            <a:r>
              <a:rPr lang="en-US" sz="1600" dirty="0"/>
              <a:t>“three trust parties' model”</a:t>
            </a:r>
            <a:br>
              <a:rPr lang="en-US" sz="1600" dirty="0"/>
            </a:br>
            <a:r>
              <a:rPr lang="en-US" sz="1600" dirty="0"/>
              <a:t>of Tschopp and Ruef with </a:t>
            </a:r>
            <a:br>
              <a:rPr lang="en-US" sz="1600" dirty="0"/>
            </a:br>
            <a:r>
              <a:rPr lang="en-US" sz="1600" dirty="0"/>
              <a:t>one additional trustor</a:t>
            </a:r>
            <a:br>
              <a:rPr lang="en-US" sz="1600" dirty="0"/>
            </a:br>
            <a:r>
              <a:rPr lang="en-US" sz="1600" dirty="0"/>
              <a:t>as participant: the HCP </a:t>
            </a:r>
          </a:p>
          <a:p>
            <a:endParaRPr lang="en-US" sz="1600" dirty="0"/>
          </a:p>
        </p:txBody>
      </p:sp>
      <p:sp>
        <p:nvSpPr>
          <p:cNvPr id="9" name="Rectangle 8">
            <a:extLst>
              <a:ext uri="{FF2B5EF4-FFF2-40B4-BE49-F238E27FC236}">
                <a16:creationId xmlns:a16="http://schemas.microsoft.com/office/drawing/2014/main" id="{65845198-81A5-4A2B-9759-3D40E414C7D0}"/>
              </a:ext>
            </a:extLst>
          </p:cNvPr>
          <p:cNvSpPr/>
          <p:nvPr/>
        </p:nvSpPr>
        <p:spPr>
          <a:xfrm>
            <a:off x="3105978" y="4849181"/>
            <a:ext cx="1466021" cy="390929"/>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00" dirty="0">
                <a:solidFill>
                  <a:schemeClr val="accent2"/>
                </a:solidFill>
              </a:rPr>
              <a:t>Usage of same AI? Whose AI? And AI’s interaction?</a:t>
            </a:r>
          </a:p>
        </p:txBody>
      </p:sp>
      <p:sp>
        <p:nvSpPr>
          <p:cNvPr id="11" name="Rectangle 10">
            <a:extLst>
              <a:ext uri="{FF2B5EF4-FFF2-40B4-BE49-F238E27FC236}">
                <a16:creationId xmlns:a16="http://schemas.microsoft.com/office/drawing/2014/main" id="{5BB5BE71-B5EA-425A-B7D4-8F412089C8DA}"/>
              </a:ext>
            </a:extLst>
          </p:cNvPr>
          <p:cNvSpPr/>
          <p:nvPr/>
        </p:nvSpPr>
        <p:spPr>
          <a:xfrm>
            <a:off x="7981083" y="4543703"/>
            <a:ext cx="1466021" cy="390929"/>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000" dirty="0">
                <a:solidFill>
                  <a:schemeClr val="accent2"/>
                </a:solidFill>
              </a:rPr>
              <a:t>Additional </a:t>
            </a:r>
          </a:p>
          <a:p>
            <a:pPr algn="ctr"/>
            <a:r>
              <a:rPr lang="en-US" sz="1000" dirty="0">
                <a:solidFill>
                  <a:schemeClr val="accent2"/>
                </a:solidFill>
              </a:rPr>
              <a:t>participant</a:t>
            </a:r>
          </a:p>
        </p:txBody>
      </p:sp>
      <p:cxnSp>
        <p:nvCxnSpPr>
          <p:cNvPr id="13" name="Straight Arrow Connector 12">
            <a:extLst>
              <a:ext uri="{FF2B5EF4-FFF2-40B4-BE49-F238E27FC236}">
                <a16:creationId xmlns:a16="http://schemas.microsoft.com/office/drawing/2014/main" id="{8951B1B6-296D-4404-81FC-443119E8BCB6}"/>
              </a:ext>
            </a:extLst>
          </p:cNvPr>
          <p:cNvCxnSpPr>
            <a:cxnSpLocks/>
          </p:cNvCxnSpPr>
          <p:nvPr/>
        </p:nvCxnSpPr>
        <p:spPr>
          <a:xfrm flipH="1">
            <a:off x="8315829" y="4682017"/>
            <a:ext cx="121443" cy="0"/>
          </a:xfrm>
          <a:prstGeom prst="straightConnector1">
            <a:avLst/>
          </a:prstGeom>
          <a:ln>
            <a:tailEnd type="triangle"/>
          </a:ln>
        </p:spPr>
        <p:style>
          <a:lnRef idx="1">
            <a:schemeClr val="accent2"/>
          </a:lnRef>
          <a:fillRef idx="0">
            <a:schemeClr val="accent2"/>
          </a:fillRef>
          <a:effectRef idx="0">
            <a:schemeClr val="accent2"/>
          </a:effectRef>
          <a:fontRef idx="minor">
            <a:schemeClr val="tx1"/>
          </a:fontRef>
        </p:style>
      </p:cxnSp>
      <p:cxnSp>
        <p:nvCxnSpPr>
          <p:cNvPr id="16" name="Straight Arrow Connector 15">
            <a:extLst>
              <a:ext uri="{FF2B5EF4-FFF2-40B4-BE49-F238E27FC236}">
                <a16:creationId xmlns:a16="http://schemas.microsoft.com/office/drawing/2014/main" id="{CE9FC98E-C215-42D6-937A-F7CCB4AEAD87}"/>
              </a:ext>
            </a:extLst>
          </p:cNvPr>
          <p:cNvCxnSpPr>
            <a:cxnSpLocks/>
          </p:cNvCxnSpPr>
          <p:nvPr/>
        </p:nvCxnSpPr>
        <p:spPr>
          <a:xfrm flipV="1">
            <a:off x="3172329" y="4846324"/>
            <a:ext cx="0" cy="136683"/>
          </a:xfrm>
          <a:prstGeom prst="straightConnector1">
            <a:avLst/>
          </a:prstGeom>
          <a:ln>
            <a:tailEnd type="triangle"/>
          </a:ln>
        </p:spPr>
        <p:style>
          <a:lnRef idx="1">
            <a:schemeClr val="accent2"/>
          </a:lnRef>
          <a:fillRef idx="0">
            <a:schemeClr val="accent2"/>
          </a:fillRef>
          <a:effectRef idx="0">
            <a:schemeClr val="accent2"/>
          </a:effectRef>
          <a:fontRef idx="minor">
            <a:schemeClr val="tx1"/>
          </a:fontRef>
        </p:style>
      </p:cxnSp>
      <p:cxnSp>
        <p:nvCxnSpPr>
          <p:cNvPr id="21" name="Straight Connector 20">
            <a:extLst>
              <a:ext uri="{FF2B5EF4-FFF2-40B4-BE49-F238E27FC236}">
                <a16:creationId xmlns:a16="http://schemas.microsoft.com/office/drawing/2014/main" id="{2F0058B6-1A1A-4039-A907-3CB50FE0CAE5}"/>
              </a:ext>
            </a:extLst>
          </p:cNvPr>
          <p:cNvCxnSpPr>
            <a:cxnSpLocks/>
          </p:cNvCxnSpPr>
          <p:nvPr/>
        </p:nvCxnSpPr>
        <p:spPr>
          <a:xfrm>
            <a:off x="3172328" y="4983007"/>
            <a:ext cx="59531" cy="0"/>
          </a:xfrm>
          <a:prstGeom prst="line">
            <a:avLst/>
          </a:prstGeom>
        </p:spPr>
        <p:style>
          <a:lnRef idx="1">
            <a:schemeClr val="accent2"/>
          </a:lnRef>
          <a:fillRef idx="0">
            <a:schemeClr val="accent2"/>
          </a:fillRef>
          <a:effectRef idx="0">
            <a:schemeClr val="accent2"/>
          </a:effectRef>
          <a:fontRef idx="minor">
            <a:schemeClr val="tx1"/>
          </a:fontRef>
        </p:style>
      </p:cxnSp>
      <p:sp>
        <p:nvSpPr>
          <p:cNvPr id="14" name="Rectangle 13">
            <a:extLst>
              <a:ext uri="{FF2B5EF4-FFF2-40B4-BE49-F238E27FC236}">
                <a16:creationId xmlns:a16="http://schemas.microsoft.com/office/drawing/2014/main" id="{ECB6FD63-C7E8-49DB-8527-5625DB2760CD}"/>
              </a:ext>
            </a:extLst>
          </p:cNvPr>
          <p:cNvSpPr/>
          <p:nvPr/>
        </p:nvSpPr>
        <p:spPr>
          <a:xfrm>
            <a:off x="3363517" y="5240110"/>
            <a:ext cx="5780483" cy="601641"/>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1100" b="1" dirty="0">
                <a:solidFill>
                  <a:schemeClr val="tx1"/>
                </a:solidFill>
                <a:latin typeface="Times New Roman" panose="02020603050405020304" pitchFamily="18" charset="0"/>
                <a:cs typeface="Times New Roman" panose="02020603050405020304" pitchFamily="18" charset="0"/>
              </a:rPr>
              <a:t>Enhanced model – Trust between human-AI with four participants: Sales rep, AI-System, AI-Designer, HCP. </a:t>
            </a:r>
            <a:r>
              <a:rPr lang="en-US" sz="1100" dirty="0">
                <a:solidFill>
                  <a:schemeClr val="tx1"/>
                </a:solidFill>
                <a:latin typeface="Times New Roman" panose="02020603050405020304" pitchFamily="18" charset="0"/>
                <a:cs typeface="Times New Roman" panose="02020603050405020304" pitchFamily="18" charset="0"/>
              </a:rPr>
              <a:t>Adapted illustration based on (Tschopp and Ruef 2020)</a:t>
            </a:r>
          </a:p>
        </p:txBody>
      </p:sp>
      <p:sp>
        <p:nvSpPr>
          <p:cNvPr id="15" name="Rechteck 10">
            <a:extLst>
              <a:ext uri="{FF2B5EF4-FFF2-40B4-BE49-F238E27FC236}">
                <a16:creationId xmlns:a16="http://schemas.microsoft.com/office/drawing/2014/main" id="{B2D1442D-19C9-4B03-B868-58B65EBC5D6F}"/>
              </a:ext>
            </a:extLst>
          </p:cNvPr>
          <p:cNvSpPr/>
          <p:nvPr/>
        </p:nvSpPr>
        <p:spPr bwMode="gray">
          <a:xfrm>
            <a:off x="0" y="-11809"/>
            <a:ext cx="9144000" cy="457200"/>
          </a:xfrm>
          <a:prstGeom prst="rect">
            <a:avLst/>
          </a:prstGeom>
          <a:solidFill>
            <a:srgbClr val="A5CD50"/>
          </a:solidFill>
          <a:ln w="9525" cap="flat" cmpd="sng" algn="ctr">
            <a:noFill/>
            <a:prstDash val="solid"/>
          </a:ln>
          <a:effectLst/>
        </p:spPr>
        <p:txBody>
          <a:bodyPr rtlCol="0" anchor="t" anchorCtr="0"/>
          <a:lstStyle/>
          <a:p>
            <a:pPr algn="ctr">
              <a:spcBef>
                <a:spcPts val="225"/>
              </a:spcBef>
              <a:spcAft>
                <a:spcPts val="225"/>
              </a:spcAft>
              <a:buClr>
                <a:schemeClr val="bg1"/>
              </a:buClr>
              <a:buSzPct val="100000"/>
            </a:pPr>
            <a:endParaRPr lang="de-DE" sz="1200" b="1" kern="0">
              <a:solidFill>
                <a:schemeClr val="accent4"/>
              </a:solidFill>
              <a:latin typeface="Verdana"/>
            </a:endParaRPr>
          </a:p>
        </p:txBody>
      </p:sp>
      <p:sp>
        <p:nvSpPr>
          <p:cNvPr id="17" name="Textplatzhalter 7">
            <a:extLst>
              <a:ext uri="{FF2B5EF4-FFF2-40B4-BE49-F238E27FC236}">
                <a16:creationId xmlns:a16="http://schemas.microsoft.com/office/drawing/2014/main" id="{ED3BC60C-E732-4444-9898-2560504B81AA}"/>
              </a:ext>
            </a:extLst>
          </p:cNvPr>
          <p:cNvSpPr txBox="1">
            <a:spLocks/>
          </p:cNvSpPr>
          <p:nvPr>
            <p:custDataLst>
              <p:tags r:id="rId1"/>
            </p:custDataLst>
          </p:nvPr>
        </p:nvSpPr>
        <p:spPr bwMode="gray">
          <a:xfrm>
            <a:off x="260313" y="68554"/>
            <a:ext cx="7514406" cy="375270"/>
          </a:xfrm>
          <a:prstGeom prst="rect">
            <a:avLst/>
          </a:prstGeom>
        </p:spPr>
        <p:txBody>
          <a:bodyPr lIns="0" tIns="0" rIns="0" bIns="0"/>
          <a:lstStyle>
            <a:lvl1pPr marL="0" indent="0" algn="l" defTabSz="914400" rtl="0" eaLnBrk="1" latinLnBrk="0" hangingPunct="1">
              <a:lnSpc>
                <a:spcPct val="105000"/>
              </a:lnSpc>
              <a:spcBef>
                <a:spcPts val="600"/>
              </a:spcBef>
              <a:spcAft>
                <a:spcPts val="300"/>
              </a:spcAft>
              <a:buFont typeface="Arial" panose="020B0604020202020204" pitchFamily="34" charset="0"/>
              <a:buNone/>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1pPr>
            <a:lvl2pPr marL="180000" indent="-180000" algn="l" defTabSz="914400" rtl="0" eaLnBrk="1" latinLnBrk="0" hangingPunct="1">
              <a:lnSpc>
                <a:spcPct val="105000"/>
              </a:lnSpc>
              <a:spcBef>
                <a:spcPts val="300"/>
              </a:spcBef>
              <a:spcAft>
                <a:spcPts val="300"/>
              </a:spcAft>
              <a:buClr>
                <a:schemeClr val="accent1"/>
              </a:buClr>
              <a:buFont typeface="Wingdings" panose="05000000000000000000" pitchFamily="2"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2pPr>
            <a:lvl3pPr marL="360000" indent="-180000" algn="l" defTabSz="914400" rtl="0" eaLnBrk="1" latinLnBrk="0" hangingPunct="1">
              <a:lnSpc>
                <a:spcPct val="105000"/>
              </a:lnSpc>
              <a:spcBef>
                <a:spcPts val="300"/>
              </a:spcBef>
              <a:spcAft>
                <a:spcPts val="300"/>
              </a:spcAft>
              <a:buClr>
                <a:schemeClr val="accent1"/>
              </a:buClr>
              <a:buFont typeface="Symbol" panose="05050102010706020507" pitchFamily="18"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3pPr>
            <a:lvl4pPr marL="538163"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4pPr>
            <a:lvl5pPr marL="720725"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lang="de-DE"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5pPr>
            <a:lvl6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6pPr>
            <a:lvl7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baseline="0">
                <a:solidFill>
                  <a:schemeClr val="tx1"/>
                </a:solidFill>
                <a:latin typeface="Verdana" panose="020B0604030504040204" pitchFamily="34" charset="0"/>
                <a:ea typeface="Verdana" panose="020B0604030504040204" pitchFamily="34" charset="0"/>
                <a:cs typeface="Verdana" panose="020B0604030504040204" pitchFamily="34" charset="0"/>
              </a:defRPr>
            </a:lvl7pPr>
            <a:lvl8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baseline="0">
                <a:solidFill>
                  <a:schemeClr val="tx1"/>
                </a:solidFill>
                <a:latin typeface="Verdana" panose="020B0604030504040204" pitchFamily="34" charset="0"/>
                <a:ea typeface="Verdana" panose="020B0604030504040204" pitchFamily="34" charset="0"/>
                <a:cs typeface="Verdana" panose="020B0604030504040204" pitchFamily="34" charset="0"/>
              </a:defRPr>
            </a:lvl8pPr>
            <a:lvl9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9pPr>
          </a:lstStyle>
          <a:p>
            <a:pPr>
              <a:lnSpc>
                <a:spcPct val="100000"/>
              </a:lnSpc>
              <a:spcBef>
                <a:spcPts val="0"/>
              </a:spcBef>
              <a:spcAft>
                <a:spcPts val="0"/>
              </a:spcAft>
            </a:pPr>
            <a:r>
              <a:rPr lang="en-US" sz="2100" dirty="0">
                <a:solidFill>
                  <a:schemeClr val="accent1"/>
                </a:solidFill>
                <a:latin typeface="Merck" panose="04040805020F02020302" charset="0"/>
              </a:rPr>
              <a:t>Limitations and Trust participants</a:t>
            </a:r>
          </a:p>
        </p:txBody>
      </p:sp>
    </p:spTree>
    <p:extLst>
      <p:ext uri="{BB962C8B-B14F-4D97-AF65-F5344CB8AC3E}">
        <p14:creationId xmlns:p14="http://schemas.microsoft.com/office/powerpoint/2010/main" val="128490658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el 5">
            <a:extLst>
              <a:ext uri="{FF2B5EF4-FFF2-40B4-BE49-F238E27FC236}">
                <a16:creationId xmlns:a16="http://schemas.microsoft.com/office/drawing/2014/main" id="{AD01D312-24B9-4320-B192-DC5B2218B001}"/>
              </a:ext>
            </a:extLst>
          </p:cNvPr>
          <p:cNvSpPr>
            <a:spLocks noGrp="1"/>
          </p:cNvSpPr>
          <p:nvPr>
            <p:ph type="title"/>
          </p:nvPr>
        </p:nvSpPr>
        <p:spPr>
          <a:xfrm>
            <a:off x="467914" y="555482"/>
            <a:ext cx="8208169" cy="823500"/>
          </a:xfrm>
        </p:spPr>
        <p:txBody>
          <a:bodyPr>
            <a:noAutofit/>
          </a:bodyPr>
          <a:lstStyle/>
          <a:p>
            <a:r>
              <a:rPr lang="en-US" sz="2400" dirty="0"/>
              <a:t>Findings: Relevance Ranking, Trust Factors for Sales Reps &amp; Oncologists (Selection) I</a:t>
            </a:r>
          </a:p>
        </p:txBody>
      </p:sp>
      <p:sp>
        <p:nvSpPr>
          <p:cNvPr id="4" name="Fußzeilenplatzhalter 3">
            <a:extLst>
              <a:ext uri="{FF2B5EF4-FFF2-40B4-BE49-F238E27FC236}">
                <a16:creationId xmlns:a16="http://schemas.microsoft.com/office/drawing/2014/main" id="{F97B017C-ECAF-4D3C-A57A-32FE0E422F4A}"/>
              </a:ext>
            </a:extLst>
          </p:cNvPr>
          <p:cNvSpPr>
            <a:spLocks noGrp="1"/>
          </p:cNvSpPr>
          <p:nvPr>
            <p:ph type="ftr" sz="quarter" idx="15"/>
          </p:nvPr>
        </p:nvSpPr>
        <p:spPr/>
        <p:txBody>
          <a:bodyPr/>
          <a:lstStyle/>
          <a:p>
            <a:r>
              <a:rPr lang="en-US" sz="1400" dirty="0"/>
              <a:t>Trust between AI and Human Being | January 2021</a:t>
            </a:r>
          </a:p>
        </p:txBody>
      </p:sp>
      <p:sp>
        <p:nvSpPr>
          <p:cNvPr id="5" name="Foliennummernplatzhalter 4">
            <a:extLst>
              <a:ext uri="{FF2B5EF4-FFF2-40B4-BE49-F238E27FC236}">
                <a16:creationId xmlns:a16="http://schemas.microsoft.com/office/drawing/2014/main" id="{FB29CAB8-A649-4885-9B62-98F095CD1211}"/>
              </a:ext>
            </a:extLst>
          </p:cNvPr>
          <p:cNvSpPr>
            <a:spLocks noGrp="1"/>
          </p:cNvSpPr>
          <p:nvPr>
            <p:ph type="sldNum" sz="quarter" idx="16"/>
          </p:nvPr>
        </p:nvSpPr>
        <p:spPr/>
        <p:txBody>
          <a:bodyPr/>
          <a:lstStyle/>
          <a:p>
            <a:fld id="{FD5E7EB4-4CDF-47BB-AF16-07782904B863}" type="slidenum">
              <a:rPr lang="en-US" sz="1400" smtClean="0"/>
              <a:pPr/>
              <a:t>8</a:t>
            </a:fld>
            <a:endParaRPr lang="en-US" sz="1400"/>
          </a:p>
        </p:txBody>
      </p:sp>
      <p:sp>
        <p:nvSpPr>
          <p:cNvPr id="3" name="Content Placeholder 2">
            <a:extLst>
              <a:ext uri="{FF2B5EF4-FFF2-40B4-BE49-F238E27FC236}">
                <a16:creationId xmlns:a16="http://schemas.microsoft.com/office/drawing/2014/main" id="{37711041-4760-4916-A76C-9A34A466F209}"/>
              </a:ext>
            </a:extLst>
          </p:cNvPr>
          <p:cNvSpPr>
            <a:spLocks noGrp="1"/>
          </p:cNvSpPr>
          <p:nvPr>
            <p:ph sz="quarter" idx="14"/>
          </p:nvPr>
        </p:nvSpPr>
        <p:spPr/>
        <p:txBody>
          <a:bodyPr>
            <a:normAutofit/>
          </a:bodyPr>
          <a:lstStyle/>
          <a:p>
            <a:r>
              <a:rPr lang="en-US" sz="1800" dirty="0"/>
              <a:t>Most important trust factors for the human and AI teammate for projects where human sales reps and AI form a collaboration. The ranking is divided into three ranking groups (RG): </a:t>
            </a:r>
            <a:br>
              <a:rPr lang="en-US" sz="1800" dirty="0"/>
            </a:br>
            <a:r>
              <a:rPr lang="en-US" sz="1800" dirty="0"/>
              <a:t>“1. Very important”, “2. Important”, “3. Relevant but with lower impact”</a:t>
            </a:r>
          </a:p>
          <a:p>
            <a:endParaRPr lang="en-US" sz="4000" dirty="0"/>
          </a:p>
        </p:txBody>
      </p:sp>
      <p:graphicFrame>
        <p:nvGraphicFramePr>
          <p:cNvPr id="2" name="Table 1">
            <a:extLst>
              <a:ext uri="{FF2B5EF4-FFF2-40B4-BE49-F238E27FC236}">
                <a16:creationId xmlns:a16="http://schemas.microsoft.com/office/drawing/2014/main" id="{CAEE2691-D8CD-4840-B559-4138EA926C97}"/>
              </a:ext>
            </a:extLst>
          </p:cNvPr>
          <p:cNvGraphicFramePr>
            <a:graphicFrameLocks noGrp="1"/>
          </p:cNvGraphicFramePr>
          <p:nvPr>
            <p:extLst>
              <p:ext uri="{D42A27DB-BD31-4B8C-83A1-F6EECF244321}">
                <p14:modId xmlns:p14="http://schemas.microsoft.com/office/powerpoint/2010/main" val="401278307"/>
              </p:ext>
            </p:extLst>
          </p:nvPr>
        </p:nvGraphicFramePr>
        <p:xfrm>
          <a:off x="467914" y="2785705"/>
          <a:ext cx="8158844" cy="3323601"/>
        </p:xfrm>
        <a:graphic>
          <a:graphicData uri="http://schemas.openxmlformats.org/drawingml/2006/table">
            <a:tbl>
              <a:tblPr firstRow="1" firstCol="1" bandRow="1">
                <a:tableStyleId>{5C22544A-7EE6-4342-B048-85BDC9FD1C3A}</a:tableStyleId>
              </a:tblPr>
              <a:tblGrid>
                <a:gridCol w="1414855">
                  <a:extLst>
                    <a:ext uri="{9D8B030D-6E8A-4147-A177-3AD203B41FA5}">
                      <a16:colId xmlns:a16="http://schemas.microsoft.com/office/drawing/2014/main" val="2620982658"/>
                    </a:ext>
                  </a:extLst>
                </a:gridCol>
                <a:gridCol w="1870373">
                  <a:extLst>
                    <a:ext uri="{9D8B030D-6E8A-4147-A177-3AD203B41FA5}">
                      <a16:colId xmlns:a16="http://schemas.microsoft.com/office/drawing/2014/main" val="231844965"/>
                    </a:ext>
                  </a:extLst>
                </a:gridCol>
                <a:gridCol w="4341196">
                  <a:extLst>
                    <a:ext uri="{9D8B030D-6E8A-4147-A177-3AD203B41FA5}">
                      <a16:colId xmlns:a16="http://schemas.microsoft.com/office/drawing/2014/main" val="2650033202"/>
                    </a:ext>
                  </a:extLst>
                </a:gridCol>
                <a:gridCol w="532420">
                  <a:extLst>
                    <a:ext uri="{9D8B030D-6E8A-4147-A177-3AD203B41FA5}">
                      <a16:colId xmlns:a16="http://schemas.microsoft.com/office/drawing/2014/main" val="3478507692"/>
                    </a:ext>
                  </a:extLst>
                </a:gridCol>
              </a:tblGrid>
              <a:tr h="763281">
                <a:tc>
                  <a:txBody>
                    <a:bodyPr/>
                    <a:lstStyle/>
                    <a:p>
                      <a:pPr marL="0" marR="0">
                        <a:spcBef>
                          <a:spcPts val="600"/>
                        </a:spcBef>
                        <a:spcAft>
                          <a:spcPts val="0"/>
                        </a:spcAft>
                      </a:pPr>
                      <a:r>
                        <a:rPr lang="en-US" sz="1800">
                          <a:effectLst/>
                        </a:rPr>
                        <a:t>Factor</a:t>
                      </a:r>
                      <a:endParaRPr lang="en-US" sz="180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800" dirty="0">
                          <a:effectLst/>
                        </a:rPr>
                        <a:t>Source</a:t>
                      </a:r>
                      <a:endParaRPr lang="en-US" sz="1800" dirty="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800" dirty="0">
                          <a:effectLst/>
                        </a:rPr>
                        <a:t>What does it mean to the sales rep or oncologist and implementation feasibility</a:t>
                      </a:r>
                      <a:endParaRPr lang="en-US" sz="1800" dirty="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800" dirty="0">
                          <a:effectLst/>
                        </a:rPr>
                        <a:t>RG</a:t>
                      </a:r>
                      <a:endParaRPr lang="en-US" sz="1800" dirty="0">
                        <a:effectLst/>
                        <a:latin typeface="Times New Roman" panose="02020603050405020304" pitchFamily="18" charset="0"/>
                        <a:ea typeface="Calibri" panose="020F0502020204030204" pitchFamily="34" charset="0"/>
                      </a:endParaRPr>
                    </a:p>
                  </a:txBody>
                  <a:tcPr marL="61914" marR="61914" marT="0" marB="0"/>
                </a:tc>
                <a:extLst>
                  <a:ext uri="{0D108BD9-81ED-4DB2-BD59-A6C34878D82A}">
                    <a16:rowId xmlns:a16="http://schemas.microsoft.com/office/drawing/2014/main" val="686836158"/>
                  </a:ext>
                </a:extLst>
              </a:tr>
              <a:tr h="572460">
                <a:tc>
                  <a:txBody>
                    <a:bodyPr/>
                    <a:lstStyle/>
                    <a:p>
                      <a:pPr marL="0" marR="0">
                        <a:spcBef>
                          <a:spcPts val="600"/>
                        </a:spcBef>
                        <a:spcAft>
                          <a:spcPts val="0"/>
                        </a:spcAft>
                      </a:pPr>
                      <a:r>
                        <a:rPr lang="en-US" sz="1400" dirty="0">
                          <a:solidFill>
                            <a:schemeClr val="accent4"/>
                          </a:solidFill>
                          <a:effectLst/>
                        </a:rPr>
                        <a:t>Ability &amp; performance</a:t>
                      </a:r>
                      <a:endParaRPr lang="en-US" sz="2400" dirty="0">
                        <a:solidFill>
                          <a:schemeClr val="accent4"/>
                        </a:solidFill>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400">
                          <a:effectLst/>
                        </a:rPr>
                        <a:t>Literature (Hancock et al. 2011) &amp; interviews (appendices 3-6)</a:t>
                      </a:r>
                      <a:endParaRPr lang="en-US" sz="240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400" dirty="0">
                          <a:effectLst/>
                        </a:rPr>
                        <a:t>Sales reps or Oncologist will gain trust if the algorithm works and the results presented by AI are useful </a:t>
                      </a:r>
                      <a:endParaRPr lang="en-US" sz="2400" dirty="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lgn="ctr">
                        <a:spcBef>
                          <a:spcPts val="600"/>
                        </a:spcBef>
                        <a:spcAft>
                          <a:spcPts val="0"/>
                        </a:spcAft>
                      </a:pPr>
                      <a:r>
                        <a:rPr lang="en-US" sz="1800" dirty="0">
                          <a:effectLst/>
                        </a:rPr>
                        <a:t>1</a:t>
                      </a:r>
                      <a:endParaRPr lang="en-US" sz="1800" dirty="0">
                        <a:effectLst/>
                        <a:latin typeface="Times New Roman" panose="02020603050405020304" pitchFamily="18" charset="0"/>
                        <a:ea typeface="Calibri" panose="020F0502020204030204" pitchFamily="34" charset="0"/>
                      </a:endParaRPr>
                    </a:p>
                  </a:txBody>
                  <a:tcPr marL="61914" marR="61914" marT="0" marB="0" anchor="ctr">
                    <a:solidFill>
                      <a:srgbClr val="92D050"/>
                    </a:solidFill>
                  </a:tcPr>
                </a:tc>
                <a:extLst>
                  <a:ext uri="{0D108BD9-81ED-4DB2-BD59-A6C34878D82A}">
                    <a16:rowId xmlns:a16="http://schemas.microsoft.com/office/drawing/2014/main" val="4276640468"/>
                  </a:ext>
                </a:extLst>
              </a:tr>
              <a:tr h="572460">
                <a:tc>
                  <a:txBody>
                    <a:bodyPr/>
                    <a:lstStyle/>
                    <a:p>
                      <a:pPr marL="0" marR="0">
                        <a:spcBef>
                          <a:spcPts val="600"/>
                        </a:spcBef>
                        <a:spcAft>
                          <a:spcPts val="0"/>
                        </a:spcAft>
                      </a:pPr>
                      <a:r>
                        <a:rPr lang="en-US" sz="1400" dirty="0">
                          <a:solidFill>
                            <a:schemeClr val="accent4"/>
                          </a:solidFill>
                          <a:effectLst/>
                        </a:rPr>
                        <a:t>Believability</a:t>
                      </a:r>
                      <a:endParaRPr lang="en-US" sz="2400" dirty="0">
                        <a:solidFill>
                          <a:schemeClr val="accent4"/>
                        </a:solidFill>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400">
                          <a:effectLst/>
                        </a:rPr>
                        <a:t>Literature (Hancock et al. 2011) &amp; interviews (appendix 4)</a:t>
                      </a:r>
                      <a:endParaRPr lang="en-US" sz="240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400" dirty="0">
                          <a:effectLst/>
                        </a:rPr>
                        <a:t>Sales reps will benefit from suggestions which are believable</a:t>
                      </a:r>
                      <a:endParaRPr lang="en-US" sz="2400" dirty="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lgn="ctr">
                        <a:spcBef>
                          <a:spcPts val="600"/>
                        </a:spcBef>
                        <a:spcAft>
                          <a:spcPts val="0"/>
                        </a:spcAft>
                      </a:pPr>
                      <a:r>
                        <a:rPr lang="en-US" sz="1800" dirty="0">
                          <a:effectLst/>
                        </a:rPr>
                        <a:t>1</a:t>
                      </a:r>
                      <a:endParaRPr lang="en-US" sz="1800" dirty="0">
                        <a:effectLst/>
                        <a:latin typeface="Times New Roman" panose="02020603050405020304" pitchFamily="18" charset="0"/>
                        <a:ea typeface="Calibri" panose="020F0502020204030204" pitchFamily="34" charset="0"/>
                      </a:endParaRPr>
                    </a:p>
                  </a:txBody>
                  <a:tcPr marL="61914" marR="61914" marT="0" marB="0" anchor="ctr">
                    <a:solidFill>
                      <a:srgbClr val="92D050"/>
                    </a:solidFill>
                  </a:tcPr>
                </a:tc>
                <a:extLst>
                  <a:ext uri="{0D108BD9-81ED-4DB2-BD59-A6C34878D82A}">
                    <a16:rowId xmlns:a16="http://schemas.microsoft.com/office/drawing/2014/main" val="416990483"/>
                  </a:ext>
                </a:extLst>
              </a:tr>
              <a:tr h="572460">
                <a:tc>
                  <a:txBody>
                    <a:bodyPr/>
                    <a:lstStyle/>
                    <a:p>
                      <a:pPr marL="0" marR="0">
                        <a:spcBef>
                          <a:spcPts val="600"/>
                        </a:spcBef>
                        <a:spcAft>
                          <a:spcPts val="0"/>
                        </a:spcAft>
                      </a:pPr>
                      <a:r>
                        <a:rPr lang="en-US" sz="1400" dirty="0">
                          <a:solidFill>
                            <a:schemeClr val="accent4"/>
                          </a:solidFill>
                          <a:effectLst/>
                        </a:rPr>
                        <a:t>Connectedness &amp; feedback exchange</a:t>
                      </a:r>
                      <a:endParaRPr lang="en-US" sz="2400" dirty="0">
                        <a:solidFill>
                          <a:schemeClr val="accent4"/>
                        </a:solidFill>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400">
                          <a:effectLst/>
                        </a:rPr>
                        <a:t>Literature (Blanchard et al. 2013)</a:t>
                      </a:r>
                      <a:r>
                        <a:rPr lang="en-GB" sz="1400">
                          <a:effectLst/>
                        </a:rPr>
                        <a:t> </a:t>
                      </a:r>
                      <a:r>
                        <a:rPr lang="en-US" sz="1400">
                          <a:effectLst/>
                        </a:rPr>
                        <a:t>&amp; interviews (appendix 4)</a:t>
                      </a:r>
                      <a:endParaRPr lang="en-US" sz="240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400" dirty="0">
                          <a:effectLst/>
                        </a:rPr>
                        <a:t>Sales reps will gain trust if future processes and suggestions of AI will incorporate feedback, which will continuously be collected from sales reps</a:t>
                      </a:r>
                      <a:endParaRPr lang="en-US" sz="2400" dirty="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lgn="ctr">
                        <a:spcBef>
                          <a:spcPts val="600"/>
                        </a:spcBef>
                        <a:spcAft>
                          <a:spcPts val="0"/>
                        </a:spcAft>
                      </a:pPr>
                      <a:r>
                        <a:rPr lang="en-US" sz="1800" dirty="0">
                          <a:effectLst/>
                        </a:rPr>
                        <a:t>1</a:t>
                      </a:r>
                      <a:endParaRPr lang="en-US" sz="1800" dirty="0">
                        <a:effectLst/>
                        <a:latin typeface="Times New Roman" panose="02020603050405020304" pitchFamily="18" charset="0"/>
                        <a:ea typeface="Calibri" panose="020F0502020204030204" pitchFamily="34" charset="0"/>
                      </a:endParaRPr>
                    </a:p>
                  </a:txBody>
                  <a:tcPr marL="61914" marR="61914" marT="0" marB="0" anchor="ctr">
                    <a:solidFill>
                      <a:srgbClr val="92D050"/>
                    </a:solidFill>
                  </a:tcPr>
                </a:tc>
                <a:extLst>
                  <a:ext uri="{0D108BD9-81ED-4DB2-BD59-A6C34878D82A}">
                    <a16:rowId xmlns:a16="http://schemas.microsoft.com/office/drawing/2014/main" val="3610784159"/>
                  </a:ext>
                </a:extLst>
              </a:tr>
              <a:tr h="572460">
                <a:tc>
                  <a:txBody>
                    <a:bodyPr/>
                    <a:lstStyle/>
                    <a:p>
                      <a:pPr marL="0" marR="0">
                        <a:spcBef>
                          <a:spcPts val="600"/>
                        </a:spcBef>
                        <a:spcAft>
                          <a:spcPts val="0"/>
                        </a:spcAft>
                      </a:pPr>
                      <a:r>
                        <a:rPr lang="en-US" sz="1400" dirty="0">
                          <a:solidFill>
                            <a:schemeClr val="accent4"/>
                          </a:solidFill>
                          <a:effectLst/>
                        </a:rPr>
                        <a:t>Dependability</a:t>
                      </a:r>
                      <a:endParaRPr lang="en-US" sz="2400" dirty="0">
                        <a:solidFill>
                          <a:schemeClr val="accent4"/>
                        </a:solidFill>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400">
                          <a:effectLst/>
                        </a:rPr>
                        <a:t>Literature (Hancock et al. 2011) &amp; interviews (appendix 4)</a:t>
                      </a:r>
                      <a:endParaRPr lang="en-US" sz="240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spcBef>
                          <a:spcPts val="600"/>
                        </a:spcBef>
                        <a:spcAft>
                          <a:spcPts val="0"/>
                        </a:spcAft>
                      </a:pPr>
                      <a:r>
                        <a:rPr lang="en-US" sz="1400" dirty="0">
                          <a:effectLst/>
                        </a:rPr>
                        <a:t>Sales reps will maintain trust whether the output from the AI-based system remains dependable over time</a:t>
                      </a:r>
                      <a:endParaRPr lang="en-US" sz="2400" dirty="0">
                        <a:effectLst/>
                        <a:latin typeface="Times New Roman" panose="02020603050405020304" pitchFamily="18" charset="0"/>
                        <a:ea typeface="Calibri" panose="020F0502020204030204" pitchFamily="34" charset="0"/>
                      </a:endParaRPr>
                    </a:p>
                  </a:txBody>
                  <a:tcPr marL="61914" marR="61914" marT="0" marB="0"/>
                </a:tc>
                <a:tc>
                  <a:txBody>
                    <a:bodyPr/>
                    <a:lstStyle/>
                    <a:p>
                      <a:pPr marL="0" marR="0" algn="ctr">
                        <a:spcBef>
                          <a:spcPts val="600"/>
                        </a:spcBef>
                        <a:spcAft>
                          <a:spcPts val="0"/>
                        </a:spcAft>
                      </a:pPr>
                      <a:r>
                        <a:rPr lang="en-US" sz="1800" dirty="0">
                          <a:effectLst/>
                        </a:rPr>
                        <a:t>1</a:t>
                      </a:r>
                      <a:endParaRPr lang="en-US" sz="1800" dirty="0">
                        <a:effectLst/>
                        <a:latin typeface="Times New Roman" panose="02020603050405020304" pitchFamily="18" charset="0"/>
                        <a:ea typeface="Calibri" panose="020F0502020204030204" pitchFamily="34" charset="0"/>
                      </a:endParaRPr>
                    </a:p>
                  </a:txBody>
                  <a:tcPr marL="61914" marR="61914" marT="0" marB="0" anchor="ctr">
                    <a:solidFill>
                      <a:srgbClr val="92D050"/>
                    </a:solidFill>
                  </a:tcPr>
                </a:tc>
                <a:extLst>
                  <a:ext uri="{0D108BD9-81ED-4DB2-BD59-A6C34878D82A}">
                    <a16:rowId xmlns:a16="http://schemas.microsoft.com/office/drawing/2014/main" val="2946381965"/>
                  </a:ext>
                </a:extLst>
              </a:tr>
            </a:tbl>
          </a:graphicData>
        </a:graphic>
      </p:graphicFrame>
      <p:sp>
        <p:nvSpPr>
          <p:cNvPr id="9" name="Rechteck 10">
            <a:extLst>
              <a:ext uri="{FF2B5EF4-FFF2-40B4-BE49-F238E27FC236}">
                <a16:creationId xmlns:a16="http://schemas.microsoft.com/office/drawing/2014/main" id="{6A67D400-0716-406E-83B7-6CB22F3152B0}"/>
              </a:ext>
            </a:extLst>
          </p:cNvPr>
          <p:cNvSpPr/>
          <p:nvPr/>
        </p:nvSpPr>
        <p:spPr bwMode="gray">
          <a:xfrm>
            <a:off x="0" y="-11809"/>
            <a:ext cx="9144000" cy="457200"/>
          </a:xfrm>
          <a:prstGeom prst="rect">
            <a:avLst/>
          </a:prstGeom>
          <a:solidFill>
            <a:srgbClr val="A5CD50"/>
          </a:solidFill>
          <a:ln w="9525" cap="flat" cmpd="sng" algn="ctr">
            <a:noFill/>
            <a:prstDash val="solid"/>
          </a:ln>
          <a:effectLst/>
        </p:spPr>
        <p:txBody>
          <a:bodyPr rtlCol="0" anchor="t" anchorCtr="0"/>
          <a:lstStyle/>
          <a:p>
            <a:pPr algn="ctr">
              <a:spcBef>
                <a:spcPts val="225"/>
              </a:spcBef>
              <a:spcAft>
                <a:spcPts val="225"/>
              </a:spcAft>
              <a:buClr>
                <a:schemeClr val="bg1"/>
              </a:buClr>
              <a:buSzPct val="100000"/>
            </a:pPr>
            <a:endParaRPr lang="de-DE" sz="1200" b="1" kern="0">
              <a:solidFill>
                <a:schemeClr val="accent4"/>
              </a:solidFill>
              <a:latin typeface="Verdana"/>
            </a:endParaRPr>
          </a:p>
        </p:txBody>
      </p:sp>
      <p:sp>
        <p:nvSpPr>
          <p:cNvPr id="10" name="Textplatzhalter 7">
            <a:extLst>
              <a:ext uri="{FF2B5EF4-FFF2-40B4-BE49-F238E27FC236}">
                <a16:creationId xmlns:a16="http://schemas.microsoft.com/office/drawing/2014/main" id="{F95C6377-2A7D-422A-9ECA-053BC67A6ED3}"/>
              </a:ext>
            </a:extLst>
          </p:cNvPr>
          <p:cNvSpPr txBox="1">
            <a:spLocks/>
          </p:cNvSpPr>
          <p:nvPr>
            <p:custDataLst>
              <p:tags r:id="rId1"/>
            </p:custDataLst>
          </p:nvPr>
        </p:nvSpPr>
        <p:spPr bwMode="gray">
          <a:xfrm>
            <a:off x="260313" y="68554"/>
            <a:ext cx="7514406" cy="375270"/>
          </a:xfrm>
          <a:prstGeom prst="rect">
            <a:avLst/>
          </a:prstGeom>
        </p:spPr>
        <p:txBody>
          <a:bodyPr lIns="0" tIns="0" rIns="0" bIns="0"/>
          <a:lstStyle>
            <a:lvl1pPr marL="0" indent="0" algn="l" defTabSz="914400" rtl="0" eaLnBrk="1" latinLnBrk="0" hangingPunct="1">
              <a:lnSpc>
                <a:spcPct val="105000"/>
              </a:lnSpc>
              <a:spcBef>
                <a:spcPts val="600"/>
              </a:spcBef>
              <a:spcAft>
                <a:spcPts val="300"/>
              </a:spcAft>
              <a:buFont typeface="Arial" panose="020B0604020202020204" pitchFamily="34" charset="0"/>
              <a:buNone/>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1pPr>
            <a:lvl2pPr marL="180000" indent="-180000" algn="l" defTabSz="914400" rtl="0" eaLnBrk="1" latinLnBrk="0" hangingPunct="1">
              <a:lnSpc>
                <a:spcPct val="105000"/>
              </a:lnSpc>
              <a:spcBef>
                <a:spcPts val="300"/>
              </a:spcBef>
              <a:spcAft>
                <a:spcPts val="300"/>
              </a:spcAft>
              <a:buClr>
                <a:schemeClr val="accent1"/>
              </a:buClr>
              <a:buFont typeface="Wingdings" panose="05000000000000000000" pitchFamily="2"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2pPr>
            <a:lvl3pPr marL="360000" indent="-180000" algn="l" defTabSz="914400" rtl="0" eaLnBrk="1" latinLnBrk="0" hangingPunct="1">
              <a:lnSpc>
                <a:spcPct val="105000"/>
              </a:lnSpc>
              <a:spcBef>
                <a:spcPts val="300"/>
              </a:spcBef>
              <a:spcAft>
                <a:spcPts val="300"/>
              </a:spcAft>
              <a:buClr>
                <a:schemeClr val="accent1"/>
              </a:buClr>
              <a:buFont typeface="Symbol" panose="05050102010706020507" pitchFamily="18"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3pPr>
            <a:lvl4pPr marL="538163"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lang="en-US"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4pPr>
            <a:lvl5pPr marL="720725"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lang="de-DE" sz="1600" kern="1200" smtClean="0">
                <a:solidFill>
                  <a:schemeClr val="tx1"/>
                </a:solidFill>
                <a:latin typeface="Verdana" panose="020B0604030504040204" pitchFamily="34" charset="0"/>
                <a:ea typeface="Verdana" panose="020B0604030504040204" pitchFamily="34" charset="0"/>
                <a:cs typeface="Verdana" panose="020B0604030504040204" pitchFamily="34" charset="0"/>
              </a:defRPr>
            </a:lvl5pPr>
            <a:lvl6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6pPr>
            <a:lvl7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baseline="0">
                <a:solidFill>
                  <a:schemeClr val="tx1"/>
                </a:solidFill>
                <a:latin typeface="Verdana" panose="020B0604030504040204" pitchFamily="34" charset="0"/>
                <a:ea typeface="Verdana" panose="020B0604030504040204" pitchFamily="34" charset="0"/>
                <a:cs typeface="Verdana" panose="020B0604030504040204" pitchFamily="34" charset="0"/>
              </a:defRPr>
            </a:lvl7pPr>
            <a:lvl8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baseline="0">
                <a:solidFill>
                  <a:schemeClr val="tx1"/>
                </a:solidFill>
                <a:latin typeface="Verdana" panose="020B0604030504040204" pitchFamily="34" charset="0"/>
                <a:ea typeface="Verdana" panose="020B0604030504040204" pitchFamily="34" charset="0"/>
                <a:cs typeface="Verdana" panose="020B0604030504040204" pitchFamily="34" charset="0"/>
              </a:defRPr>
            </a:lvl8pPr>
            <a:lvl9pPr marL="720000" indent="-180000" algn="l" defTabSz="914400" rtl="0" eaLnBrk="1" latinLnBrk="0" hangingPunct="1">
              <a:lnSpc>
                <a:spcPct val="105000"/>
              </a:lnSpc>
              <a:spcBef>
                <a:spcPts val="300"/>
              </a:spcBef>
              <a:spcAft>
                <a:spcPts val="300"/>
              </a:spcAft>
              <a:buClr>
                <a:schemeClr val="bg2"/>
              </a:buClr>
              <a:buFont typeface="Symbol" panose="05050102010706020507" pitchFamily="18" charset="2"/>
              <a:buChar char="-"/>
              <a:defRPr sz="1600" kern="1200">
                <a:solidFill>
                  <a:schemeClr val="tx1"/>
                </a:solidFill>
                <a:latin typeface="Verdana" panose="020B0604030504040204" pitchFamily="34" charset="0"/>
                <a:ea typeface="Verdana" panose="020B0604030504040204" pitchFamily="34" charset="0"/>
                <a:cs typeface="Verdana" panose="020B0604030504040204" pitchFamily="34" charset="0"/>
              </a:defRPr>
            </a:lvl9pPr>
          </a:lstStyle>
          <a:p>
            <a:pPr>
              <a:lnSpc>
                <a:spcPct val="100000"/>
              </a:lnSpc>
              <a:spcBef>
                <a:spcPts val="0"/>
              </a:spcBef>
              <a:spcAft>
                <a:spcPts val="0"/>
              </a:spcAft>
            </a:pPr>
            <a:r>
              <a:rPr lang="en-US" sz="2400" dirty="0">
                <a:solidFill>
                  <a:schemeClr val="accent1"/>
                </a:solidFill>
                <a:latin typeface="Merck" panose="04040805020F02020302" charset="0"/>
              </a:rPr>
              <a:t>Trust factors HUMAN-AI Relevance Ranking</a:t>
            </a:r>
          </a:p>
        </p:txBody>
      </p:sp>
    </p:spTree>
    <p:extLst>
      <p:ext uri="{BB962C8B-B14F-4D97-AF65-F5344CB8AC3E}">
        <p14:creationId xmlns:p14="http://schemas.microsoft.com/office/powerpoint/2010/main" val="345429798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ußzeilenplatzhalter 3">
            <a:extLst>
              <a:ext uri="{FF2B5EF4-FFF2-40B4-BE49-F238E27FC236}">
                <a16:creationId xmlns:a16="http://schemas.microsoft.com/office/drawing/2014/main" id="{F97B017C-ECAF-4D3C-A57A-32FE0E422F4A}"/>
              </a:ext>
            </a:extLst>
          </p:cNvPr>
          <p:cNvSpPr>
            <a:spLocks noGrp="1"/>
          </p:cNvSpPr>
          <p:nvPr>
            <p:ph type="ftr" sz="quarter" idx="15"/>
          </p:nvPr>
        </p:nvSpPr>
        <p:spPr/>
        <p:txBody>
          <a:bodyPr/>
          <a:lstStyle/>
          <a:p>
            <a:r>
              <a:rPr lang="en-US" sz="1400" dirty="0"/>
              <a:t>Trust between AI and Human Being | January 2021 </a:t>
            </a:r>
          </a:p>
        </p:txBody>
      </p:sp>
      <p:sp>
        <p:nvSpPr>
          <p:cNvPr id="5" name="Foliennummernplatzhalter 4">
            <a:extLst>
              <a:ext uri="{FF2B5EF4-FFF2-40B4-BE49-F238E27FC236}">
                <a16:creationId xmlns:a16="http://schemas.microsoft.com/office/drawing/2014/main" id="{FB29CAB8-A649-4885-9B62-98F095CD1211}"/>
              </a:ext>
            </a:extLst>
          </p:cNvPr>
          <p:cNvSpPr>
            <a:spLocks noGrp="1"/>
          </p:cNvSpPr>
          <p:nvPr>
            <p:ph type="sldNum" sz="quarter" idx="16"/>
          </p:nvPr>
        </p:nvSpPr>
        <p:spPr/>
        <p:txBody>
          <a:bodyPr/>
          <a:lstStyle/>
          <a:p>
            <a:fld id="{FD5E7EB4-4CDF-47BB-AF16-07782904B863}" type="slidenum">
              <a:rPr lang="en-US" sz="1400" smtClean="0"/>
              <a:pPr/>
              <a:t>9</a:t>
            </a:fld>
            <a:endParaRPr lang="en-US" sz="1400"/>
          </a:p>
        </p:txBody>
      </p:sp>
      <p:graphicFrame>
        <p:nvGraphicFramePr>
          <p:cNvPr id="7" name="Table 6">
            <a:extLst>
              <a:ext uri="{FF2B5EF4-FFF2-40B4-BE49-F238E27FC236}">
                <a16:creationId xmlns:a16="http://schemas.microsoft.com/office/drawing/2014/main" id="{463655C8-B73B-49CF-A1A6-62F2032FE917}"/>
              </a:ext>
            </a:extLst>
          </p:cNvPr>
          <p:cNvGraphicFramePr>
            <a:graphicFrameLocks noGrp="1"/>
          </p:cNvGraphicFramePr>
          <p:nvPr>
            <p:extLst>
              <p:ext uri="{D42A27DB-BD31-4B8C-83A1-F6EECF244321}">
                <p14:modId xmlns:p14="http://schemas.microsoft.com/office/powerpoint/2010/main" val="665576173"/>
              </p:ext>
            </p:extLst>
          </p:nvPr>
        </p:nvGraphicFramePr>
        <p:xfrm>
          <a:off x="304801" y="1121801"/>
          <a:ext cx="8286749" cy="5043964"/>
        </p:xfrm>
        <a:graphic>
          <a:graphicData uri="http://schemas.openxmlformats.org/drawingml/2006/table">
            <a:tbl>
              <a:tblPr firstRow="1" firstCol="1" bandRow="1">
                <a:tableStyleId>{5C22544A-7EE6-4342-B048-85BDC9FD1C3A}</a:tableStyleId>
              </a:tblPr>
              <a:tblGrid>
                <a:gridCol w="1437037">
                  <a:extLst>
                    <a:ext uri="{9D8B030D-6E8A-4147-A177-3AD203B41FA5}">
                      <a16:colId xmlns:a16="http://schemas.microsoft.com/office/drawing/2014/main" val="1532666048"/>
                    </a:ext>
                  </a:extLst>
                </a:gridCol>
                <a:gridCol w="1899695">
                  <a:extLst>
                    <a:ext uri="{9D8B030D-6E8A-4147-A177-3AD203B41FA5}">
                      <a16:colId xmlns:a16="http://schemas.microsoft.com/office/drawing/2014/main" val="4070716576"/>
                    </a:ext>
                  </a:extLst>
                </a:gridCol>
                <a:gridCol w="4409252">
                  <a:extLst>
                    <a:ext uri="{9D8B030D-6E8A-4147-A177-3AD203B41FA5}">
                      <a16:colId xmlns:a16="http://schemas.microsoft.com/office/drawing/2014/main" val="3055339626"/>
                    </a:ext>
                  </a:extLst>
                </a:gridCol>
                <a:gridCol w="540765">
                  <a:extLst>
                    <a:ext uri="{9D8B030D-6E8A-4147-A177-3AD203B41FA5}">
                      <a16:colId xmlns:a16="http://schemas.microsoft.com/office/drawing/2014/main" val="1919253473"/>
                    </a:ext>
                  </a:extLst>
                </a:gridCol>
              </a:tblGrid>
              <a:tr h="939819">
                <a:tc>
                  <a:txBody>
                    <a:bodyPr/>
                    <a:lstStyle/>
                    <a:p>
                      <a:pPr marL="0" marR="0">
                        <a:spcBef>
                          <a:spcPts val="600"/>
                        </a:spcBef>
                        <a:spcAft>
                          <a:spcPts val="0"/>
                        </a:spcAft>
                      </a:pPr>
                      <a:r>
                        <a:rPr lang="en-US" sz="1700" dirty="0">
                          <a:effectLst/>
                        </a:rPr>
                        <a:t>Factor</a:t>
                      </a:r>
                      <a:endParaRPr lang="en-US" sz="1700" dirty="0">
                        <a:effectLst/>
                        <a:latin typeface="Times New Roman" panose="02020603050405020304" pitchFamily="18" charset="0"/>
                        <a:ea typeface="Calibri" panose="020F0502020204030204" pitchFamily="34" charset="0"/>
                      </a:endParaRPr>
                    </a:p>
                  </a:txBody>
                  <a:tcPr marL="59640" marR="59640" marT="0" marB="0"/>
                </a:tc>
                <a:tc>
                  <a:txBody>
                    <a:bodyPr/>
                    <a:lstStyle/>
                    <a:p>
                      <a:pPr marL="0" marR="0">
                        <a:spcBef>
                          <a:spcPts val="600"/>
                        </a:spcBef>
                        <a:spcAft>
                          <a:spcPts val="0"/>
                        </a:spcAft>
                      </a:pPr>
                      <a:r>
                        <a:rPr lang="en-US" sz="1700" dirty="0">
                          <a:effectLst/>
                        </a:rPr>
                        <a:t>Source</a:t>
                      </a:r>
                      <a:endParaRPr lang="en-US" sz="1700" dirty="0">
                        <a:effectLst/>
                        <a:latin typeface="Times New Roman" panose="02020603050405020304" pitchFamily="18" charset="0"/>
                        <a:ea typeface="Calibri" panose="020F0502020204030204" pitchFamily="34" charset="0"/>
                      </a:endParaRPr>
                    </a:p>
                  </a:txBody>
                  <a:tcPr marL="59640" marR="59640" marT="0" marB="0"/>
                </a:tc>
                <a:tc>
                  <a:txBody>
                    <a:bodyPr/>
                    <a:lstStyle/>
                    <a:p>
                      <a:pPr marL="0" marR="0">
                        <a:spcBef>
                          <a:spcPts val="600"/>
                        </a:spcBef>
                        <a:spcAft>
                          <a:spcPts val="0"/>
                        </a:spcAft>
                      </a:pPr>
                      <a:r>
                        <a:rPr lang="en-US" sz="1700">
                          <a:effectLst/>
                        </a:rPr>
                        <a:t>What does it mean to the sales rep and implementation feasibility</a:t>
                      </a:r>
                      <a:endParaRPr lang="en-US" sz="1700">
                        <a:effectLst/>
                        <a:latin typeface="Times New Roman" panose="02020603050405020304" pitchFamily="18" charset="0"/>
                        <a:ea typeface="Calibri" panose="020F0502020204030204" pitchFamily="34" charset="0"/>
                      </a:endParaRPr>
                    </a:p>
                  </a:txBody>
                  <a:tcPr marL="59640" marR="59640" marT="0" marB="0"/>
                </a:tc>
                <a:tc>
                  <a:txBody>
                    <a:bodyPr/>
                    <a:lstStyle/>
                    <a:p>
                      <a:pPr marL="0" marR="0">
                        <a:spcBef>
                          <a:spcPts val="600"/>
                        </a:spcBef>
                        <a:spcAft>
                          <a:spcPts val="0"/>
                        </a:spcAft>
                      </a:pPr>
                      <a:r>
                        <a:rPr lang="en-US" sz="1700" dirty="0">
                          <a:effectLst/>
                        </a:rPr>
                        <a:t>RG</a:t>
                      </a:r>
                      <a:endParaRPr lang="en-US" sz="1700" dirty="0">
                        <a:effectLst/>
                        <a:latin typeface="Times New Roman" panose="02020603050405020304" pitchFamily="18" charset="0"/>
                        <a:ea typeface="Calibri" panose="020F0502020204030204" pitchFamily="34" charset="0"/>
                      </a:endParaRPr>
                    </a:p>
                  </a:txBody>
                  <a:tcPr marL="59640" marR="59640" marT="0" marB="0"/>
                </a:tc>
                <a:extLst>
                  <a:ext uri="{0D108BD9-81ED-4DB2-BD59-A6C34878D82A}">
                    <a16:rowId xmlns:a16="http://schemas.microsoft.com/office/drawing/2014/main" val="3539489295"/>
                  </a:ext>
                </a:extLst>
              </a:tr>
              <a:tr h="1119312">
                <a:tc>
                  <a:txBody>
                    <a:bodyPr/>
                    <a:lstStyle/>
                    <a:p>
                      <a:pPr marL="0" marR="0" algn="l" defTabSz="914400" rtl="0" eaLnBrk="1" latinLnBrk="0" hangingPunct="1">
                        <a:spcBef>
                          <a:spcPts val="600"/>
                        </a:spcBef>
                        <a:spcAft>
                          <a:spcPts val="0"/>
                        </a:spcAft>
                      </a:pPr>
                      <a:r>
                        <a:rPr lang="en-US" sz="1200" b="1" kern="1200" dirty="0">
                          <a:solidFill>
                            <a:schemeClr val="accent4"/>
                          </a:solidFill>
                          <a:effectLst/>
                          <a:latin typeface="+mn-lt"/>
                          <a:ea typeface="+mn-ea"/>
                          <a:cs typeface="+mn-cs"/>
                        </a:rPr>
                        <a:t>Self-confidence</a:t>
                      </a:r>
                      <a:r>
                        <a:rPr lang="en-US" sz="1200" b="1" kern="1200" dirty="0">
                          <a:solidFill>
                            <a:schemeClr val="lt1"/>
                          </a:solidFill>
                          <a:effectLst/>
                          <a:latin typeface="+mn-lt"/>
                          <a:ea typeface="+mn-ea"/>
                          <a:cs typeface="+mn-cs"/>
                        </a:rPr>
                        <a:t> &amp; perceived risk of using the machines versus the perceived benefit factor</a:t>
                      </a:r>
                    </a:p>
                  </a:txBody>
                  <a:tcPr marL="45050" marR="45050" marT="0" marB="0"/>
                </a:tc>
                <a:tc>
                  <a:txBody>
                    <a:bodyPr/>
                    <a:lstStyle/>
                    <a:p>
                      <a:pPr marL="0" marR="0" algn="l" defTabSz="914400" rtl="0" eaLnBrk="1" latinLnBrk="0" hangingPunct="1">
                        <a:spcBef>
                          <a:spcPts val="600"/>
                        </a:spcBef>
                        <a:spcAft>
                          <a:spcPts val="0"/>
                        </a:spcAft>
                      </a:pPr>
                      <a:r>
                        <a:rPr lang="en-US" sz="1200" kern="1200" dirty="0">
                          <a:solidFill>
                            <a:schemeClr val="dk1"/>
                          </a:solidFill>
                          <a:effectLst/>
                          <a:latin typeface="+mn-lt"/>
                          <a:ea typeface="+mn-ea"/>
                          <a:cs typeface="+mn-cs"/>
                        </a:rPr>
                        <a:t>Literature (Hancock et al. 2011)</a:t>
                      </a:r>
                      <a:r>
                        <a:rPr lang="en-GB" sz="1200" kern="1200" dirty="0">
                          <a:solidFill>
                            <a:schemeClr val="dk1"/>
                          </a:solidFill>
                          <a:effectLst/>
                          <a:latin typeface="+mn-lt"/>
                          <a:ea typeface="+mn-ea"/>
                          <a:cs typeface="+mn-cs"/>
                        </a:rPr>
                        <a:t> </a:t>
                      </a:r>
                      <a:r>
                        <a:rPr lang="en-US" sz="1200" kern="1200" dirty="0">
                          <a:solidFill>
                            <a:schemeClr val="dk1"/>
                          </a:solidFill>
                          <a:effectLst/>
                          <a:latin typeface="+mn-lt"/>
                          <a:ea typeface="+mn-ea"/>
                          <a:cs typeface="+mn-cs"/>
                        </a:rPr>
                        <a:t>&amp; (</a:t>
                      </a:r>
                      <a:r>
                        <a:rPr lang="en-US" sz="1200" kern="1200" dirty="0" err="1">
                          <a:solidFill>
                            <a:schemeClr val="dk1"/>
                          </a:solidFill>
                          <a:effectLst/>
                          <a:latin typeface="+mn-lt"/>
                          <a:ea typeface="+mn-ea"/>
                          <a:cs typeface="+mn-cs"/>
                        </a:rPr>
                        <a:t>Ososky</a:t>
                      </a:r>
                      <a:r>
                        <a:rPr lang="en-US" sz="1200" kern="1200" dirty="0">
                          <a:solidFill>
                            <a:schemeClr val="dk1"/>
                          </a:solidFill>
                          <a:effectLst/>
                          <a:latin typeface="+mn-lt"/>
                          <a:ea typeface="+mn-ea"/>
                          <a:cs typeface="+mn-cs"/>
                        </a:rPr>
                        <a:t> et al. 2013)</a:t>
                      </a:r>
                    </a:p>
                  </a:txBody>
                  <a:tcPr marL="45050" marR="45050" marT="0" marB="0"/>
                </a:tc>
                <a:tc>
                  <a:txBody>
                    <a:bodyPr/>
                    <a:lstStyle/>
                    <a:p>
                      <a:pPr marL="0" marR="0" algn="l" defTabSz="914400" rtl="0" eaLnBrk="1" latinLnBrk="0" hangingPunct="1">
                        <a:spcBef>
                          <a:spcPts val="600"/>
                        </a:spcBef>
                        <a:spcAft>
                          <a:spcPts val="0"/>
                        </a:spcAft>
                      </a:pPr>
                      <a:r>
                        <a:rPr lang="en-US" sz="1200" kern="1200" dirty="0">
                          <a:solidFill>
                            <a:schemeClr val="dk1"/>
                          </a:solidFill>
                          <a:effectLst/>
                          <a:latin typeface="+mn-lt"/>
                          <a:ea typeface="+mn-ea"/>
                          <a:cs typeface="+mn-cs"/>
                        </a:rPr>
                        <a:t>Sales reps can check their self-confidence on specific tasks, as “in human-robot team tasks, there may be sub-tasks for which robot performance is poor, but human performance is worse, an assessment of human and robot performance is necessary, given situational factors, to allocate tasks to the best team member” (Lee and Moray 1994)</a:t>
                      </a:r>
                    </a:p>
                  </a:txBody>
                  <a:tcPr marL="45050" marR="45050" marT="0" marB="0"/>
                </a:tc>
                <a:tc>
                  <a:txBody>
                    <a:bodyPr/>
                    <a:lstStyle/>
                    <a:p>
                      <a:pPr marL="0" marR="0" algn="ctr" defTabSz="914400" rtl="0" eaLnBrk="1" latinLnBrk="0" hangingPunct="1">
                        <a:spcBef>
                          <a:spcPts val="600"/>
                        </a:spcBef>
                        <a:spcAft>
                          <a:spcPts val="0"/>
                        </a:spcAft>
                      </a:pPr>
                      <a:r>
                        <a:rPr lang="en-US" sz="1400" kern="1200" dirty="0">
                          <a:solidFill>
                            <a:schemeClr val="dk1"/>
                          </a:solidFill>
                          <a:effectLst/>
                          <a:latin typeface="+mn-lt"/>
                          <a:ea typeface="+mn-ea"/>
                          <a:cs typeface="+mn-cs"/>
                        </a:rPr>
                        <a:t>1</a:t>
                      </a:r>
                    </a:p>
                  </a:txBody>
                  <a:tcPr marL="45050" marR="45050" marT="0" marB="0" anchor="ctr">
                    <a:solidFill>
                      <a:srgbClr val="92D050"/>
                    </a:solidFill>
                  </a:tcPr>
                </a:tc>
                <a:extLst>
                  <a:ext uri="{0D108BD9-81ED-4DB2-BD59-A6C34878D82A}">
                    <a16:rowId xmlns:a16="http://schemas.microsoft.com/office/drawing/2014/main" val="3173181462"/>
                  </a:ext>
                </a:extLst>
              </a:tr>
              <a:tr h="1305864">
                <a:tc>
                  <a:txBody>
                    <a:bodyPr/>
                    <a:lstStyle/>
                    <a:p>
                      <a:pPr marL="0" marR="0">
                        <a:spcBef>
                          <a:spcPts val="600"/>
                        </a:spcBef>
                        <a:spcAft>
                          <a:spcPts val="0"/>
                        </a:spcAft>
                      </a:pPr>
                      <a:r>
                        <a:rPr lang="en-US" sz="1200" dirty="0">
                          <a:solidFill>
                            <a:schemeClr val="accent4"/>
                          </a:solidFill>
                          <a:effectLst/>
                        </a:rPr>
                        <a:t>Shared mental models </a:t>
                      </a:r>
                      <a:endParaRPr lang="en-US" sz="2000" dirty="0">
                        <a:solidFill>
                          <a:schemeClr val="accent4"/>
                        </a:solidFill>
                        <a:effectLst/>
                        <a:latin typeface="Times New Roman" panose="02020603050405020304" pitchFamily="18" charset="0"/>
                        <a:ea typeface="Calibri" panose="020F0502020204030204" pitchFamily="34" charset="0"/>
                      </a:endParaRPr>
                    </a:p>
                  </a:txBody>
                  <a:tcPr marL="45050" marR="45050" marT="0" marB="0"/>
                </a:tc>
                <a:tc>
                  <a:txBody>
                    <a:bodyPr/>
                    <a:lstStyle/>
                    <a:p>
                      <a:pPr marL="0" marR="0">
                        <a:spcBef>
                          <a:spcPts val="600"/>
                        </a:spcBef>
                        <a:spcAft>
                          <a:spcPts val="0"/>
                        </a:spcAft>
                      </a:pPr>
                      <a:r>
                        <a:rPr lang="en-US" sz="1200" dirty="0">
                          <a:effectLst/>
                        </a:rPr>
                        <a:t>Literature (Ososky et al. 2013)</a:t>
                      </a:r>
                      <a:endParaRPr lang="en-US" sz="2000" dirty="0">
                        <a:effectLst/>
                        <a:latin typeface="Times New Roman" panose="02020603050405020304" pitchFamily="18" charset="0"/>
                        <a:ea typeface="Calibri" panose="020F0502020204030204" pitchFamily="34" charset="0"/>
                      </a:endParaRPr>
                    </a:p>
                  </a:txBody>
                  <a:tcPr marL="45050" marR="45050" marT="0" marB="0"/>
                </a:tc>
                <a:tc>
                  <a:txBody>
                    <a:bodyPr/>
                    <a:lstStyle/>
                    <a:p>
                      <a:pPr marL="0" marR="0">
                        <a:spcBef>
                          <a:spcPts val="600"/>
                        </a:spcBef>
                        <a:spcAft>
                          <a:spcPts val="0"/>
                        </a:spcAft>
                      </a:pPr>
                      <a:r>
                        <a:rPr lang="en-US" sz="1200" dirty="0">
                          <a:effectLst/>
                        </a:rPr>
                        <a:t>To understand machines and AI abilities and to avoid overestimation and underestimation, a shared mental model needs to be introduced which allows the sales rep to understand the AI capabilities. The mental model can support the sales rep and the sales manager to have appropriate trust in AI-based systems and help with the decision to involve or to not use the system for specific tasks</a:t>
                      </a:r>
                      <a:endParaRPr lang="en-US" sz="2000" dirty="0">
                        <a:effectLst/>
                        <a:latin typeface="Times New Roman" panose="02020603050405020304" pitchFamily="18" charset="0"/>
                        <a:ea typeface="Calibri" panose="020F0502020204030204" pitchFamily="34" charset="0"/>
                      </a:endParaRPr>
                    </a:p>
                  </a:txBody>
                  <a:tcPr marL="45050" marR="45050" marT="0" marB="0"/>
                </a:tc>
                <a:tc>
                  <a:txBody>
                    <a:bodyPr/>
                    <a:lstStyle/>
                    <a:p>
                      <a:pPr marL="0" marR="0" algn="ctr">
                        <a:spcBef>
                          <a:spcPts val="600"/>
                        </a:spcBef>
                        <a:spcAft>
                          <a:spcPts val="0"/>
                        </a:spcAft>
                      </a:pPr>
                      <a:r>
                        <a:rPr lang="en-US" sz="1400" dirty="0">
                          <a:effectLst/>
                        </a:rPr>
                        <a:t>1</a:t>
                      </a:r>
                      <a:endParaRPr lang="en-US" sz="1400" dirty="0">
                        <a:effectLst/>
                        <a:latin typeface="Times New Roman" panose="02020603050405020304" pitchFamily="18" charset="0"/>
                        <a:ea typeface="Calibri" panose="020F0502020204030204" pitchFamily="34" charset="0"/>
                      </a:endParaRPr>
                    </a:p>
                  </a:txBody>
                  <a:tcPr marL="45050" marR="45050" marT="0" marB="0" anchor="ctr">
                    <a:solidFill>
                      <a:srgbClr val="92D050"/>
                    </a:solidFill>
                  </a:tcPr>
                </a:tc>
                <a:extLst>
                  <a:ext uri="{0D108BD9-81ED-4DB2-BD59-A6C34878D82A}">
                    <a16:rowId xmlns:a16="http://schemas.microsoft.com/office/drawing/2014/main" val="1612307372"/>
                  </a:ext>
                </a:extLst>
              </a:tr>
              <a:tr h="1678969">
                <a:tc>
                  <a:txBody>
                    <a:bodyPr/>
                    <a:lstStyle/>
                    <a:p>
                      <a:pPr marL="0" marR="0">
                        <a:spcBef>
                          <a:spcPts val="600"/>
                        </a:spcBef>
                        <a:spcAft>
                          <a:spcPts val="0"/>
                        </a:spcAft>
                      </a:pPr>
                      <a:r>
                        <a:rPr lang="en-US" sz="1200">
                          <a:effectLst/>
                        </a:rPr>
                        <a:t>Technical skill and habit constraints</a:t>
                      </a:r>
                      <a:endParaRPr lang="en-US" sz="2000">
                        <a:effectLst/>
                        <a:latin typeface="Times New Roman" panose="02020603050405020304" pitchFamily="18" charset="0"/>
                        <a:ea typeface="Calibri" panose="020F0502020204030204" pitchFamily="34" charset="0"/>
                      </a:endParaRPr>
                    </a:p>
                  </a:txBody>
                  <a:tcPr marL="45050" marR="45050" marT="0" marB="0"/>
                </a:tc>
                <a:tc>
                  <a:txBody>
                    <a:bodyPr/>
                    <a:lstStyle/>
                    <a:p>
                      <a:pPr marL="0" marR="0">
                        <a:spcBef>
                          <a:spcPts val="600"/>
                        </a:spcBef>
                        <a:spcAft>
                          <a:spcPts val="0"/>
                        </a:spcAft>
                      </a:pPr>
                      <a:r>
                        <a:rPr lang="en-US" sz="1200">
                          <a:effectLst/>
                        </a:rPr>
                        <a:t>Interviews (appendix 4)</a:t>
                      </a:r>
                      <a:endParaRPr lang="en-US" sz="2000">
                        <a:effectLst/>
                        <a:latin typeface="Times New Roman" panose="02020603050405020304" pitchFamily="18" charset="0"/>
                        <a:ea typeface="Calibri" panose="020F0502020204030204" pitchFamily="34" charset="0"/>
                      </a:endParaRPr>
                    </a:p>
                  </a:txBody>
                  <a:tcPr marL="45050" marR="45050" marT="0" marB="0"/>
                </a:tc>
                <a:tc>
                  <a:txBody>
                    <a:bodyPr/>
                    <a:lstStyle/>
                    <a:p>
                      <a:pPr marL="0" marR="0">
                        <a:spcBef>
                          <a:spcPts val="600"/>
                        </a:spcBef>
                        <a:spcAft>
                          <a:spcPts val="0"/>
                        </a:spcAft>
                      </a:pPr>
                      <a:r>
                        <a:rPr lang="en-US" sz="1200" dirty="0">
                          <a:effectLst/>
                        </a:rPr>
                        <a:t>In the community of HCPs but also in field of sales reps we can find individuals which are not technology experienced or do not use technology platforms, tools or smartphone apps except for email communications. There will be sales reps more open to AI-based recommendation systems, but some sales reps will have issues as they traditionally work with their own notes and handwritten data. Only if all sales reps jointly invest time and show willingness to AI-based systems supporting their business, the AI system can learn and improve from feedback, data entries and data corrections</a:t>
                      </a:r>
                      <a:endParaRPr lang="en-US" sz="2000" dirty="0">
                        <a:effectLst/>
                        <a:latin typeface="Times New Roman" panose="02020603050405020304" pitchFamily="18" charset="0"/>
                        <a:ea typeface="Calibri" panose="020F0502020204030204" pitchFamily="34" charset="0"/>
                      </a:endParaRPr>
                    </a:p>
                  </a:txBody>
                  <a:tcPr marL="45050" marR="45050" marT="0" marB="0"/>
                </a:tc>
                <a:tc>
                  <a:txBody>
                    <a:bodyPr/>
                    <a:lstStyle/>
                    <a:p>
                      <a:pPr marL="0" marR="0" algn="ctr">
                        <a:spcBef>
                          <a:spcPts val="600"/>
                        </a:spcBef>
                        <a:spcAft>
                          <a:spcPts val="0"/>
                        </a:spcAft>
                      </a:pPr>
                      <a:r>
                        <a:rPr lang="en-US" sz="1400" dirty="0">
                          <a:effectLst/>
                        </a:rPr>
                        <a:t>1</a:t>
                      </a:r>
                      <a:endParaRPr lang="en-US" sz="1400" dirty="0">
                        <a:effectLst/>
                        <a:latin typeface="Times New Roman" panose="02020603050405020304" pitchFamily="18" charset="0"/>
                        <a:ea typeface="Calibri" panose="020F0502020204030204" pitchFamily="34" charset="0"/>
                      </a:endParaRPr>
                    </a:p>
                  </a:txBody>
                  <a:tcPr marL="45050" marR="45050" marT="0" marB="0" anchor="ctr">
                    <a:solidFill>
                      <a:srgbClr val="92D050"/>
                    </a:solidFill>
                  </a:tcPr>
                </a:tc>
                <a:extLst>
                  <a:ext uri="{0D108BD9-81ED-4DB2-BD59-A6C34878D82A}">
                    <a16:rowId xmlns:a16="http://schemas.microsoft.com/office/drawing/2014/main" val="2198525482"/>
                  </a:ext>
                </a:extLst>
              </a:tr>
            </a:tbl>
          </a:graphicData>
        </a:graphic>
      </p:graphicFrame>
      <p:sp>
        <p:nvSpPr>
          <p:cNvPr id="12" name="Titel 5">
            <a:extLst>
              <a:ext uri="{FF2B5EF4-FFF2-40B4-BE49-F238E27FC236}">
                <a16:creationId xmlns:a16="http://schemas.microsoft.com/office/drawing/2014/main" id="{5895E9FC-5DBE-490D-AD3E-51FE0CD3A1B0}"/>
              </a:ext>
            </a:extLst>
          </p:cNvPr>
          <p:cNvSpPr>
            <a:spLocks noGrp="1"/>
          </p:cNvSpPr>
          <p:nvPr>
            <p:ph type="title"/>
          </p:nvPr>
        </p:nvSpPr>
        <p:spPr>
          <a:xfrm>
            <a:off x="467915" y="136524"/>
            <a:ext cx="8208169" cy="878289"/>
          </a:xfrm>
        </p:spPr>
        <p:txBody>
          <a:bodyPr>
            <a:noAutofit/>
          </a:bodyPr>
          <a:lstStyle/>
          <a:p>
            <a:r>
              <a:rPr lang="en-US" sz="2400" dirty="0"/>
              <a:t>Findings: Relevance Ranking, Trust Factors for Sales Reps &amp; Oncologists II</a:t>
            </a:r>
          </a:p>
        </p:txBody>
      </p:sp>
    </p:spTree>
    <p:extLst>
      <p:ext uri="{BB962C8B-B14F-4D97-AF65-F5344CB8AC3E}">
        <p14:creationId xmlns:p14="http://schemas.microsoft.com/office/powerpoint/2010/main" val="417919256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ußzeilenplatzhalter 3">
            <a:extLst>
              <a:ext uri="{FF2B5EF4-FFF2-40B4-BE49-F238E27FC236}">
                <a16:creationId xmlns:a16="http://schemas.microsoft.com/office/drawing/2014/main" id="{F97B017C-ECAF-4D3C-A57A-32FE0E422F4A}"/>
              </a:ext>
            </a:extLst>
          </p:cNvPr>
          <p:cNvSpPr>
            <a:spLocks noGrp="1"/>
          </p:cNvSpPr>
          <p:nvPr>
            <p:ph type="ftr" sz="quarter" idx="15"/>
          </p:nvPr>
        </p:nvSpPr>
        <p:spPr/>
        <p:txBody>
          <a:bodyPr/>
          <a:lstStyle/>
          <a:p>
            <a:r>
              <a:rPr lang="en-US" dirty="0"/>
              <a:t>Trust between AI and Human Being | January 2021 </a:t>
            </a:r>
          </a:p>
        </p:txBody>
      </p:sp>
      <p:sp>
        <p:nvSpPr>
          <p:cNvPr id="5" name="Foliennummernplatzhalter 4">
            <a:extLst>
              <a:ext uri="{FF2B5EF4-FFF2-40B4-BE49-F238E27FC236}">
                <a16:creationId xmlns:a16="http://schemas.microsoft.com/office/drawing/2014/main" id="{FB29CAB8-A649-4885-9B62-98F095CD1211}"/>
              </a:ext>
            </a:extLst>
          </p:cNvPr>
          <p:cNvSpPr>
            <a:spLocks noGrp="1"/>
          </p:cNvSpPr>
          <p:nvPr>
            <p:ph type="sldNum" sz="quarter" idx="16"/>
          </p:nvPr>
        </p:nvSpPr>
        <p:spPr/>
        <p:txBody>
          <a:bodyPr/>
          <a:lstStyle/>
          <a:p>
            <a:fld id="{FD5E7EB4-4CDF-47BB-AF16-07782904B863}" type="slidenum">
              <a:rPr lang="en-US" smtClean="0"/>
              <a:pPr/>
              <a:t>10</a:t>
            </a:fld>
            <a:endParaRPr lang="en-US"/>
          </a:p>
        </p:txBody>
      </p:sp>
      <p:graphicFrame>
        <p:nvGraphicFramePr>
          <p:cNvPr id="7" name="Table 6">
            <a:extLst>
              <a:ext uri="{FF2B5EF4-FFF2-40B4-BE49-F238E27FC236}">
                <a16:creationId xmlns:a16="http://schemas.microsoft.com/office/drawing/2014/main" id="{463655C8-B73B-49CF-A1A6-62F2032FE917}"/>
              </a:ext>
            </a:extLst>
          </p:cNvPr>
          <p:cNvGraphicFramePr>
            <a:graphicFrameLocks noGrp="1"/>
          </p:cNvGraphicFramePr>
          <p:nvPr>
            <p:extLst>
              <p:ext uri="{D42A27DB-BD31-4B8C-83A1-F6EECF244321}">
                <p14:modId xmlns:p14="http://schemas.microsoft.com/office/powerpoint/2010/main" val="1780263491"/>
              </p:ext>
            </p:extLst>
          </p:nvPr>
        </p:nvGraphicFramePr>
        <p:xfrm>
          <a:off x="312869" y="1146337"/>
          <a:ext cx="8518260" cy="5205076"/>
        </p:xfrm>
        <a:graphic>
          <a:graphicData uri="http://schemas.openxmlformats.org/drawingml/2006/table">
            <a:tbl>
              <a:tblPr firstRow="1" firstCol="1" bandRow="1">
                <a:tableStyleId>{5C22544A-7EE6-4342-B048-85BDC9FD1C3A}</a:tableStyleId>
              </a:tblPr>
              <a:tblGrid>
                <a:gridCol w="1477184">
                  <a:extLst>
                    <a:ext uri="{9D8B030D-6E8A-4147-A177-3AD203B41FA5}">
                      <a16:colId xmlns:a16="http://schemas.microsoft.com/office/drawing/2014/main" val="1532666048"/>
                    </a:ext>
                  </a:extLst>
                </a:gridCol>
                <a:gridCol w="1952768">
                  <a:extLst>
                    <a:ext uri="{9D8B030D-6E8A-4147-A177-3AD203B41FA5}">
                      <a16:colId xmlns:a16="http://schemas.microsoft.com/office/drawing/2014/main" val="4070716576"/>
                    </a:ext>
                  </a:extLst>
                </a:gridCol>
                <a:gridCol w="4532435">
                  <a:extLst>
                    <a:ext uri="{9D8B030D-6E8A-4147-A177-3AD203B41FA5}">
                      <a16:colId xmlns:a16="http://schemas.microsoft.com/office/drawing/2014/main" val="3055339626"/>
                    </a:ext>
                  </a:extLst>
                </a:gridCol>
                <a:gridCol w="555873">
                  <a:extLst>
                    <a:ext uri="{9D8B030D-6E8A-4147-A177-3AD203B41FA5}">
                      <a16:colId xmlns:a16="http://schemas.microsoft.com/office/drawing/2014/main" val="1919253473"/>
                    </a:ext>
                  </a:extLst>
                </a:gridCol>
              </a:tblGrid>
              <a:tr h="625688">
                <a:tc>
                  <a:txBody>
                    <a:bodyPr/>
                    <a:lstStyle/>
                    <a:p>
                      <a:pPr marL="0" marR="0">
                        <a:spcBef>
                          <a:spcPts val="600"/>
                        </a:spcBef>
                        <a:spcAft>
                          <a:spcPts val="0"/>
                        </a:spcAft>
                      </a:pPr>
                      <a:r>
                        <a:rPr lang="en-US" sz="1900" dirty="0">
                          <a:effectLst/>
                        </a:rPr>
                        <a:t>Factor</a:t>
                      </a:r>
                      <a:endParaRPr lang="en-US" sz="1900" dirty="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spcBef>
                          <a:spcPts val="600"/>
                        </a:spcBef>
                        <a:spcAft>
                          <a:spcPts val="0"/>
                        </a:spcAft>
                      </a:pPr>
                      <a:r>
                        <a:rPr lang="en-US" sz="1900" dirty="0">
                          <a:effectLst/>
                        </a:rPr>
                        <a:t>Source</a:t>
                      </a:r>
                      <a:endParaRPr lang="en-US" sz="1900" dirty="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spcBef>
                          <a:spcPts val="600"/>
                        </a:spcBef>
                        <a:spcAft>
                          <a:spcPts val="0"/>
                        </a:spcAft>
                      </a:pPr>
                      <a:r>
                        <a:rPr lang="en-US" sz="1900">
                          <a:effectLst/>
                        </a:rPr>
                        <a:t>What does it mean to the sales rep and implementation feasibility</a:t>
                      </a:r>
                      <a:endParaRPr lang="en-US" sz="190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spcBef>
                          <a:spcPts val="600"/>
                        </a:spcBef>
                        <a:spcAft>
                          <a:spcPts val="0"/>
                        </a:spcAft>
                      </a:pPr>
                      <a:r>
                        <a:rPr lang="en-US" sz="1900" dirty="0">
                          <a:effectLst/>
                        </a:rPr>
                        <a:t>RG</a:t>
                      </a:r>
                      <a:endParaRPr lang="en-US" sz="1900" dirty="0">
                        <a:effectLst/>
                        <a:latin typeface="Times New Roman" panose="02020603050405020304" pitchFamily="18" charset="0"/>
                        <a:ea typeface="Calibri" panose="020F0502020204030204" pitchFamily="34" charset="0"/>
                      </a:endParaRPr>
                    </a:p>
                  </a:txBody>
                  <a:tcPr marL="64641" marR="64641" marT="0" marB="0"/>
                </a:tc>
                <a:extLst>
                  <a:ext uri="{0D108BD9-81ED-4DB2-BD59-A6C34878D82A}">
                    <a16:rowId xmlns:a16="http://schemas.microsoft.com/office/drawing/2014/main" val="3539489295"/>
                  </a:ext>
                </a:extLst>
              </a:tr>
              <a:tr h="1443259">
                <a:tc>
                  <a:txBody>
                    <a:bodyPr/>
                    <a:lstStyle/>
                    <a:p>
                      <a:pPr marL="0" marR="0">
                        <a:spcBef>
                          <a:spcPts val="600"/>
                        </a:spcBef>
                        <a:spcAft>
                          <a:spcPts val="0"/>
                        </a:spcAft>
                      </a:pPr>
                      <a:r>
                        <a:rPr lang="en-US" sz="1400" dirty="0">
                          <a:solidFill>
                            <a:schemeClr val="accent4"/>
                          </a:solidFill>
                          <a:effectLst/>
                          <a:latin typeface="Calibri" panose="020F0502020204030204" pitchFamily="34" charset="0"/>
                          <a:ea typeface="Calibri" panose="020F0502020204030204" pitchFamily="34" charset="0"/>
                        </a:rPr>
                        <a:t>Purpose (control tool?)</a:t>
                      </a:r>
                      <a:endParaRPr lang="en-US" sz="2800" dirty="0">
                        <a:solidFill>
                          <a:schemeClr val="accent4"/>
                        </a:solidFill>
                        <a:effectLst/>
                        <a:latin typeface="Times New Roman" panose="02020603050405020304" pitchFamily="18" charset="0"/>
                        <a:ea typeface="Calibri" panose="020F0502020204030204" pitchFamily="34" charset="0"/>
                      </a:endParaRPr>
                    </a:p>
                  </a:txBody>
                  <a:tcPr marL="64641" marR="64641" marT="0" marB="0"/>
                </a:tc>
                <a:tc>
                  <a:txBody>
                    <a:bodyPr/>
                    <a:lstStyle/>
                    <a:p>
                      <a:pPr marL="0" marR="0">
                        <a:spcBef>
                          <a:spcPts val="600"/>
                        </a:spcBef>
                        <a:spcAft>
                          <a:spcPts val="0"/>
                        </a:spcAft>
                      </a:pPr>
                      <a:r>
                        <a:rPr lang="en-US" sz="1400">
                          <a:solidFill>
                            <a:srgbClr val="000000"/>
                          </a:solidFill>
                          <a:effectLst/>
                          <a:latin typeface="Calibri" panose="020F0502020204030204" pitchFamily="34" charset="0"/>
                          <a:ea typeface="Calibri" panose="020F0502020204030204" pitchFamily="34" charset="0"/>
                        </a:rPr>
                        <a:t>Interviews (appendix 5)</a:t>
                      </a:r>
                      <a:endParaRPr lang="en-US" sz="280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spcBef>
                          <a:spcPts val="600"/>
                        </a:spcBef>
                        <a:spcAft>
                          <a:spcPts val="0"/>
                        </a:spcAft>
                      </a:pPr>
                      <a:r>
                        <a:rPr lang="en-US" sz="1400">
                          <a:solidFill>
                            <a:srgbClr val="000000"/>
                          </a:solidFill>
                          <a:effectLst/>
                          <a:latin typeface="Calibri" panose="020F0502020204030204" pitchFamily="34" charset="0"/>
                          <a:ea typeface="Calibri" panose="020F0502020204030204" pitchFamily="34" charset="0"/>
                        </a:rPr>
                        <a:t>The AI-based tool and purpose needs to be clearly explained to the target audience, the sales reps as part of the field force. Sales reps need to be educated in functionality and planned usage of the system provided results and reports to ensure sales reps trust into the process and to ensure sales reps cooperation. Sales reps need to understand that the tools will be introduced to support and not to replace them</a:t>
                      </a:r>
                      <a:endParaRPr lang="en-US" sz="280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lgn="ctr">
                        <a:spcBef>
                          <a:spcPts val="600"/>
                        </a:spcBef>
                        <a:spcAft>
                          <a:spcPts val="0"/>
                        </a:spcAft>
                      </a:pPr>
                      <a:r>
                        <a:rPr lang="en-US" sz="1900" dirty="0">
                          <a:solidFill>
                            <a:srgbClr val="000000"/>
                          </a:solidFill>
                          <a:effectLst/>
                          <a:latin typeface="Calibri" panose="020F0502020204030204" pitchFamily="34" charset="0"/>
                          <a:ea typeface="Calibri" panose="020F0502020204030204" pitchFamily="34" charset="0"/>
                        </a:rPr>
                        <a:t>1</a:t>
                      </a:r>
                      <a:endParaRPr lang="en-US" sz="1900" dirty="0">
                        <a:effectLst/>
                        <a:latin typeface="Times New Roman" panose="02020603050405020304" pitchFamily="18" charset="0"/>
                        <a:ea typeface="Calibri" panose="020F0502020204030204" pitchFamily="34" charset="0"/>
                      </a:endParaRPr>
                    </a:p>
                  </a:txBody>
                  <a:tcPr marL="64641" marR="64641" marT="0" marB="0" anchor="ctr">
                    <a:solidFill>
                      <a:srgbClr val="92D050"/>
                    </a:solidFill>
                  </a:tcPr>
                </a:tc>
                <a:extLst>
                  <a:ext uri="{0D108BD9-81ED-4DB2-BD59-A6C34878D82A}">
                    <a16:rowId xmlns:a16="http://schemas.microsoft.com/office/drawing/2014/main" val="3173181462"/>
                  </a:ext>
                </a:extLst>
              </a:tr>
              <a:tr h="1030900">
                <a:tc>
                  <a:txBody>
                    <a:bodyPr/>
                    <a:lstStyle/>
                    <a:p>
                      <a:pPr marL="0" marR="0" algn="l" defTabSz="914400" rtl="0" eaLnBrk="1" latinLnBrk="0" hangingPunct="1">
                        <a:spcBef>
                          <a:spcPts val="600"/>
                        </a:spcBef>
                        <a:spcAft>
                          <a:spcPts val="0"/>
                        </a:spcAft>
                      </a:pPr>
                      <a:r>
                        <a:rPr lang="en-US" sz="1400" b="1" kern="1200">
                          <a:solidFill>
                            <a:schemeClr val="lt1"/>
                          </a:solidFill>
                          <a:effectLst/>
                          <a:latin typeface="Calibri" panose="020F0502020204030204" pitchFamily="34" charset="0"/>
                          <a:ea typeface="Calibri" panose="020F0502020204030204" pitchFamily="34" charset="0"/>
                          <a:cs typeface="+mn-cs"/>
                        </a:rPr>
                        <a:t>Face to face remains vital</a:t>
                      </a:r>
                    </a:p>
                  </a:txBody>
                  <a:tcPr marL="64641" marR="64641" marT="0" marB="0"/>
                </a:tc>
                <a:tc>
                  <a:txBody>
                    <a:bodyPr/>
                    <a:lstStyle/>
                    <a:p>
                      <a:pPr marL="0" marR="0">
                        <a:spcBef>
                          <a:spcPts val="600"/>
                        </a:spcBef>
                        <a:spcAft>
                          <a:spcPts val="0"/>
                        </a:spcAft>
                      </a:pPr>
                      <a:r>
                        <a:rPr lang="en-US" sz="1400">
                          <a:solidFill>
                            <a:srgbClr val="000000"/>
                          </a:solidFill>
                          <a:effectLst/>
                          <a:latin typeface="Calibri" panose="020F0502020204030204" pitchFamily="34" charset="0"/>
                          <a:ea typeface="Calibri" panose="020F0502020204030204" pitchFamily="34" charset="0"/>
                        </a:rPr>
                        <a:t>Interviews (appendix 5)</a:t>
                      </a:r>
                      <a:endParaRPr lang="en-US" sz="280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spcBef>
                          <a:spcPts val="600"/>
                        </a:spcBef>
                        <a:spcAft>
                          <a:spcPts val="0"/>
                        </a:spcAft>
                      </a:pPr>
                      <a:r>
                        <a:rPr lang="en-US" sz="1400">
                          <a:solidFill>
                            <a:srgbClr val="000000"/>
                          </a:solidFill>
                          <a:effectLst/>
                          <a:latin typeface="Calibri" panose="020F0502020204030204" pitchFamily="34" charset="0"/>
                          <a:ea typeface="Calibri" panose="020F0502020204030204" pitchFamily="34" charset="0"/>
                        </a:rPr>
                        <a:t>Automation cannot replace face-to-face contacts by 100 %, acceptance and trust will be increased if the tools still allow and suggest physical collaboration of the sales rep with the HCP. It can be a mix of face-to-face contacts and other digital channels</a:t>
                      </a:r>
                      <a:endParaRPr lang="en-US" sz="280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lgn="ctr">
                        <a:spcBef>
                          <a:spcPts val="600"/>
                        </a:spcBef>
                        <a:spcAft>
                          <a:spcPts val="0"/>
                        </a:spcAft>
                      </a:pPr>
                      <a:r>
                        <a:rPr lang="en-US" sz="1900" dirty="0">
                          <a:solidFill>
                            <a:srgbClr val="000000"/>
                          </a:solidFill>
                          <a:effectLst/>
                          <a:latin typeface="Calibri" panose="020F0502020204030204" pitchFamily="34" charset="0"/>
                          <a:ea typeface="Calibri" panose="020F0502020204030204" pitchFamily="34" charset="0"/>
                        </a:rPr>
                        <a:t>1</a:t>
                      </a:r>
                      <a:endParaRPr lang="en-US" sz="1900" dirty="0">
                        <a:effectLst/>
                        <a:latin typeface="Times New Roman" panose="02020603050405020304" pitchFamily="18" charset="0"/>
                        <a:ea typeface="Calibri" panose="020F0502020204030204" pitchFamily="34" charset="0"/>
                      </a:endParaRPr>
                    </a:p>
                  </a:txBody>
                  <a:tcPr marL="64641" marR="64641" marT="0" marB="0" anchor="ctr">
                    <a:solidFill>
                      <a:srgbClr val="92D050"/>
                    </a:solidFill>
                  </a:tcPr>
                </a:tc>
                <a:extLst>
                  <a:ext uri="{0D108BD9-81ED-4DB2-BD59-A6C34878D82A}">
                    <a16:rowId xmlns:a16="http://schemas.microsoft.com/office/drawing/2014/main" val="1612307372"/>
                  </a:ext>
                </a:extLst>
              </a:tr>
              <a:tr h="1030900">
                <a:tc>
                  <a:txBody>
                    <a:bodyPr/>
                    <a:lstStyle/>
                    <a:p>
                      <a:pPr marL="0" marR="0" algn="l" defTabSz="914400" rtl="0" eaLnBrk="1" latinLnBrk="0" hangingPunct="1">
                        <a:spcBef>
                          <a:spcPts val="600"/>
                        </a:spcBef>
                        <a:spcAft>
                          <a:spcPts val="0"/>
                        </a:spcAft>
                      </a:pPr>
                      <a:r>
                        <a:rPr lang="en-US" sz="1400" b="1" kern="1200">
                          <a:solidFill>
                            <a:schemeClr val="lt1"/>
                          </a:solidFill>
                          <a:effectLst/>
                          <a:latin typeface="Calibri" panose="020F0502020204030204" pitchFamily="34" charset="0"/>
                          <a:ea typeface="Calibri" panose="020F0502020204030204" pitchFamily="34" charset="0"/>
                          <a:cs typeface="+mn-cs"/>
                        </a:rPr>
                        <a:t>Training</a:t>
                      </a:r>
                    </a:p>
                  </a:txBody>
                  <a:tcPr marL="64641" marR="64641" marT="0" marB="0"/>
                </a:tc>
                <a:tc>
                  <a:txBody>
                    <a:bodyPr/>
                    <a:lstStyle/>
                    <a:p>
                      <a:pPr marL="0" marR="0">
                        <a:spcBef>
                          <a:spcPts val="600"/>
                        </a:spcBef>
                        <a:spcAft>
                          <a:spcPts val="0"/>
                        </a:spcAft>
                      </a:pPr>
                      <a:r>
                        <a:rPr lang="en-US" sz="1400" dirty="0">
                          <a:solidFill>
                            <a:srgbClr val="000000"/>
                          </a:solidFill>
                          <a:effectLst/>
                          <a:latin typeface="Calibri" panose="020F0502020204030204" pitchFamily="34" charset="0"/>
                          <a:ea typeface="Calibri" panose="020F0502020204030204" pitchFamily="34" charset="0"/>
                        </a:rPr>
                        <a:t>Interviews (appendix 5)</a:t>
                      </a:r>
                      <a:endParaRPr lang="en-US" sz="2800" dirty="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spcBef>
                          <a:spcPts val="600"/>
                        </a:spcBef>
                        <a:spcAft>
                          <a:spcPts val="0"/>
                        </a:spcAft>
                      </a:pPr>
                      <a:r>
                        <a:rPr lang="en-US" sz="1400" dirty="0">
                          <a:solidFill>
                            <a:srgbClr val="000000"/>
                          </a:solidFill>
                          <a:effectLst/>
                          <a:latin typeface="Calibri" panose="020F0502020204030204" pitchFamily="34" charset="0"/>
                          <a:ea typeface="Calibri" panose="020F0502020204030204" pitchFamily="34" charset="0"/>
                        </a:rPr>
                        <a:t>Training of the user audience, sales reps and sales managers, is of utmost importance to make sure that all potential users understand the capabilities of the AI-based systems and to ensure that the systems are used in the right way and results are interpreted correctly</a:t>
                      </a:r>
                      <a:endParaRPr lang="en-US" sz="2800" dirty="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lgn="ctr">
                        <a:spcBef>
                          <a:spcPts val="600"/>
                        </a:spcBef>
                        <a:spcAft>
                          <a:spcPts val="0"/>
                        </a:spcAft>
                      </a:pPr>
                      <a:r>
                        <a:rPr lang="en-US" sz="1900" dirty="0">
                          <a:solidFill>
                            <a:srgbClr val="000000"/>
                          </a:solidFill>
                          <a:effectLst/>
                          <a:latin typeface="Calibri" panose="020F0502020204030204" pitchFamily="34" charset="0"/>
                          <a:ea typeface="Calibri" panose="020F0502020204030204" pitchFamily="34" charset="0"/>
                        </a:rPr>
                        <a:t>1</a:t>
                      </a:r>
                      <a:endParaRPr lang="en-US" sz="1900" dirty="0">
                        <a:effectLst/>
                        <a:latin typeface="Times New Roman" panose="02020603050405020304" pitchFamily="18" charset="0"/>
                        <a:ea typeface="Calibri" panose="020F0502020204030204" pitchFamily="34" charset="0"/>
                      </a:endParaRPr>
                    </a:p>
                  </a:txBody>
                  <a:tcPr marL="64641" marR="64641" marT="0" marB="0" anchor="ctr">
                    <a:solidFill>
                      <a:srgbClr val="92D050"/>
                    </a:solidFill>
                  </a:tcPr>
                </a:tc>
                <a:extLst>
                  <a:ext uri="{0D108BD9-81ED-4DB2-BD59-A6C34878D82A}">
                    <a16:rowId xmlns:a16="http://schemas.microsoft.com/office/drawing/2014/main" val="2198525482"/>
                  </a:ext>
                </a:extLst>
              </a:tr>
              <a:tr h="952268">
                <a:tc>
                  <a:txBody>
                    <a:bodyPr/>
                    <a:lstStyle/>
                    <a:p>
                      <a:pPr marL="0" marR="0" algn="l" defTabSz="914400" rtl="0" eaLnBrk="1" latinLnBrk="0" hangingPunct="1">
                        <a:spcBef>
                          <a:spcPts val="600"/>
                        </a:spcBef>
                        <a:spcAft>
                          <a:spcPts val="0"/>
                        </a:spcAft>
                      </a:pPr>
                      <a:r>
                        <a:rPr lang="en-US" sz="1400" b="1" kern="1200" dirty="0">
                          <a:solidFill>
                            <a:schemeClr val="accent4"/>
                          </a:solidFill>
                          <a:effectLst/>
                          <a:latin typeface="Calibri" panose="020F0502020204030204" pitchFamily="34" charset="0"/>
                          <a:ea typeface="Calibri" panose="020F0502020204030204" pitchFamily="34" charset="0"/>
                          <a:cs typeface="+mn-cs"/>
                        </a:rPr>
                        <a:t>Culture</a:t>
                      </a:r>
                    </a:p>
                  </a:txBody>
                  <a:tcPr marL="64641" marR="64641" marT="0" marB="0"/>
                </a:tc>
                <a:tc>
                  <a:txBody>
                    <a:bodyPr/>
                    <a:lstStyle/>
                    <a:p>
                      <a:pPr marL="0" marR="0">
                        <a:spcBef>
                          <a:spcPts val="600"/>
                        </a:spcBef>
                        <a:spcAft>
                          <a:spcPts val="0"/>
                        </a:spcAft>
                      </a:pPr>
                      <a:r>
                        <a:rPr lang="en-US" sz="1400">
                          <a:solidFill>
                            <a:srgbClr val="000000"/>
                          </a:solidFill>
                          <a:effectLst/>
                          <a:latin typeface="Calibri" panose="020F0502020204030204" pitchFamily="34" charset="0"/>
                          <a:ea typeface="Calibri" panose="020F0502020204030204" pitchFamily="34" charset="0"/>
                        </a:rPr>
                        <a:t>Literature (Aerts and Mitchell 2020)</a:t>
                      </a:r>
                      <a:endParaRPr lang="en-US" sz="280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spcBef>
                          <a:spcPts val="600"/>
                        </a:spcBef>
                        <a:spcAft>
                          <a:spcPts val="0"/>
                        </a:spcAft>
                      </a:pPr>
                      <a:r>
                        <a:rPr lang="en-US" sz="1400" dirty="0">
                          <a:solidFill>
                            <a:srgbClr val="000000"/>
                          </a:solidFill>
                          <a:effectLst/>
                          <a:latin typeface="Calibri" panose="020F0502020204030204" pitchFamily="34" charset="0"/>
                          <a:ea typeface="Calibri" panose="020F0502020204030204" pitchFamily="34" charset="0"/>
                        </a:rPr>
                        <a:t>Sales reps will build up trust in the AI, if their country specific culture is incorporated in the logic of the algorithm or in the presentation and wording </a:t>
                      </a:r>
                      <a:endParaRPr lang="en-US" sz="2800" dirty="0">
                        <a:effectLst/>
                        <a:latin typeface="Times New Roman" panose="02020603050405020304" pitchFamily="18" charset="0"/>
                        <a:ea typeface="Calibri" panose="020F0502020204030204" pitchFamily="34" charset="0"/>
                      </a:endParaRPr>
                    </a:p>
                  </a:txBody>
                  <a:tcPr marL="64641" marR="64641" marT="0" marB="0"/>
                </a:tc>
                <a:tc>
                  <a:txBody>
                    <a:bodyPr/>
                    <a:lstStyle/>
                    <a:p>
                      <a:pPr marL="0" marR="0" algn="ctr">
                        <a:spcBef>
                          <a:spcPts val="600"/>
                        </a:spcBef>
                        <a:spcAft>
                          <a:spcPts val="0"/>
                        </a:spcAft>
                      </a:pPr>
                      <a:r>
                        <a:rPr lang="en-US" sz="1900" dirty="0">
                          <a:solidFill>
                            <a:srgbClr val="000000"/>
                          </a:solidFill>
                          <a:effectLst/>
                          <a:latin typeface="Calibri" panose="020F0502020204030204" pitchFamily="34" charset="0"/>
                          <a:ea typeface="Calibri" panose="020F0502020204030204" pitchFamily="34" charset="0"/>
                        </a:rPr>
                        <a:t>2</a:t>
                      </a:r>
                      <a:endParaRPr lang="en-US" sz="1900" dirty="0">
                        <a:effectLst/>
                        <a:latin typeface="Times New Roman" panose="02020603050405020304" pitchFamily="18" charset="0"/>
                        <a:ea typeface="Calibri" panose="020F0502020204030204" pitchFamily="34" charset="0"/>
                      </a:endParaRPr>
                    </a:p>
                  </a:txBody>
                  <a:tcPr marL="64641" marR="64641" marT="0" marB="0" anchor="ctr">
                    <a:solidFill>
                      <a:schemeClr val="accent2">
                        <a:lumMod val="60000"/>
                        <a:lumOff val="40000"/>
                      </a:schemeClr>
                    </a:solidFill>
                  </a:tcPr>
                </a:tc>
                <a:extLst>
                  <a:ext uri="{0D108BD9-81ED-4DB2-BD59-A6C34878D82A}">
                    <a16:rowId xmlns:a16="http://schemas.microsoft.com/office/drawing/2014/main" val="3637342305"/>
                  </a:ext>
                </a:extLst>
              </a:tr>
            </a:tbl>
          </a:graphicData>
        </a:graphic>
      </p:graphicFrame>
      <p:sp>
        <p:nvSpPr>
          <p:cNvPr id="6" name="Titel 5">
            <a:extLst>
              <a:ext uri="{FF2B5EF4-FFF2-40B4-BE49-F238E27FC236}">
                <a16:creationId xmlns:a16="http://schemas.microsoft.com/office/drawing/2014/main" id="{A29B7859-0E5A-4DAB-8BFF-7EF39082E7C5}"/>
              </a:ext>
            </a:extLst>
          </p:cNvPr>
          <p:cNvSpPr txBox="1">
            <a:spLocks/>
          </p:cNvSpPr>
          <p:nvPr/>
        </p:nvSpPr>
        <p:spPr bwMode="gray">
          <a:xfrm>
            <a:off x="467915" y="136524"/>
            <a:ext cx="8208169" cy="878289"/>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sz="2400" dirty="0"/>
              <a:t>Findings: Relevance Ranking, Trust Factors for Sales Reps &amp; Oncologists III</a:t>
            </a:r>
          </a:p>
        </p:txBody>
      </p:sp>
    </p:spTree>
    <p:extLst>
      <p:ext uri="{BB962C8B-B14F-4D97-AF65-F5344CB8AC3E}">
        <p14:creationId xmlns:p14="http://schemas.microsoft.com/office/powerpoint/2010/main" val="26769610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ußzeilenplatzhalter 3">
            <a:extLst>
              <a:ext uri="{FF2B5EF4-FFF2-40B4-BE49-F238E27FC236}">
                <a16:creationId xmlns:a16="http://schemas.microsoft.com/office/drawing/2014/main" id="{F97B017C-ECAF-4D3C-A57A-32FE0E422F4A}"/>
              </a:ext>
            </a:extLst>
          </p:cNvPr>
          <p:cNvSpPr>
            <a:spLocks noGrp="1"/>
          </p:cNvSpPr>
          <p:nvPr>
            <p:ph type="ftr" sz="quarter" idx="15"/>
          </p:nvPr>
        </p:nvSpPr>
        <p:spPr/>
        <p:txBody>
          <a:bodyPr/>
          <a:lstStyle/>
          <a:p>
            <a:r>
              <a:rPr lang="en-US" sz="1400" dirty="0"/>
              <a:t>Trust between AI and Human Being | December 2020 </a:t>
            </a:r>
          </a:p>
        </p:txBody>
      </p:sp>
      <p:sp>
        <p:nvSpPr>
          <p:cNvPr id="5" name="Foliennummernplatzhalter 4">
            <a:extLst>
              <a:ext uri="{FF2B5EF4-FFF2-40B4-BE49-F238E27FC236}">
                <a16:creationId xmlns:a16="http://schemas.microsoft.com/office/drawing/2014/main" id="{FB29CAB8-A649-4885-9B62-98F095CD1211}"/>
              </a:ext>
            </a:extLst>
          </p:cNvPr>
          <p:cNvSpPr>
            <a:spLocks noGrp="1"/>
          </p:cNvSpPr>
          <p:nvPr>
            <p:ph type="sldNum" sz="quarter" idx="16"/>
          </p:nvPr>
        </p:nvSpPr>
        <p:spPr/>
        <p:txBody>
          <a:bodyPr/>
          <a:lstStyle/>
          <a:p>
            <a:fld id="{FD5E7EB4-4CDF-47BB-AF16-07782904B863}" type="slidenum">
              <a:rPr lang="en-US" sz="1400" smtClean="0"/>
              <a:pPr/>
              <a:t>11</a:t>
            </a:fld>
            <a:endParaRPr lang="en-US" sz="1400"/>
          </a:p>
        </p:txBody>
      </p:sp>
      <p:graphicFrame>
        <p:nvGraphicFramePr>
          <p:cNvPr id="7" name="Table 6">
            <a:extLst>
              <a:ext uri="{FF2B5EF4-FFF2-40B4-BE49-F238E27FC236}">
                <a16:creationId xmlns:a16="http://schemas.microsoft.com/office/drawing/2014/main" id="{463655C8-B73B-49CF-A1A6-62F2032FE917}"/>
              </a:ext>
            </a:extLst>
          </p:cNvPr>
          <p:cNvGraphicFramePr>
            <a:graphicFrameLocks noGrp="1"/>
          </p:cNvGraphicFramePr>
          <p:nvPr>
            <p:extLst>
              <p:ext uri="{D42A27DB-BD31-4B8C-83A1-F6EECF244321}">
                <p14:modId xmlns:p14="http://schemas.microsoft.com/office/powerpoint/2010/main" val="2566648299"/>
              </p:ext>
            </p:extLst>
          </p:nvPr>
        </p:nvGraphicFramePr>
        <p:xfrm>
          <a:off x="467915" y="1181100"/>
          <a:ext cx="8361760" cy="4191001"/>
        </p:xfrm>
        <a:graphic>
          <a:graphicData uri="http://schemas.openxmlformats.org/drawingml/2006/table">
            <a:tbl>
              <a:tblPr firstRow="1" firstCol="1" bandRow="1">
                <a:tableStyleId>{5C22544A-7EE6-4342-B048-85BDC9FD1C3A}</a:tableStyleId>
              </a:tblPr>
              <a:tblGrid>
                <a:gridCol w="1450045">
                  <a:extLst>
                    <a:ext uri="{9D8B030D-6E8A-4147-A177-3AD203B41FA5}">
                      <a16:colId xmlns:a16="http://schemas.microsoft.com/office/drawing/2014/main" val="1532666048"/>
                    </a:ext>
                  </a:extLst>
                </a:gridCol>
                <a:gridCol w="1916892">
                  <a:extLst>
                    <a:ext uri="{9D8B030D-6E8A-4147-A177-3AD203B41FA5}">
                      <a16:colId xmlns:a16="http://schemas.microsoft.com/office/drawing/2014/main" val="4070716576"/>
                    </a:ext>
                  </a:extLst>
                </a:gridCol>
                <a:gridCol w="4449163">
                  <a:extLst>
                    <a:ext uri="{9D8B030D-6E8A-4147-A177-3AD203B41FA5}">
                      <a16:colId xmlns:a16="http://schemas.microsoft.com/office/drawing/2014/main" val="3055339626"/>
                    </a:ext>
                  </a:extLst>
                </a:gridCol>
                <a:gridCol w="545660">
                  <a:extLst>
                    <a:ext uri="{9D8B030D-6E8A-4147-A177-3AD203B41FA5}">
                      <a16:colId xmlns:a16="http://schemas.microsoft.com/office/drawing/2014/main" val="1919253473"/>
                    </a:ext>
                  </a:extLst>
                </a:gridCol>
              </a:tblGrid>
              <a:tr h="686926">
                <a:tc>
                  <a:txBody>
                    <a:bodyPr/>
                    <a:lstStyle/>
                    <a:p>
                      <a:pPr marL="0" marR="0">
                        <a:spcBef>
                          <a:spcPts val="600"/>
                        </a:spcBef>
                        <a:spcAft>
                          <a:spcPts val="0"/>
                        </a:spcAft>
                      </a:pPr>
                      <a:r>
                        <a:rPr lang="en-US" sz="1900" dirty="0">
                          <a:effectLst/>
                        </a:rPr>
                        <a:t>Factor</a:t>
                      </a:r>
                      <a:endParaRPr lang="en-US" sz="1900" dirty="0">
                        <a:effectLst/>
                        <a:latin typeface="Times New Roman" panose="02020603050405020304" pitchFamily="18" charset="0"/>
                        <a:ea typeface="Calibri" panose="020F0502020204030204" pitchFamily="34" charset="0"/>
                      </a:endParaRPr>
                    </a:p>
                  </a:txBody>
                  <a:tcPr marL="65485" marR="65485" marT="0" marB="0"/>
                </a:tc>
                <a:tc>
                  <a:txBody>
                    <a:bodyPr/>
                    <a:lstStyle/>
                    <a:p>
                      <a:pPr marL="0" marR="0">
                        <a:spcBef>
                          <a:spcPts val="600"/>
                        </a:spcBef>
                        <a:spcAft>
                          <a:spcPts val="0"/>
                        </a:spcAft>
                      </a:pPr>
                      <a:r>
                        <a:rPr lang="en-US" sz="1900" dirty="0">
                          <a:effectLst/>
                        </a:rPr>
                        <a:t>Source</a:t>
                      </a:r>
                      <a:endParaRPr lang="en-US" sz="1900" dirty="0">
                        <a:effectLst/>
                        <a:latin typeface="Times New Roman" panose="02020603050405020304" pitchFamily="18" charset="0"/>
                        <a:ea typeface="Calibri" panose="020F0502020204030204" pitchFamily="34" charset="0"/>
                      </a:endParaRPr>
                    </a:p>
                  </a:txBody>
                  <a:tcPr marL="65485" marR="65485" marT="0" marB="0"/>
                </a:tc>
                <a:tc>
                  <a:txBody>
                    <a:bodyPr/>
                    <a:lstStyle/>
                    <a:p>
                      <a:pPr marL="0" marR="0">
                        <a:spcBef>
                          <a:spcPts val="600"/>
                        </a:spcBef>
                        <a:spcAft>
                          <a:spcPts val="0"/>
                        </a:spcAft>
                      </a:pPr>
                      <a:r>
                        <a:rPr lang="en-US" sz="1900">
                          <a:effectLst/>
                        </a:rPr>
                        <a:t>What does it mean to the sales rep and implementation feasibility</a:t>
                      </a:r>
                      <a:endParaRPr lang="en-US" sz="1900">
                        <a:effectLst/>
                        <a:latin typeface="Times New Roman" panose="02020603050405020304" pitchFamily="18" charset="0"/>
                        <a:ea typeface="Calibri" panose="020F0502020204030204" pitchFamily="34" charset="0"/>
                      </a:endParaRPr>
                    </a:p>
                  </a:txBody>
                  <a:tcPr marL="65485" marR="65485" marT="0" marB="0"/>
                </a:tc>
                <a:tc>
                  <a:txBody>
                    <a:bodyPr/>
                    <a:lstStyle/>
                    <a:p>
                      <a:pPr marL="0" marR="0">
                        <a:spcBef>
                          <a:spcPts val="600"/>
                        </a:spcBef>
                        <a:spcAft>
                          <a:spcPts val="0"/>
                        </a:spcAft>
                      </a:pPr>
                      <a:r>
                        <a:rPr lang="en-US" sz="1900" dirty="0">
                          <a:effectLst/>
                        </a:rPr>
                        <a:t>RG</a:t>
                      </a:r>
                      <a:endParaRPr lang="en-US" sz="1900" dirty="0">
                        <a:effectLst/>
                        <a:latin typeface="Times New Roman" panose="02020603050405020304" pitchFamily="18" charset="0"/>
                        <a:ea typeface="Calibri" panose="020F0502020204030204" pitchFamily="34" charset="0"/>
                      </a:endParaRPr>
                    </a:p>
                  </a:txBody>
                  <a:tcPr marL="65485" marR="65485" marT="0" marB="0"/>
                </a:tc>
                <a:extLst>
                  <a:ext uri="{0D108BD9-81ED-4DB2-BD59-A6C34878D82A}">
                    <a16:rowId xmlns:a16="http://schemas.microsoft.com/office/drawing/2014/main" val="3539489295"/>
                  </a:ext>
                </a:extLst>
              </a:tr>
              <a:tr h="1434187">
                <a:tc>
                  <a:txBody>
                    <a:bodyPr/>
                    <a:lstStyle/>
                    <a:p>
                      <a:pPr marL="0" marR="0">
                        <a:spcBef>
                          <a:spcPts val="600"/>
                        </a:spcBef>
                        <a:spcAft>
                          <a:spcPts val="0"/>
                        </a:spcAft>
                      </a:pPr>
                      <a:r>
                        <a:rPr lang="en-US" sz="1200" b="1" kern="1200" dirty="0">
                          <a:solidFill>
                            <a:schemeClr val="accent4"/>
                          </a:solidFill>
                          <a:effectLst/>
                          <a:latin typeface="Calibri" panose="020F0502020204030204" pitchFamily="34" charset="0"/>
                          <a:ea typeface="Calibri" panose="020F0502020204030204" pitchFamily="34" charset="0"/>
                          <a:cs typeface="+mn-cs"/>
                        </a:rPr>
                        <a:t>Low / High competence setup </a:t>
                      </a:r>
                      <a:r>
                        <a:rPr lang="en-US" sz="1200" b="1" kern="1200" dirty="0">
                          <a:solidFill>
                            <a:schemeClr val="lt1"/>
                          </a:solidFill>
                          <a:effectLst/>
                          <a:latin typeface="Calibri" panose="020F0502020204030204" pitchFamily="34" charset="0"/>
                          <a:ea typeface="Calibri" panose="020F0502020204030204" pitchFamily="34" charset="0"/>
                          <a:cs typeface="+mn-cs"/>
                        </a:rPr>
                        <a:t>and over-trusting, under-trusting, </a:t>
                      </a:r>
                      <a:r>
                        <a:rPr lang="en-US" sz="1200" b="1" kern="1200" dirty="0">
                          <a:solidFill>
                            <a:schemeClr val="accent4"/>
                          </a:solidFill>
                          <a:effectLst/>
                          <a:latin typeface="Calibri" panose="020F0502020204030204" pitchFamily="34" charset="0"/>
                          <a:ea typeface="Calibri" panose="020F0502020204030204" pitchFamily="34" charset="0"/>
                          <a:cs typeface="+mn-cs"/>
                        </a:rPr>
                        <a:t>proper trusting</a:t>
                      </a:r>
                      <a:r>
                        <a:rPr lang="en-US" sz="1200" b="1" kern="1200" dirty="0">
                          <a:solidFill>
                            <a:schemeClr val="lt1"/>
                          </a:solidFill>
                          <a:effectLst/>
                          <a:latin typeface="Calibri" panose="020F0502020204030204" pitchFamily="34" charset="0"/>
                          <a:ea typeface="Calibri" panose="020F0502020204030204" pitchFamily="34" charset="0"/>
                          <a:cs typeface="+mn-cs"/>
                        </a:rPr>
                        <a:t> &amp; trust over time</a:t>
                      </a:r>
                    </a:p>
                  </a:txBody>
                  <a:tcPr marL="65485" marR="65485" marT="0" marB="0"/>
                </a:tc>
                <a:tc>
                  <a:txBody>
                    <a:bodyPr/>
                    <a:lstStyle/>
                    <a:p>
                      <a:pPr marL="0" marR="0">
                        <a:spcBef>
                          <a:spcPts val="600"/>
                        </a:spcBef>
                        <a:spcAft>
                          <a:spcPts val="0"/>
                        </a:spcAft>
                      </a:pPr>
                      <a:r>
                        <a:rPr lang="en-US" sz="1200" dirty="0">
                          <a:solidFill>
                            <a:srgbClr val="000000"/>
                          </a:solidFill>
                          <a:effectLst/>
                          <a:latin typeface="Calibri" panose="020F0502020204030204" pitchFamily="34" charset="0"/>
                          <a:ea typeface="Calibri" panose="020F0502020204030204" pitchFamily="34" charset="0"/>
                        </a:rPr>
                        <a:t>Literature (Freedy et al. 2007)</a:t>
                      </a:r>
                      <a:endParaRPr lang="en-US" sz="2000" dirty="0">
                        <a:effectLst/>
                        <a:latin typeface="Times New Roman" panose="02020603050405020304" pitchFamily="18" charset="0"/>
                        <a:ea typeface="Calibri" panose="020F0502020204030204" pitchFamily="34" charset="0"/>
                      </a:endParaRPr>
                    </a:p>
                  </a:txBody>
                  <a:tcPr marL="65485" marR="65485" marT="0" marB="0"/>
                </a:tc>
                <a:tc>
                  <a:txBody>
                    <a:bodyPr/>
                    <a:lstStyle/>
                    <a:p>
                      <a:pPr marL="0" marR="0">
                        <a:spcBef>
                          <a:spcPts val="600"/>
                        </a:spcBef>
                        <a:spcAft>
                          <a:spcPts val="0"/>
                        </a:spcAft>
                      </a:pPr>
                      <a:r>
                        <a:rPr lang="en-US" sz="1200" dirty="0">
                          <a:solidFill>
                            <a:srgbClr val="000000"/>
                          </a:solidFill>
                          <a:effectLst/>
                          <a:latin typeface="Calibri" panose="020F0502020204030204" pitchFamily="34" charset="0"/>
                          <a:ea typeface="Calibri" panose="020F0502020204030204" pitchFamily="34" charset="0"/>
                        </a:rPr>
                        <a:t>Increasing trust of the sales rep by setting up a low machine competence in the beginning, will lead to increased trust over time and several trials, e.g. because wrong results are even accepted and trusted as the human expects them to happen. Training cases for the sales reps with machine intermediate competence should be preferred to cases with low or high competence to avoid the creation of bias of either perfectionism or high error-proneness</a:t>
                      </a:r>
                      <a:endParaRPr lang="en-US" sz="2000" dirty="0">
                        <a:effectLst/>
                        <a:latin typeface="Times New Roman" panose="02020603050405020304" pitchFamily="18" charset="0"/>
                        <a:ea typeface="Calibri" panose="020F0502020204030204" pitchFamily="34" charset="0"/>
                      </a:endParaRPr>
                    </a:p>
                  </a:txBody>
                  <a:tcPr marL="65485" marR="65485" marT="0" marB="0"/>
                </a:tc>
                <a:tc>
                  <a:txBody>
                    <a:bodyPr/>
                    <a:lstStyle/>
                    <a:p>
                      <a:pPr marL="0" marR="0" algn="ctr">
                        <a:spcBef>
                          <a:spcPts val="600"/>
                        </a:spcBef>
                        <a:spcAft>
                          <a:spcPts val="0"/>
                        </a:spcAft>
                      </a:pPr>
                      <a:r>
                        <a:rPr lang="en-US" sz="1900" dirty="0">
                          <a:solidFill>
                            <a:srgbClr val="000000"/>
                          </a:solidFill>
                          <a:effectLst/>
                          <a:latin typeface="Calibri" panose="020F0502020204030204" pitchFamily="34" charset="0"/>
                          <a:ea typeface="Calibri" panose="020F0502020204030204" pitchFamily="34" charset="0"/>
                        </a:rPr>
                        <a:t>2</a:t>
                      </a:r>
                      <a:endParaRPr lang="en-US" sz="1900" dirty="0">
                        <a:effectLst/>
                        <a:latin typeface="Times New Roman" panose="02020603050405020304" pitchFamily="18" charset="0"/>
                        <a:ea typeface="Calibri" panose="020F0502020204030204" pitchFamily="34" charset="0"/>
                      </a:endParaRPr>
                    </a:p>
                  </a:txBody>
                  <a:tcPr marL="65485" marR="65485" marT="0" marB="0" anchor="ctr">
                    <a:solidFill>
                      <a:schemeClr val="accent2">
                        <a:lumMod val="60000"/>
                        <a:lumOff val="40000"/>
                      </a:schemeClr>
                    </a:solidFill>
                  </a:tcPr>
                </a:tc>
                <a:extLst>
                  <a:ext uri="{0D108BD9-81ED-4DB2-BD59-A6C34878D82A}">
                    <a16:rowId xmlns:a16="http://schemas.microsoft.com/office/drawing/2014/main" val="3173181462"/>
                  </a:ext>
                </a:extLst>
              </a:tr>
              <a:tr h="1024419">
                <a:tc>
                  <a:txBody>
                    <a:bodyPr/>
                    <a:lstStyle/>
                    <a:p>
                      <a:pPr marL="0" marR="0">
                        <a:spcBef>
                          <a:spcPts val="600"/>
                        </a:spcBef>
                        <a:spcAft>
                          <a:spcPts val="0"/>
                        </a:spcAft>
                      </a:pPr>
                      <a:r>
                        <a:rPr lang="en-US" sz="1200" b="1" kern="1200" dirty="0">
                          <a:solidFill>
                            <a:schemeClr val="accent4"/>
                          </a:solidFill>
                          <a:effectLst/>
                          <a:latin typeface="Calibri" panose="020F0502020204030204" pitchFamily="34" charset="0"/>
                          <a:ea typeface="Calibri" panose="020F0502020204030204" pitchFamily="34" charset="0"/>
                          <a:cs typeface="+mn-cs"/>
                        </a:rPr>
                        <a:t>Reputation</a:t>
                      </a:r>
                      <a:r>
                        <a:rPr lang="en-US" sz="1200" b="1" kern="1200" dirty="0">
                          <a:solidFill>
                            <a:schemeClr val="lt1"/>
                          </a:solidFill>
                          <a:effectLst/>
                          <a:latin typeface="Calibri" panose="020F0502020204030204" pitchFamily="34" charset="0"/>
                          <a:ea typeface="Calibri" panose="020F0502020204030204" pitchFamily="34" charset="0"/>
                          <a:cs typeface="+mn-cs"/>
                        </a:rPr>
                        <a:t> &amp; the role of the technology provider </a:t>
                      </a:r>
                    </a:p>
                  </a:txBody>
                  <a:tcPr marL="65485" marR="65485" marT="0" marB="0"/>
                </a:tc>
                <a:tc>
                  <a:txBody>
                    <a:bodyPr/>
                    <a:lstStyle/>
                    <a:p>
                      <a:pPr marL="0" marR="0">
                        <a:spcBef>
                          <a:spcPts val="600"/>
                        </a:spcBef>
                        <a:spcAft>
                          <a:spcPts val="0"/>
                        </a:spcAft>
                      </a:pPr>
                      <a:r>
                        <a:rPr lang="en-US" sz="1200" dirty="0">
                          <a:solidFill>
                            <a:srgbClr val="000000"/>
                          </a:solidFill>
                          <a:effectLst/>
                          <a:latin typeface="Calibri" panose="020F0502020204030204" pitchFamily="34" charset="0"/>
                          <a:ea typeface="Calibri" panose="020F0502020204030204" pitchFamily="34" charset="0"/>
                        </a:rPr>
                        <a:t>Literature (Siau and Wang 2018)</a:t>
                      </a:r>
                      <a:endParaRPr lang="en-US" sz="2000" dirty="0">
                        <a:effectLst/>
                        <a:latin typeface="Times New Roman" panose="02020603050405020304" pitchFamily="18" charset="0"/>
                        <a:ea typeface="Calibri" panose="020F0502020204030204" pitchFamily="34" charset="0"/>
                      </a:endParaRPr>
                    </a:p>
                  </a:txBody>
                  <a:tcPr marL="65485" marR="65485" marT="0" marB="0"/>
                </a:tc>
                <a:tc>
                  <a:txBody>
                    <a:bodyPr/>
                    <a:lstStyle/>
                    <a:p>
                      <a:pPr marL="0" marR="0">
                        <a:spcBef>
                          <a:spcPts val="600"/>
                        </a:spcBef>
                        <a:spcAft>
                          <a:spcPts val="0"/>
                        </a:spcAft>
                      </a:pPr>
                      <a:r>
                        <a:rPr lang="en-US" sz="1200">
                          <a:solidFill>
                            <a:srgbClr val="000000"/>
                          </a:solidFill>
                          <a:effectLst/>
                          <a:latin typeface="Calibri" panose="020F0502020204030204" pitchFamily="34" charset="0"/>
                          <a:ea typeface="Calibri" panose="020F0502020204030204" pitchFamily="34" charset="0"/>
                        </a:rPr>
                        <a:t>A technology provided by an institution with a high reputation to gain trust from others will have it easier to be accepted and trusted than if it comes from an institution with a low reputation. On the other side new companies can also build a reputation, especially in technology, newcomers are perceived as innovators</a:t>
                      </a:r>
                      <a:endParaRPr lang="en-US" sz="2000">
                        <a:effectLst/>
                        <a:latin typeface="Times New Roman" panose="02020603050405020304" pitchFamily="18" charset="0"/>
                        <a:ea typeface="Calibri" panose="020F0502020204030204" pitchFamily="34" charset="0"/>
                      </a:endParaRPr>
                    </a:p>
                  </a:txBody>
                  <a:tcPr marL="65485" marR="65485" marT="0" marB="0"/>
                </a:tc>
                <a:tc>
                  <a:txBody>
                    <a:bodyPr/>
                    <a:lstStyle/>
                    <a:p>
                      <a:pPr marL="0" marR="0" algn="ctr">
                        <a:spcBef>
                          <a:spcPts val="600"/>
                        </a:spcBef>
                        <a:spcAft>
                          <a:spcPts val="0"/>
                        </a:spcAft>
                      </a:pPr>
                      <a:r>
                        <a:rPr lang="en-US" sz="1900" dirty="0">
                          <a:solidFill>
                            <a:srgbClr val="000000"/>
                          </a:solidFill>
                          <a:effectLst/>
                          <a:latin typeface="Calibri" panose="020F0502020204030204" pitchFamily="34" charset="0"/>
                          <a:ea typeface="Calibri" panose="020F0502020204030204" pitchFamily="34" charset="0"/>
                        </a:rPr>
                        <a:t>2</a:t>
                      </a:r>
                      <a:endParaRPr lang="en-US" sz="1900" dirty="0">
                        <a:effectLst/>
                        <a:latin typeface="Times New Roman" panose="02020603050405020304" pitchFamily="18" charset="0"/>
                        <a:ea typeface="Calibri" panose="020F0502020204030204" pitchFamily="34" charset="0"/>
                      </a:endParaRPr>
                    </a:p>
                  </a:txBody>
                  <a:tcPr marL="65485" marR="65485" marT="0" marB="0" anchor="ctr">
                    <a:solidFill>
                      <a:schemeClr val="accent2">
                        <a:lumMod val="60000"/>
                        <a:lumOff val="40000"/>
                      </a:schemeClr>
                    </a:solidFill>
                  </a:tcPr>
                </a:tc>
                <a:extLst>
                  <a:ext uri="{0D108BD9-81ED-4DB2-BD59-A6C34878D82A}">
                    <a16:rowId xmlns:a16="http://schemas.microsoft.com/office/drawing/2014/main" val="1612307372"/>
                  </a:ext>
                </a:extLst>
              </a:tr>
              <a:tr h="1045469">
                <a:tc>
                  <a:txBody>
                    <a:bodyPr/>
                    <a:lstStyle/>
                    <a:p>
                      <a:pPr marL="0" marR="0">
                        <a:spcBef>
                          <a:spcPts val="600"/>
                        </a:spcBef>
                        <a:spcAft>
                          <a:spcPts val="0"/>
                        </a:spcAft>
                      </a:pPr>
                      <a:r>
                        <a:rPr lang="en-US" sz="1200" b="1" kern="1200" dirty="0">
                          <a:solidFill>
                            <a:schemeClr val="accent4"/>
                          </a:solidFill>
                          <a:effectLst/>
                          <a:latin typeface="Calibri" panose="020F0502020204030204" pitchFamily="34" charset="0"/>
                          <a:ea typeface="Calibri" panose="020F0502020204030204" pitchFamily="34" charset="0"/>
                          <a:cs typeface="+mn-cs"/>
                        </a:rPr>
                        <a:t>Representation</a:t>
                      </a:r>
                      <a:r>
                        <a:rPr lang="en-US" sz="1200" b="1" kern="1200" dirty="0">
                          <a:solidFill>
                            <a:schemeClr val="lt1"/>
                          </a:solidFill>
                          <a:effectLst/>
                          <a:latin typeface="Calibri" panose="020F0502020204030204" pitchFamily="34" charset="0"/>
                          <a:ea typeface="Calibri" panose="020F0502020204030204" pitchFamily="34" charset="0"/>
                          <a:cs typeface="+mn-cs"/>
                        </a:rPr>
                        <a:t> and Anthropomorphism</a:t>
                      </a:r>
                    </a:p>
                    <a:p>
                      <a:pPr marL="0" marR="0">
                        <a:spcBef>
                          <a:spcPts val="600"/>
                        </a:spcBef>
                        <a:spcAft>
                          <a:spcPts val="0"/>
                        </a:spcAft>
                      </a:pPr>
                      <a:r>
                        <a:rPr lang="en-US" sz="1200" b="1" kern="1200" dirty="0">
                          <a:solidFill>
                            <a:schemeClr val="lt1"/>
                          </a:solidFill>
                          <a:effectLst/>
                          <a:latin typeface="Calibri" panose="020F0502020204030204" pitchFamily="34" charset="0"/>
                          <a:ea typeface="Calibri" panose="020F0502020204030204" pitchFamily="34" charset="0"/>
                          <a:cs typeface="+mn-cs"/>
                        </a:rPr>
                        <a:t> </a:t>
                      </a:r>
                    </a:p>
                  </a:txBody>
                  <a:tcPr marL="65485" marR="65485" marT="0" marB="0"/>
                </a:tc>
                <a:tc>
                  <a:txBody>
                    <a:bodyPr/>
                    <a:lstStyle/>
                    <a:p>
                      <a:pPr marL="0" marR="0">
                        <a:spcBef>
                          <a:spcPts val="600"/>
                        </a:spcBef>
                        <a:spcAft>
                          <a:spcPts val="0"/>
                        </a:spcAft>
                      </a:pPr>
                      <a:r>
                        <a:rPr lang="en-US" sz="1200">
                          <a:solidFill>
                            <a:srgbClr val="000000"/>
                          </a:solidFill>
                          <a:effectLst/>
                          <a:latin typeface="Calibri" panose="020F0502020204030204" pitchFamily="34" charset="0"/>
                          <a:ea typeface="Calibri" panose="020F0502020204030204" pitchFamily="34" charset="0"/>
                        </a:rPr>
                        <a:t>Literature (Phillips et al. 2012)</a:t>
                      </a:r>
                      <a:r>
                        <a:rPr lang="en-GB" sz="1200">
                          <a:solidFill>
                            <a:srgbClr val="000000"/>
                          </a:solidFill>
                          <a:effectLst/>
                          <a:latin typeface="Calibri" panose="020F0502020204030204" pitchFamily="34" charset="0"/>
                          <a:ea typeface="Calibri" panose="020F0502020204030204" pitchFamily="34" charset="0"/>
                        </a:rPr>
                        <a:t> </a:t>
                      </a:r>
                      <a:r>
                        <a:rPr lang="en-US" sz="1200">
                          <a:solidFill>
                            <a:srgbClr val="000000"/>
                          </a:solidFill>
                          <a:effectLst/>
                          <a:latin typeface="Calibri" panose="020F0502020204030204" pitchFamily="34" charset="0"/>
                          <a:ea typeface="Calibri" panose="020F0502020204030204" pitchFamily="34" charset="0"/>
                        </a:rPr>
                        <a:t>&amp; (Hancock et al. 2011)</a:t>
                      </a:r>
                      <a:endParaRPr lang="en-US" sz="2000">
                        <a:effectLst/>
                        <a:latin typeface="Times New Roman" panose="02020603050405020304" pitchFamily="18" charset="0"/>
                        <a:ea typeface="Calibri" panose="020F0502020204030204" pitchFamily="34" charset="0"/>
                      </a:endParaRPr>
                    </a:p>
                  </a:txBody>
                  <a:tcPr marL="65485" marR="65485" marT="0" marB="0"/>
                </a:tc>
                <a:tc>
                  <a:txBody>
                    <a:bodyPr/>
                    <a:lstStyle/>
                    <a:p>
                      <a:pPr marL="0" marR="0">
                        <a:spcBef>
                          <a:spcPts val="600"/>
                        </a:spcBef>
                        <a:spcAft>
                          <a:spcPts val="0"/>
                        </a:spcAft>
                      </a:pPr>
                      <a:r>
                        <a:rPr lang="en-US" sz="1200" dirty="0">
                          <a:solidFill>
                            <a:srgbClr val="000000"/>
                          </a:solidFill>
                          <a:effectLst/>
                          <a:latin typeface="Calibri" panose="020F0502020204030204" pitchFamily="34" charset="0"/>
                          <a:ea typeface="Calibri" panose="020F0502020204030204" pitchFamily="34" charset="0"/>
                        </a:rPr>
                        <a:t>The physical representation of autonomous systems and machines in confidence inspiring animal pet like form can increase trust (Phillips et al. 2012). In the sales rep  and oncologist use case, the appearance of the AI is restricted to an appealing and modern iPad device and anthropomorphism is not relevant</a:t>
                      </a:r>
                      <a:endParaRPr lang="en-US" sz="2000" dirty="0">
                        <a:effectLst/>
                        <a:latin typeface="Times New Roman" panose="02020603050405020304" pitchFamily="18" charset="0"/>
                        <a:ea typeface="Calibri" panose="020F0502020204030204" pitchFamily="34" charset="0"/>
                      </a:endParaRPr>
                    </a:p>
                  </a:txBody>
                  <a:tcPr marL="65485" marR="65485" marT="0" marB="0"/>
                </a:tc>
                <a:tc>
                  <a:txBody>
                    <a:bodyPr/>
                    <a:lstStyle/>
                    <a:p>
                      <a:pPr marL="0" marR="0" algn="ctr">
                        <a:spcBef>
                          <a:spcPts val="600"/>
                        </a:spcBef>
                        <a:spcAft>
                          <a:spcPts val="0"/>
                        </a:spcAft>
                      </a:pPr>
                      <a:r>
                        <a:rPr lang="en-US" sz="1900" dirty="0">
                          <a:solidFill>
                            <a:srgbClr val="000000"/>
                          </a:solidFill>
                          <a:effectLst/>
                          <a:latin typeface="Calibri" panose="020F0502020204030204" pitchFamily="34" charset="0"/>
                          <a:ea typeface="Calibri" panose="020F0502020204030204" pitchFamily="34" charset="0"/>
                        </a:rPr>
                        <a:t>3</a:t>
                      </a:r>
                      <a:endParaRPr lang="en-US" sz="1900" dirty="0">
                        <a:effectLst/>
                        <a:latin typeface="Times New Roman" panose="02020603050405020304" pitchFamily="18" charset="0"/>
                        <a:ea typeface="Calibri" panose="020F0502020204030204" pitchFamily="34" charset="0"/>
                      </a:endParaRPr>
                    </a:p>
                  </a:txBody>
                  <a:tcPr marL="65485" marR="65485" marT="0" marB="0" anchor="ctr">
                    <a:solidFill>
                      <a:schemeClr val="accent2">
                        <a:lumMod val="20000"/>
                        <a:lumOff val="80000"/>
                      </a:schemeClr>
                    </a:solidFill>
                  </a:tcPr>
                </a:tc>
                <a:extLst>
                  <a:ext uri="{0D108BD9-81ED-4DB2-BD59-A6C34878D82A}">
                    <a16:rowId xmlns:a16="http://schemas.microsoft.com/office/drawing/2014/main" val="3637342305"/>
                  </a:ext>
                </a:extLst>
              </a:tr>
            </a:tbl>
          </a:graphicData>
        </a:graphic>
      </p:graphicFrame>
      <p:sp>
        <p:nvSpPr>
          <p:cNvPr id="6" name="Titel 5">
            <a:extLst>
              <a:ext uri="{FF2B5EF4-FFF2-40B4-BE49-F238E27FC236}">
                <a16:creationId xmlns:a16="http://schemas.microsoft.com/office/drawing/2014/main" id="{900D4A91-0CC4-45CA-8764-FF3F2E0DE35C}"/>
              </a:ext>
            </a:extLst>
          </p:cNvPr>
          <p:cNvSpPr txBox="1">
            <a:spLocks/>
          </p:cNvSpPr>
          <p:nvPr/>
        </p:nvSpPr>
        <p:spPr bwMode="gray">
          <a:xfrm>
            <a:off x="1178719" y="5563990"/>
            <a:ext cx="5900738" cy="830252"/>
          </a:xfrm>
          <a:prstGeom prst="rect">
            <a:avLst/>
          </a:prstGeom>
        </p:spPr>
        <p:txBody>
          <a:bodyPr vert="horz" lIns="68580" tIns="34290" rIns="68580" bIns="3429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sz="1500" b="1" dirty="0">
                <a:solidFill>
                  <a:schemeClr val="accent1"/>
                </a:solidFill>
                <a:latin typeface="+mn-lt"/>
                <a:ea typeface="+mn-ea"/>
                <a:cs typeface="+mn-cs"/>
              </a:rPr>
              <a:t>Trust factors for trust building are part of an implementation proposal: </a:t>
            </a:r>
            <a:br>
              <a:rPr lang="en-US" sz="1500" b="1" dirty="0">
                <a:solidFill>
                  <a:schemeClr val="accent1"/>
                </a:solidFill>
                <a:latin typeface="+mn-lt"/>
                <a:ea typeface="+mn-ea"/>
                <a:cs typeface="+mn-cs"/>
              </a:rPr>
            </a:br>
            <a:r>
              <a:rPr lang="en-US" sz="1500" b="1" dirty="0">
                <a:solidFill>
                  <a:schemeClr val="accent1"/>
                </a:solidFill>
                <a:latin typeface="+mn-lt"/>
                <a:ea typeface="+mn-ea"/>
                <a:cs typeface="+mn-cs"/>
              </a:rPr>
              <a:t>“how to ensure trust of human users in AI-supported projects” </a:t>
            </a:r>
          </a:p>
        </p:txBody>
      </p:sp>
      <p:sp>
        <p:nvSpPr>
          <p:cNvPr id="2" name="Arrow: Right 1">
            <a:extLst>
              <a:ext uri="{FF2B5EF4-FFF2-40B4-BE49-F238E27FC236}">
                <a16:creationId xmlns:a16="http://schemas.microsoft.com/office/drawing/2014/main" id="{31D7A599-EE9C-457A-B984-EBD1F456CD44}"/>
              </a:ext>
            </a:extLst>
          </p:cNvPr>
          <p:cNvSpPr/>
          <p:nvPr/>
        </p:nvSpPr>
        <p:spPr>
          <a:xfrm>
            <a:off x="835819" y="5853852"/>
            <a:ext cx="342900" cy="250529"/>
          </a:xfrm>
          <a:prstGeom prst="rightArrow">
            <a:avLst/>
          </a:pr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en-US" sz="1350"/>
          </a:p>
        </p:txBody>
      </p:sp>
      <p:sp>
        <p:nvSpPr>
          <p:cNvPr id="9" name="Titel 5">
            <a:extLst>
              <a:ext uri="{FF2B5EF4-FFF2-40B4-BE49-F238E27FC236}">
                <a16:creationId xmlns:a16="http://schemas.microsoft.com/office/drawing/2014/main" id="{BEEB142F-E803-42A2-8E98-9C8E5A6C1184}"/>
              </a:ext>
            </a:extLst>
          </p:cNvPr>
          <p:cNvSpPr txBox="1">
            <a:spLocks/>
          </p:cNvSpPr>
          <p:nvPr/>
        </p:nvSpPr>
        <p:spPr bwMode="gray">
          <a:xfrm>
            <a:off x="467915" y="136524"/>
            <a:ext cx="8208169" cy="878289"/>
          </a:xfrm>
          <a:prstGeom prst="rect">
            <a:avLst/>
          </a:prstGeom>
        </p:spPr>
        <p:txBody>
          <a:bodyPr vert="horz" lIns="91440" tIns="45720" rIns="91440" bIns="45720" rtlCol="0" anchor="ctr">
            <a:noAutofit/>
          </a:bodyPr>
          <a:lstStyle>
            <a:lvl1pPr algn="l" defTabSz="914400" rtl="0" eaLnBrk="1" latinLnBrk="0" hangingPunct="1">
              <a:lnSpc>
                <a:spcPct val="90000"/>
              </a:lnSpc>
              <a:spcBef>
                <a:spcPct val="0"/>
              </a:spcBef>
              <a:buNone/>
              <a:defRPr sz="4400" kern="1200">
                <a:solidFill>
                  <a:schemeClr val="tx1"/>
                </a:solidFill>
                <a:latin typeface="+mj-lt"/>
                <a:ea typeface="+mj-ea"/>
                <a:cs typeface="+mj-cs"/>
              </a:defRPr>
            </a:lvl1pPr>
          </a:lstStyle>
          <a:p>
            <a:r>
              <a:rPr lang="en-US" sz="2400" dirty="0"/>
              <a:t>Findings: Relevance Ranking, Trust Factors for Sales Reps &amp; Oncologists IV</a:t>
            </a:r>
          </a:p>
        </p:txBody>
      </p:sp>
    </p:spTree>
    <p:extLst>
      <p:ext uri="{BB962C8B-B14F-4D97-AF65-F5344CB8AC3E}">
        <p14:creationId xmlns:p14="http://schemas.microsoft.com/office/powerpoint/2010/main" val="1321593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el 5">
            <a:extLst>
              <a:ext uri="{FF2B5EF4-FFF2-40B4-BE49-F238E27FC236}">
                <a16:creationId xmlns:a16="http://schemas.microsoft.com/office/drawing/2014/main" id="{AD01D312-24B9-4320-B192-DC5B2218B001}"/>
              </a:ext>
            </a:extLst>
          </p:cNvPr>
          <p:cNvSpPr>
            <a:spLocks noGrp="1"/>
          </p:cNvSpPr>
          <p:nvPr>
            <p:ph type="title"/>
          </p:nvPr>
        </p:nvSpPr>
        <p:spPr>
          <a:xfrm>
            <a:off x="467915" y="711217"/>
            <a:ext cx="8208169" cy="244464"/>
          </a:xfrm>
        </p:spPr>
        <p:txBody>
          <a:bodyPr>
            <a:noAutofit/>
          </a:bodyPr>
          <a:lstStyle/>
          <a:p>
            <a:r>
              <a:rPr lang="en-US" sz="4800" dirty="0"/>
              <a:t>Q&amp;A</a:t>
            </a:r>
          </a:p>
        </p:txBody>
      </p:sp>
      <p:sp>
        <p:nvSpPr>
          <p:cNvPr id="4" name="Fußzeilenplatzhalter 3">
            <a:extLst>
              <a:ext uri="{FF2B5EF4-FFF2-40B4-BE49-F238E27FC236}">
                <a16:creationId xmlns:a16="http://schemas.microsoft.com/office/drawing/2014/main" id="{F97B017C-ECAF-4D3C-A57A-32FE0E422F4A}"/>
              </a:ext>
            </a:extLst>
          </p:cNvPr>
          <p:cNvSpPr>
            <a:spLocks noGrp="1"/>
          </p:cNvSpPr>
          <p:nvPr>
            <p:ph type="ftr" sz="quarter" idx="15"/>
          </p:nvPr>
        </p:nvSpPr>
        <p:spPr/>
        <p:txBody>
          <a:bodyPr/>
          <a:lstStyle/>
          <a:p>
            <a:r>
              <a:rPr lang="en-US" sz="1400" dirty="0"/>
              <a:t>Trust between AI and Human Being | January 2021</a:t>
            </a:r>
          </a:p>
        </p:txBody>
      </p:sp>
      <p:sp>
        <p:nvSpPr>
          <p:cNvPr id="5" name="Foliennummernplatzhalter 4">
            <a:extLst>
              <a:ext uri="{FF2B5EF4-FFF2-40B4-BE49-F238E27FC236}">
                <a16:creationId xmlns:a16="http://schemas.microsoft.com/office/drawing/2014/main" id="{FB29CAB8-A649-4885-9B62-98F095CD1211}"/>
              </a:ext>
            </a:extLst>
          </p:cNvPr>
          <p:cNvSpPr>
            <a:spLocks noGrp="1"/>
          </p:cNvSpPr>
          <p:nvPr>
            <p:ph type="sldNum" sz="quarter" idx="16"/>
          </p:nvPr>
        </p:nvSpPr>
        <p:spPr/>
        <p:txBody>
          <a:bodyPr/>
          <a:lstStyle/>
          <a:p>
            <a:fld id="{FD5E7EB4-4CDF-47BB-AF16-07782904B863}" type="slidenum">
              <a:rPr lang="en-US" sz="1400" smtClean="0"/>
              <a:pPr/>
              <a:t>12</a:t>
            </a:fld>
            <a:endParaRPr lang="en-US" sz="1400"/>
          </a:p>
        </p:txBody>
      </p:sp>
      <p:sp>
        <p:nvSpPr>
          <p:cNvPr id="7" name="Rechteck 10">
            <a:extLst>
              <a:ext uri="{FF2B5EF4-FFF2-40B4-BE49-F238E27FC236}">
                <a16:creationId xmlns:a16="http://schemas.microsoft.com/office/drawing/2014/main" id="{294C5799-614B-4E06-9592-66E1897B2425}"/>
              </a:ext>
            </a:extLst>
          </p:cNvPr>
          <p:cNvSpPr/>
          <p:nvPr/>
        </p:nvSpPr>
        <p:spPr bwMode="gray">
          <a:xfrm>
            <a:off x="0" y="0"/>
            <a:ext cx="9144000" cy="457200"/>
          </a:xfrm>
          <a:prstGeom prst="rect">
            <a:avLst/>
          </a:prstGeom>
          <a:solidFill>
            <a:srgbClr val="A5CD50"/>
          </a:solidFill>
          <a:ln w="9525" cap="flat" cmpd="sng" algn="ctr">
            <a:noFill/>
            <a:prstDash val="solid"/>
          </a:ln>
          <a:effectLst/>
        </p:spPr>
        <p:txBody>
          <a:bodyPr rtlCol="0" anchor="t" anchorCtr="0"/>
          <a:lstStyle/>
          <a:p>
            <a:pPr algn="ctr">
              <a:spcBef>
                <a:spcPts val="225"/>
              </a:spcBef>
              <a:spcAft>
                <a:spcPts val="225"/>
              </a:spcAft>
              <a:buClr>
                <a:schemeClr val="bg1"/>
              </a:buClr>
              <a:buSzPct val="100000"/>
            </a:pPr>
            <a:endParaRPr lang="de-DE" sz="1200" b="1" kern="0">
              <a:solidFill>
                <a:schemeClr val="accent4"/>
              </a:solidFill>
              <a:latin typeface="Verdana"/>
            </a:endParaRPr>
          </a:p>
        </p:txBody>
      </p:sp>
      <p:sp>
        <p:nvSpPr>
          <p:cNvPr id="11" name="Rectangle 10">
            <a:extLst>
              <a:ext uri="{FF2B5EF4-FFF2-40B4-BE49-F238E27FC236}">
                <a16:creationId xmlns:a16="http://schemas.microsoft.com/office/drawing/2014/main" id="{52164F50-EB4A-4449-ABF0-569B9AD95252}"/>
              </a:ext>
            </a:extLst>
          </p:cNvPr>
          <p:cNvSpPr/>
          <p:nvPr/>
        </p:nvSpPr>
        <p:spPr>
          <a:xfrm>
            <a:off x="1234081" y="3531394"/>
            <a:ext cx="6675835" cy="707231"/>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solidFill>
                  <a:schemeClr val="tx1"/>
                </a:solidFill>
              </a:rPr>
              <a:t>Thank you very much</a:t>
            </a:r>
          </a:p>
        </p:txBody>
      </p:sp>
    </p:spTree>
    <p:extLst>
      <p:ext uri="{BB962C8B-B14F-4D97-AF65-F5344CB8AC3E}">
        <p14:creationId xmlns:p14="http://schemas.microsoft.com/office/powerpoint/2010/main" val="2175618026"/>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MIO_SKIP_CDCHECK" val="True"/>
</p:tagLst>
</file>

<file path=ppt/tags/tag2.xml><?xml version="1.0" encoding="utf-8"?>
<p:tagLst xmlns:a="http://schemas.openxmlformats.org/drawingml/2006/main" xmlns:r="http://schemas.openxmlformats.org/officeDocument/2006/relationships" xmlns:p="http://schemas.openxmlformats.org/presentationml/2006/main">
  <p:tag name="VCTCREATESHAPEHANDLED" val="0"/>
</p:tagLst>
</file>

<file path=ppt/tags/tag3.xml><?xml version="1.0" encoding="utf-8"?>
<p:tagLst xmlns:a="http://schemas.openxmlformats.org/drawingml/2006/main" xmlns:r="http://schemas.openxmlformats.org/officeDocument/2006/relationships" xmlns:p="http://schemas.openxmlformats.org/presentationml/2006/main">
  <p:tag name="VCTCREATESHAPEHANDLED" val="0"/>
</p:tagLst>
</file>

<file path=ppt/tags/tag4.xml><?xml version="1.0" encoding="utf-8"?>
<p:tagLst xmlns:a="http://schemas.openxmlformats.org/drawingml/2006/main" xmlns:r="http://schemas.openxmlformats.org/officeDocument/2006/relationships" xmlns:p="http://schemas.openxmlformats.org/presentationml/2006/main">
  <p:tag name="VCTCREATESHAPEHANDLED" val="0"/>
</p:tagLst>
</file>

<file path=ppt/tags/tag5.xml><?xml version="1.0" encoding="utf-8"?>
<p:tagLst xmlns:a="http://schemas.openxmlformats.org/drawingml/2006/main" xmlns:r="http://schemas.openxmlformats.org/officeDocument/2006/relationships" xmlns:p="http://schemas.openxmlformats.org/presentationml/2006/main">
  <p:tag name="VCTCREATESHAPEHANDLED" val="0"/>
</p:tagLst>
</file>

<file path=ppt/tags/tag6.xml><?xml version="1.0" encoding="utf-8"?>
<p:tagLst xmlns:a="http://schemas.openxmlformats.org/drawingml/2006/main" xmlns:r="http://schemas.openxmlformats.org/officeDocument/2006/relationships" xmlns:p="http://schemas.openxmlformats.org/presentationml/2006/main">
  <p:tag name="VCTCREATESHAPEHANDLED" val="0"/>
</p:tagLst>
</file>

<file path=ppt/theme/theme1.xml><?xml version="1.0" encoding="utf-8"?>
<a:theme xmlns:a="http://schemas.openxmlformats.org/drawingml/2006/main" name="Office 主题​​">
  <a:themeElements>
    <a:clrScheme name="Office 主题​​">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主题​​">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主题​​">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等线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等线"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2D863A2280E3F84C93CB7D95B3AE289B" ma:contentTypeVersion="2" ma:contentTypeDescription="Create a new document." ma:contentTypeScope="" ma:versionID="7e530ecd20c263b95f6042ee110165eb">
  <xsd:schema xmlns:xsd="http://www.w3.org/2001/XMLSchema" xmlns:xs="http://www.w3.org/2001/XMLSchema" xmlns:p="http://schemas.microsoft.com/office/2006/metadata/properties" xmlns:ns1="http://schemas.microsoft.com/sharepoint/v3" xmlns:ns2="1aaea1ea-72e4-4374-b05e-72e2f16fb7ae" targetNamespace="http://schemas.microsoft.com/office/2006/metadata/properties" ma:root="true" ma:fieldsID="55e75d33b50fbf3f19c1feb9a309975b" ns1:_="" ns2:_="">
    <xsd:import namespace="http://schemas.microsoft.com/sharepoint/v3"/>
    <xsd:import namespace="1aaea1ea-72e4-4374-b05e-72e2f16fb7ae"/>
    <xsd:element name="properties">
      <xsd:complexType>
        <xsd:sequence>
          <xsd:element name="documentManagement">
            <xsd:complexType>
              <xsd:all>
                <xsd:element ref="ns1:PublishingStartDate" minOccurs="0"/>
                <xsd:element ref="ns1:PublishingExpirationDate" minOccurs="0"/>
                <xsd:element ref="ns2:SharedWithUser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Scheduling Start Date is a site column created by the Publishing feature. It is used to specify the date and time on which this page will first appear to site visitors." ma:hidden="true" ma:internalName="PublishingStartDate">
      <xsd:simpleType>
        <xsd:restriction base="dms:Unknown"/>
      </xsd:simpleType>
    </xsd:element>
    <xsd:element name="PublishingExpirationDate" ma:index="9" nillable="true" ma:displayName="Scheduling End Date" ma:description="Scheduling End Date is a site column created by the Publishing feature. It is used to specify the date and time on which this page will no longer appear to site visitors." ma:hidden="true" ma:internalName="PublishingExpirationDat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1aaea1ea-72e4-4374-b05e-72e2f16fb7ae" elementFormDefault="qualified">
    <xsd:import namespace="http://schemas.microsoft.com/office/2006/documentManagement/types"/>
    <xsd:import namespace="http://schemas.microsoft.com/office/infopath/2007/PartnerControls"/>
    <xsd:element name="SharedWithUsers" ma:index="10"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57361267-7981-4350-833D-A5B978A80B31}"/>
</file>

<file path=customXml/itemProps2.xml><?xml version="1.0" encoding="utf-8"?>
<ds:datastoreItem xmlns:ds="http://schemas.openxmlformats.org/officeDocument/2006/customXml" ds:itemID="{8D757891-533E-4B08-9CC2-432445C0232A}"/>
</file>

<file path=customXml/itemProps3.xml><?xml version="1.0" encoding="utf-8"?>
<ds:datastoreItem xmlns:ds="http://schemas.openxmlformats.org/officeDocument/2006/customXml" ds:itemID="{263EDF69-883F-4630-8D5D-47FF3AA110B2}"/>
</file>

<file path=docProps/app.xml><?xml version="1.0" encoding="utf-8"?>
<Properties xmlns="http://schemas.openxmlformats.org/officeDocument/2006/extended-properties" xmlns:vt="http://schemas.openxmlformats.org/officeDocument/2006/docPropsVTypes">
  <Template>Office Theme</Template>
  <TotalTime>1809</TotalTime>
  <Words>2060</Words>
  <Application>Microsoft Office PowerPoint</Application>
  <PresentationFormat>On-screen Show (4:3)</PresentationFormat>
  <Paragraphs>166</Paragraphs>
  <Slides>12</Slides>
  <Notes>1</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12</vt:i4>
      </vt:variant>
    </vt:vector>
  </HeadingPairs>
  <TitlesOfParts>
    <vt:vector size="20" baseType="lpstr">
      <vt:lpstr>等线</vt:lpstr>
      <vt:lpstr>Arial</vt:lpstr>
      <vt:lpstr>Calibri</vt:lpstr>
      <vt:lpstr>Calibri Light</vt:lpstr>
      <vt:lpstr>Merck</vt:lpstr>
      <vt:lpstr>Times New Roman</vt:lpstr>
      <vt:lpstr>Verdana</vt:lpstr>
      <vt:lpstr>Office 主题​​</vt:lpstr>
      <vt:lpstr>PowerPoint Presentation</vt:lpstr>
      <vt:lpstr>Trust between AI and Human Being in the Pharmaceutical Business Context of Oncology and AI-supported CRM Solutions*  An Analysis of the Trust Factors Influence and An Implementation Proposal to Establish Trust of Sales Reps and Oncologists in AI-supported Tools</vt:lpstr>
      <vt:lpstr>PowerPoint Presentation</vt:lpstr>
      <vt:lpstr>Increasing Importance of AI Including Pharmaceutical Business</vt:lpstr>
      <vt:lpstr>Research questions and methods of the master thesis</vt:lpstr>
      <vt:lpstr>Trust model human-human </vt:lpstr>
      <vt:lpstr>Findings: Gap analysis from literature  Participants: Human + AI + AI-Designer and what about the Oncologist?</vt:lpstr>
      <vt:lpstr>Findings: Relevance Ranking, Trust Factors for Sales Reps &amp; Oncologists (Selection) I</vt:lpstr>
      <vt:lpstr>Findings: Relevance Ranking, Trust Factors for Sales Reps &amp; Oncologists II</vt:lpstr>
      <vt:lpstr>PowerPoint Presentation</vt:lpstr>
      <vt:lpstr>PowerPoint Presentation</vt:lpstr>
      <vt:lpstr>Q&amp;A</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Trust between AI and Human Being in the Pharmaceutical Business Context of Oncology and AI-supported Customer Relationship Management Solutions - Att.1 - Presentation</dc:title>
  <dc:creator>Campos, Simao</dc:creator>
  <cp:lastModifiedBy>Simão Campos-Neto</cp:lastModifiedBy>
  <cp:revision>77</cp:revision>
  <cp:lastPrinted>2019-04-04T08:49:31Z</cp:lastPrinted>
  <dcterms:created xsi:type="dcterms:W3CDTF">2019-03-31T15:53:06Z</dcterms:created>
  <dcterms:modified xsi:type="dcterms:W3CDTF">2021-01-29T13:17:10Z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0x0101002D863A2280E3F84C93CB7D95B3AE289B</vt:lpwstr>
  </property>
</Properties>
</file>