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25"/>
  </p:notesMasterIdLst>
  <p:sldIdLst>
    <p:sldId id="257" r:id="rId6"/>
    <p:sldId id="386" r:id="rId7"/>
    <p:sldId id="382" r:id="rId8"/>
    <p:sldId id="385" r:id="rId9"/>
    <p:sldId id="1249" r:id="rId10"/>
    <p:sldId id="1252" r:id="rId11"/>
    <p:sldId id="1259" r:id="rId12"/>
    <p:sldId id="1260" r:id="rId13"/>
    <p:sldId id="367" r:id="rId14"/>
    <p:sldId id="1253" r:id="rId15"/>
    <p:sldId id="1262" r:id="rId16"/>
    <p:sldId id="1306" r:id="rId17"/>
    <p:sldId id="1307" r:id="rId18"/>
    <p:sldId id="1308" r:id="rId19"/>
    <p:sldId id="1309" r:id="rId20"/>
    <p:sldId id="1303" r:id="rId21"/>
    <p:sldId id="1311" r:id="rId22"/>
    <p:sldId id="1310" r:id="rId23"/>
    <p:sldId id="256" r:id="rId24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67" d="100"/>
          <a:sy n="67" d="100"/>
        </p:scale>
        <p:origin x="12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pos, Simao" userId="a1bf0726-548b-4db8-a746-2e19b5e24da4" providerId="ADAL" clId="{7DE5E68C-AA67-455C-8BE1-250E7F2BE365}"/>
    <pc:docChg chg="custSel modSld">
      <pc:chgData name="Campos, Simao" userId="a1bf0726-548b-4db8-a746-2e19b5e24da4" providerId="ADAL" clId="{7DE5E68C-AA67-455C-8BE1-250E7F2BE365}" dt="2020-07-31T13:07:17.796" v="14" actId="6549"/>
      <pc:docMkLst>
        <pc:docMk/>
      </pc:docMkLst>
      <pc:sldChg chg="addSp delSp modSp mod">
        <pc:chgData name="Campos, Simao" userId="a1bf0726-548b-4db8-a746-2e19b5e24da4" providerId="ADAL" clId="{7DE5E68C-AA67-455C-8BE1-250E7F2BE365}" dt="2020-07-31T13:07:17.796" v="14" actId="6549"/>
        <pc:sldMkLst>
          <pc:docMk/>
          <pc:sldMk cId="610094566" sldId="257"/>
        </pc:sldMkLst>
        <pc:spChg chg="add del">
          <ac:chgData name="Campos, Simao" userId="a1bf0726-548b-4db8-a746-2e19b5e24da4" providerId="ADAL" clId="{7DE5E68C-AA67-455C-8BE1-250E7F2BE365}" dt="2020-07-31T13:06:19.272" v="3" actId="478"/>
          <ac:spMkLst>
            <pc:docMk/>
            <pc:sldMk cId="610094566" sldId="257"/>
            <ac:spMk id="2" creationId="{746C99E3-4F60-4A4C-895C-62CF978FD49A}"/>
          </ac:spMkLst>
        </pc:spChg>
        <pc:spChg chg="add del mod">
          <ac:chgData name="Campos, Simao" userId="a1bf0726-548b-4db8-a746-2e19b5e24da4" providerId="ADAL" clId="{7DE5E68C-AA67-455C-8BE1-250E7F2BE365}" dt="2020-07-31T13:06:27.975" v="5" actId="478"/>
          <ac:spMkLst>
            <pc:docMk/>
            <pc:sldMk cId="610094566" sldId="257"/>
            <ac:spMk id="3" creationId="{D3F62636-5662-4BED-B120-4F93CEAD3758}"/>
          </ac:spMkLst>
        </pc:spChg>
        <pc:spChg chg="mod">
          <ac:chgData name="Campos, Simao" userId="a1bf0726-548b-4db8-a746-2e19b5e24da4" providerId="ADAL" clId="{7DE5E68C-AA67-455C-8BE1-250E7F2BE365}" dt="2020-07-31T13:07:17.796" v="14" actId="6549"/>
          <ac:spMkLst>
            <pc:docMk/>
            <pc:sldMk cId="610094566" sldId="257"/>
            <ac:spMk id="9" creationId="{8C7CA0D1-8B49-4675-8A5E-57C7F64475C1}"/>
          </ac:spMkLst>
        </pc:spChg>
        <pc:spChg chg="mod">
          <ac:chgData name="Campos, Simao" userId="a1bf0726-548b-4db8-a746-2e19b5e24da4" providerId="ADAL" clId="{7DE5E68C-AA67-455C-8BE1-250E7F2BE365}" dt="2020-07-31T13:06:44.946" v="10" actId="14100"/>
          <ac:spMkLst>
            <pc:docMk/>
            <pc:sldMk cId="610094566" sldId="257"/>
            <ac:spMk id="10" creationId="{D36F58C8-2F54-4864-94DC-A069EA8D2640}"/>
          </ac:spMkLst>
        </pc:spChg>
        <pc:graphicFrameChg chg="modGraphic">
          <ac:chgData name="Campos, Simao" userId="a1bf0726-548b-4db8-a746-2e19b5e24da4" providerId="ADAL" clId="{7DE5E68C-AA67-455C-8BE1-250E7F2BE365}" dt="2020-07-31T13:06:54.279" v="12" actId="6549"/>
          <ac:graphicFrameMkLst>
            <pc:docMk/>
            <pc:sldMk cId="610094566" sldId="257"/>
            <ac:graphicFrameMk id="8" creationId="{77EB9C60-79E2-4E8D-B95B-4EFA5ED6B17E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862" indent="-285716" eaLnBrk="0" hangingPunct="0"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2864" indent="-228573" eaLnBrk="0" hangingPunct="0"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010" indent="-228573" eaLnBrk="0" hangingPunct="0"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156" indent="-228573" eaLnBrk="0" hangingPunct="0"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301" indent="-22857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447" indent="-22857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8593" indent="-22857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5738" indent="-22857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World Health Organization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862" indent="-285716" eaLnBrk="0" hangingPunct="0"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2864" indent="-228573" eaLnBrk="0" hangingPunct="0"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010" indent="-228573" eaLnBrk="0" hangingPunct="0"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156" indent="-228573" eaLnBrk="0" hangingPunct="0"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301" indent="-22857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447" indent="-22857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8593" indent="-22857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5738" indent="-22857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6964DA-83B6-4EB8-B366-BD148242EAAB}" type="datetime3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 January, 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862" indent="-285716" eaLnBrk="0" hangingPunct="0"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2864" indent="-228573" eaLnBrk="0" hangingPunct="0"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010" indent="-228573" eaLnBrk="0" hangingPunct="0"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156" indent="-228573" eaLnBrk="0" hangingPunct="0"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301" indent="-22857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447" indent="-22857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8593" indent="-22857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5738" indent="-22857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424FB-1BB0-480F-8521-85BF132D3F76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" y="741363"/>
            <a:ext cx="6578600" cy="3702050"/>
          </a:xfrm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algn="l" eaLnBrk="1" hangingPunct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555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7DFC79-30DA-484F-85C8-36E3971802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04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86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479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311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algn="ctr">
              <a:defRPr sz="1050">
                <a:solidFill>
                  <a:schemeClr val="accent4"/>
                </a:solidFill>
              </a:defRPr>
            </a:lvl1pPr>
          </a:lstStyle>
          <a:p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 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2" y="4482004"/>
            <a:ext cx="9143999" cy="1655999"/>
          </a:xfrm>
          <a:solidFill>
            <a:schemeClr val="tx2"/>
          </a:solidFill>
        </p:spPr>
        <p:txBody>
          <a:bodyPr lIns="468000" tIns="360000" rIns="360000" bIns="828000"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5508000" cy="1119158"/>
          </a:xfrm>
          <a:noFill/>
        </p:spPr>
        <p:txBody>
          <a:bodyPr lIns="468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315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60000" y="6507006"/>
            <a:ext cx="4478700" cy="247650"/>
          </a:xfrm>
        </p:spPr>
        <p:txBody>
          <a:bodyPr lIns="0" anchor="ctr">
            <a:noAutofit/>
          </a:bodyPr>
          <a:lstStyle>
            <a:lvl1pPr>
              <a:defRPr sz="75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Name of Author  |  Function | Division | Country </a:t>
            </a:r>
          </a:p>
        </p:txBody>
      </p:sp>
      <p:sp>
        <p:nvSpPr>
          <p:cNvPr id="90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121935" y="6476048"/>
            <a:ext cx="1646444" cy="247650"/>
          </a:xfrm>
        </p:spPr>
        <p:txBody>
          <a:bodyPr rIns="0" anchor="ctr">
            <a:noAutofit/>
          </a:bodyPr>
          <a:lstStyle>
            <a:lvl1pPr algn="ctr">
              <a:defRPr sz="12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www.who.int</a:t>
            </a:r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9999" y="5440855"/>
            <a:ext cx="8408379" cy="288000"/>
          </a:xfrm>
        </p:spPr>
        <p:txBody>
          <a:bodyPr lIns="0" rIns="90000">
            <a:noAutofit/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Date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6388726" y="485184"/>
            <a:ext cx="2379653" cy="11124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2677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360000" y="1800000"/>
            <a:ext cx="8424001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4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invGray"/>
        <p:txBody>
          <a:bodyPr/>
          <a:lstStyle/>
          <a:p>
            <a:fld id="{DCD9F9BF-D269-4020-816F-460E917B7A74}" type="datetime1">
              <a:rPr lang="en-GB" noProof="0" smtClean="0"/>
              <a:t>27/01/2021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2"/>
            <a:ext cx="8419774" cy="208579"/>
          </a:xfrm>
        </p:spPr>
        <p:txBody>
          <a:bodyPr anchor="t">
            <a:normAutofit/>
          </a:bodyPr>
          <a:lstStyle>
            <a:lvl1pPr>
              <a:defRPr sz="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359999" y="359999"/>
            <a:ext cx="612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4579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invGray">
          <a:xfrm>
            <a:off x="359999" y="1800000"/>
            <a:ext cx="4104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4675773" y="1800000"/>
            <a:ext cx="4104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39CDCE64-EE06-4559-BA59-FD6059702EC4}" type="datetime1">
              <a:rPr lang="en-GB" noProof="0" smtClean="0"/>
              <a:t>27/01/2021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2"/>
            <a:ext cx="8419774" cy="208579"/>
          </a:xfrm>
        </p:spPr>
        <p:txBody>
          <a:bodyPr anchor="t">
            <a:normAutofit/>
          </a:bodyPr>
          <a:lstStyle>
            <a:lvl1pPr>
              <a:defRPr sz="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4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416332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167802BA-8623-48AE-9924-9F5F6790139C}" type="datetime1">
              <a:rPr lang="en-GB" noProof="0" smtClean="0"/>
              <a:t>27/01/2021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2"/>
            <a:ext cx="8419774" cy="208579"/>
          </a:xfrm>
        </p:spPr>
        <p:txBody>
          <a:bodyPr anchor="t">
            <a:normAutofit/>
          </a:bodyPr>
          <a:lstStyle>
            <a:lvl1pPr>
              <a:defRPr sz="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359999" y="2160000"/>
            <a:ext cx="4104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4675773" y="2160000"/>
            <a:ext cx="4104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4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360000" y="1800000"/>
            <a:ext cx="4104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05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4675774" y="1800000"/>
            <a:ext cx="410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05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7525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035824F7-C870-482C-80C0-AFECF2DA260C}" type="datetime1">
              <a:rPr lang="en-GB" noProof="0" smtClean="0"/>
              <a:t>27/01/2021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2"/>
            <a:ext cx="8419774" cy="208579"/>
          </a:xfrm>
        </p:spPr>
        <p:txBody>
          <a:bodyPr anchor="t">
            <a:normAutofit/>
          </a:bodyPr>
          <a:lstStyle>
            <a:lvl1pPr>
              <a:defRPr sz="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359999" y="2160000"/>
            <a:ext cx="4104000" cy="1656000"/>
          </a:xfrm>
        </p:spPr>
        <p:txBody>
          <a:bodyPr>
            <a:no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4675773" y="2160000"/>
            <a:ext cx="4104000" cy="1656000"/>
          </a:xfrm>
        </p:spPr>
        <p:txBody>
          <a:bodyPr>
            <a:no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360000" y="1800000"/>
            <a:ext cx="4104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05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4675774" y="1800000"/>
            <a:ext cx="410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05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4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half" idx="30"/>
          </p:nvPr>
        </p:nvSpPr>
        <p:spPr bwMode="invGray">
          <a:xfrm>
            <a:off x="359999" y="4381200"/>
            <a:ext cx="4104000" cy="1656000"/>
          </a:xfrm>
        </p:spPr>
        <p:txBody>
          <a:bodyPr>
            <a:no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34"/>
          </p:nvPr>
        </p:nvSpPr>
        <p:spPr bwMode="invGray">
          <a:xfrm>
            <a:off x="4675773" y="4381200"/>
            <a:ext cx="4104000" cy="1656000"/>
          </a:xfrm>
        </p:spPr>
        <p:txBody>
          <a:bodyPr>
            <a:no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5"/>
          </p:nvPr>
        </p:nvSpPr>
        <p:spPr bwMode="invGray">
          <a:xfrm>
            <a:off x="360000" y="4039524"/>
            <a:ext cx="4104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05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6"/>
          </p:nvPr>
        </p:nvSpPr>
        <p:spPr bwMode="invGray">
          <a:xfrm>
            <a:off x="4675774" y="4039524"/>
            <a:ext cx="410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05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1002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BBB6CCEC-3D0A-48BE-9958-590F11C39C0A}" type="datetime1">
              <a:rPr lang="en-GB" noProof="0" smtClean="0"/>
              <a:t>27/01/2021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2"/>
            <a:ext cx="8419774" cy="208579"/>
          </a:xfrm>
        </p:spPr>
        <p:txBody>
          <a:bodyPr anchor="t">
            <a:normAutofit/>
          </a:bodyPr>
          <a:lstStyle>
            <a:lvl1pPr>
              <a:defRPr sz="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359999" y="2160000"/>
            <a:ext cx="2664000" cy="3877200"/>
          </a:xfr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359999" y="1800000"/>
            <a:ext cx="266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05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9"/>
          </p:nvPr>
        </p:nvSpPr>
        <p:spPr bwMode="invGray">
          <a:xfrm>
            <a:off x="3237886" y="2160000"/>
            <a:ext cx="2664000" cy="3877200"/>
          </a:xfr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0"/>
          </p:nvPr>
        </p:nvSpPr>
        <p:spPr bwMode="invGray">
          <a:xfrm>
            <a:off x="3237886" y="1800000"/>
            <a:ext cx="266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05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31"/>
          </p:nvPr>
        </p:nvSpPr>
        <p:spPr bwMode="invGray">
          <a:xfrm>
            <a:off x="6115773" y="2160000"/>
            <a:ext cx="2664000" cy="3877200"/>
          </a:xfr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2"/>
          </p:nvPr>
        </p:nvSpPr>
        <p:spPr bwMode="invGray">
          <a:xfrm>
            <a:off x="6115773" y="1800000"/>
            <a:ext cx="266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05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4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709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/ Text 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4675773" y="1800000"/>
            <a:ext cx="4104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359999" y="1800000"/>
            <a:ext cx="4104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450"/>
              </a:spcAft>
              <a:buClr>
                <a:schemeClr val="tx1"/>
              </a:buClr>
              <a:buSzPct val="80000"/>
              <a:buFontTx/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45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414CCF51-8078-42ED-9407-7F055975162E}" type="datetime1">
              <a:rPr lang="en-GB" noProof="0" smtClean="0"/>
              <a:t>27/01/2021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2"/>
            <a:ext cx="8419774" cy="208579"/>
          </a:xfrm>
        </p:spPr>
        <p:txBody>
          <a:bodyPr anchor="t">
            <a:normAutofit/>
          </a:bodyPr>
          <a:lstStyle>
            <a:lvl1pPr>
              <a:defRPr sz="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4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4169956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4675773" y="1800000"/>
            <a:ext cx="4104000" cy="4237200"/>
          </a:xfrm>
          <a:solidFill>
            <a:srgbClr val="009CDE"/>
          </a:solidFill>
        </p:spPr>
        <p:txBody>
          <a:bodyPr lIns="144000" tIns="144000" rIns="144000" bIns="144000"/>
          <a:lstStyle>
            <a:lvl1pPr>
              <a:defRPr sz="1050"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105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05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05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05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359999" y="1800000"/>
            <a:ext cx="4104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450"/>
              </a:spcAft>
              <a:buClr>
                <a:schemeClr val="tx1"/>
              </a:buClr>
              <a:buSzPct val="80000"/>
              <a:buFontTx/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45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B5CB8422-2CBD-43EC-AF21-8B33A2ACAA82}" type="datetime1">
              <a:rPr lang="en-GB" noProof="0" smtClean="0"/>
              <a:t>27/01/2021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2"/>
            <a:ext cx="8419774" cy="208579"/>
          </a:xfrm>
        </p:spPr>
        <p:txBody>
          <a:bodyPr anchor="t">
            <a:normAutofit/>
          </a:bodyPr>
          <a:lstStyle>
            <a:lvl1pPr>
              <a:defRPr sz="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4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118463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118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359999" y="1800000"/>
            <a:ext cx="8419773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450"/>
              </a:spcAft>
              <a:buClr>
                <a:schemeClr val="tx1"/>
              </a:buClr>
              <a:buSzPct val="80000"/>
              <a:buFontTx/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45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6C135116-9A9A-47DA-A114-676E0C1FD8BF}" type="datetime1">
              <a:rPr lang="en-GB" noProof="0" smtClean="0"/>
              <a:t>27/01/2021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2"/>
            <a:ext cx="8419774" cy="208579"/>
          </a:xfrm>
        </p:spPr>
        <p:txBody>
          <a:bodyPr anchor="t">
            <a:normAutofit/>
          </a:bodyPr>
          <a:lstStyle>
            <a:lvl1pPr>
              <a:defRPr sz="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4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634767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ntro large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4"/>
          </p:nvPr>
        </p:nvSpPr>
        <p:spPr bwMode="invGray"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0CC27D-0020-48D4-9B6C-9E6EA0640D93}" type="datetime1">
              <a:rPr lang="en-GB" smtClean="0"/>
              <a:pPr/>
              <a:t>27/01/2021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5"/>
          </p:nvPr>
        </p:nvSpPr>
        <p:spPr bwMode="invGray">
          <a:noFill/>
        </p:spPr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 bwMode="invGray">
          <a:noFill/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2"/>
            <a:ext cx="8419774" cy="208579"/>
          </a:xfrm>
          <a:noFill/>
        </p:spPr>
        <p:txBody>
          <a:bodyPr anchor="t">
            <a:normAutofit/>
          </a:bodyPr>
          <a:lstStyle>
            <a:lvl1pPr>
              <a:defRPr sz="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invGray">
          <a:noFill/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4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 bwMode="invGray">
          <a:xfrm>
            <a:off x="360000" y="1800000"/>
            <a:ext cx="8419774" cy="4237200"/>
          </a:xfrm>
          <a:noFill/>
        </p:spPr>
        <p:txBody>
          <a:bodyPr lIns="0" tIns="0" rIns="0" bIns="0"/>
          <a:lstStyle>
            <a:lvl1pPr>
              <a:lnSpc>
                <a:spcPct val="110000"/>
              </a:lnSpc>
              <a:defRPr sz="1050" b="1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10000"/>
              </a:lnSpc>
              <a:defRPr sz="105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0575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Intro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0" y="0"/>
            <a:ext cx="9144000" cy="6858000"/>
          </a:xfrm>
          <a:solidFill>
            <a:schemeClr val="bg1"/>
          </a:solidFill>
        </p:spPr>
        <p:txBody>
          <a:bodyPr wrap="square" tIns="1980000" bIns="0" anchor="ctr"/>
          <a:lstStyle>
            <a:lvl1pPr marL="0" marR="0" indent="0" algn="ctr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450"/>
              </a:spcAft>
              <a:buClr>
                <a:schemeClr val="tx1"/>
              </a:buClr>
              <a:buSzPct val="80000"/>
              <a:buFontTx/>
              <a:buNone/>
              <a:tabLst/>
              <a:defRPr sz="1050">
                <a:solidFill>
                  <a:schemeClr val="accent4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45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 bwMode="gray">
          <a:xfrm>
            <a:off x="2" y="1800000"/>
            <a:ext cx="3209925" cy="1649446"/>
          </a:xfrm>
          <a:solidFill>
            <a:schemeClr val="tx2">
              <a:alpha val="90000"/>
            </a:schemeClr>
          </a:solidFill>
        </p:spPr>
        <p:txBody>
          <a:bodyPr lIns="468000" tIns="180000" rIns="360000" bIns="180000">
            <a:noAutofit/>
          </a:bodyPr>
          <a:lstStyle>
            <a:lvl1pPr>
              <a:defRPr sz="2100" b="1">
                <a:solidFill>
                  <a:schemeClr val="bg1"/>
                </a:solidFill>
                <a:latin typeface="+mj-lt"/>
              </a:defRPr>
            </a:lvl1pPr>
            <a:lvl2pPr marL="406004" indent="-205979">
              <a:tabLst>
                <a:tab pos="1210866" algn="l"/>
              </a:tabLst>
              <a:defRPr sz="21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68D69CF-73BC-4E26-B56A-FEC2ABB77ED4}" type="datetime1">
              <a:rPr lang="en-GB" smtClean="0"/>
              <a:pPr/>
              <a:t>27/01/2021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|     Title of the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360000" y="6293652"/>
            <a:ext cx="8419774" cy="208579"/>
          </a:xfrm>
        </p:spPr>
        <p:txBody>
          <a:bodyPr anchor="t">
            <a:normAutofit/>
          </a:bodyPr>
          <a:lstStyle>
            <a:lvl1pPr>
              <a:defRPr sz="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7303322" y="371958"/>
            <a:ext cx="1482300" cy="694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anchor="ctr"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1228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lu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3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9262F6C-3198-4C0D-9FD3-A522B66D4040}" type="datetime1">
              <a:rPr lang="en-GB" smtClean="0"/>
              <a:pPr/>
              <a:t>27/01/2021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|     Title of the presentation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2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359999" y="359999"/>
            <a:ext cx="6120000" cy="720000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28" name="Rectangle 27"/>
          <p:cNvSpPr/>
          <p:nvPr userDrawn="1"/>
        </p:nvSpPr>
        <p:spPr bwMode="gray">
          <a:xfrm>
            <a:off x="360001" y="1800002"/>
            <a:ext cx="4775881" cy="1424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359999" y="2143683"/>
            <a:ext cx="741363" cy="396000"/>
          </a:xfrm>
        </p:spPr>
        <p:txBody>
          <a:bodyPr/>
          <a:lstStyle>
            <a:lvl1pPr>
              <a:defRPr sz="2100" b="1">
                <a:solidFill>
                  <a:schemeClr val="tx2"/>
                </a:solidFill>
                <a:latin typeface="+mj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01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280578" y="2143683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574552" y="2143683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359999" y="2877928"/>
            <a:ext cx="741363" cy="396000"/>
          </a:xfrm>
        </p:spPr>
        <p:txBody>
          <a:bodyPr/>
          <a:lstStyle>
            <a:lvl1pPr>
              <a:defRPr sz="2100" b="1">
                <a:solidFill>
                  <a:schemeClr val="tx2"/>
                </a:solidFill>
                <a:latin typeface="+mj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02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1280578" y="2877928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5574552" y="2877928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359999" y="3612173"/>
            <a:ext cx="741363" cy="396000"/>
          </a:xfrm>
        </p:spPr>
        <p:txBody>
          <a:bodyPr/>
          <a:lstStyle>
            <a:lvl1pPr>
              <a:defRPr sz="2100" b="1">
                <a:solidFill>
                  <a:schemeClr val="tx2"/>
                </a:solidFill>
                <a:latin typeface="+mj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03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280578" y="3612173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5574552" y="3612173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359999" y="4346418"/>
            <a:ext cx="741363" cy="396000"/>
          </a:xfrm>
        </p:spPr>
        <p:txBody>
          <a:bodyPr/>
          <a:lstStyle>
            <a:lvl1pPr>
              <a:defRPr sz="2100" b="1">
                <a:solidFill>
                  <a:schemeClr val="tx2"/>
                </a:solidFill>
                <a:latin typeface="+mj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04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1280578" y="4346418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5574552" y="4346418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359999" y="5080663"/>
            <a:ext cx="741363" cy="396000"/>
          </a:xfrm>
        </p:spPr>
        <p:txBody>
          <a:bodyPr/>
          <a:lstStyle>
            <a:lvl1pPr>
              <a:defRPr sz="2100" b="1">
                <a:solidFill>
                  <a:schemeClr val="tx2"/>
                </a:solidFill>
                <a:latin typeface="+mj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05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280578" y="5080663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5574552" y="5080663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359999" y="5814910"/>
            <a:ext cx="741363" cy="396000"/>
          </a:xfrm>
        </p:spPr>
        <p:txBody>
          <a:bodyPr/>
          <a:lstStyle>
            <a:lvl1pPr>
              <a:defRPr sz="2100" b="1">
                <a:solidFill>
                  <a:schemeClr val="tx2"/>
                </a:solidFill>
                <a:latin typeface="+mj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06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1280578" y="5814910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5574552" y="5814910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2100" b="1">
                <a:latin typeface="+mj-lt"/>
              </a:defRPr>
            </a:lvl2pPr>
            <a:lvl3pPr>
              <a:defRPr sz="2100" b="1">
                <a:latin typeface="+mj-lt"/>
              </a:defRPr>
            </a:lvl3pPr>
            <a:lvl4pPr>
              <a:defRPr sz="2100" b="1">
                <a:latin typeface="+mj-lt"/>
              </a:defRPr>
            </a:lvl4pPr>
            <a:lvl5pPr>
              <a:defRPr sz="21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4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11556880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inv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A931E1-7FC2-4DBD-9F66-3D1575A3F79C}" type="datetime1">
              <a:rPr lang="en-GB" smtClean="0"/>
              <a:pPr/>
              <a:t>27/01/2021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inv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inv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2"/>
            <a:ext cx="8419774" cy="208579"/>
          </a:xfrm>
        </p:spPr>
        <p:txBody>
          <a:bodyPr anchor="t">
            <a:normAutofit/>
          </a:bodyPr>
          <a:lstStyle>
            <a:lvl1pPr>
              <a:defRPr sz="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4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5476290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450"/>
              </a:spcAft>
              <a:buClr>
                <a:schemeClr val="tx1"/>
              </a:buClr>
              <a:buSzPct val="80000"/>
              <a:buFontTx/>
              <a:buNone/>
              <a:tabLst/>
              <a:defRPr sz="1050">
                <a:solidFill>
                  <a:schemeClr val="accent4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45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picture, then arrange object (send to back)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60000" y="6507006"/>
            <a:ext cx="4478700" cy="247650"/>
          </a:xfrm>
        </p:spPr>
        <p:txBody>
          <a:bodyPr anchor="ctr">
            <a:noAutofit/>
          </a:bodyPr>
          <a:lstStyle>
            <a:lvl1pPr>
              <a:defRPr sz="75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Name of Author  |  Function | Division | Country </a:t>
            </a:r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121935" y="6476048"/>
            <a:ext cx="1646444" cy="247650"/>
          </a:xfrm>
        </p:spPr>
        <p:txBody>
          <a:bodyPr rIns="0" anchor="ctr">
            <a:noAutofit/>
          </a:bodyPr>
          <a:lstStyle>
            <a:lvl1pPr algn="ctr">
              <a:defRPr sz="12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www.who.int</a:t>
            </a:r>
          </a:p>
        </p:txBody>
      </p:sp>
      <p:sp>
        <p:nvSpPr>
          <p:cNvPr id="3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5508000" cy="1119158"/>
          </a:xfrm>
          <a:noFill/>
        </p:spPr>
        <p:txBody>
          <a:bodyPr lIns="468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315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 bwMode="gray">
          <a:xfrm>
            <a:off x="2" y="4482000"/>
            <a:ext cx="9143999" cy="1656000"/>
          </a:xfrm>
          <a:solidFill>
            <a:schemeClr val="tx2">
              <a:alpha val="90000"/>
            </a:schemeClr>
          </a:solidFill>
        </p:spPr>
        <p:txBody>
          <a:bodyPr lIns="468000" tIns="216000" rIns="360000" bIns="216000" numCol="3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05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endParaRPr lang="en-GB" noProof="0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6388726" y="485184"/>
            <a:ext cx="2379653" cy="11124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87750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88D828-BEC4-074B-82DA-051D4CDF1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28586-863A-8E4A-89DB-D79A04E2EF48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0684D8-E782-E841-95E4-92F5B30E8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5CCD40-31B7-5041-9E06-CEE77E53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5E09-F9CC-A940-AEC9-A4953AA5C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5906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857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1E2FF-A076-458B-BD65-CB74FF6D2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E44465-645F-4B64-9AB0-E0E6E7644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D795E-35B8-4EBA-8A8E-FBB70220A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1B24-369D-4A13-BA40-CB258B5FA69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39DCE-F413-4FF7-BFD0-7CD926670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3A2E6-4BA5-4BC6-A258-E7BC1B655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A99E7-3751-485E-A778-7AF72334F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94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9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54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96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63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04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716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22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59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invGray">
          <a:xfrm>
            <a:off x="359999" y="359999"/>
            <a:ext cx="6120000" cy="720000"/>
          </a:xfrm>
          <a:prstGeom prst="rect">
            <a:avLst/>
          </a:prstGeom>
        </p:spPr>
        <p:txBody>
          <a:bodyPr vert="horz" lIns="18000" tIns="0" rIns="36000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invGray">
          <a:xfrm>
            <a:off x="360000" y="1800000"/>
            <a:ext cx="8424001" cy="4237200"/>
          </a:xfrm>
          <a:prstGeom prst="rect">
            <a:avLst/>
          </a:prstGeom>
        </p:spPr>
        <p:txBody>
          <a:bodyPr vert="horz" lIns="18000" tIns="0" rIns="1800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invGray">
          <a:xfrm>
            <a:off x="360000" y="6580588"/>
            <a:ext cx="59250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CB2A9C5F-569E-41BE-B5E5-7CBFE1B687B2}" type="datetime1">
              <a:rPr lang="en-GB" smtClean="0"/>
              <a:pPr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invGray">
          <a:xfrm>
            <a:off x="1044744" y="6580588"/>
            <a:ext cx="1698456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GB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invGray">
          <a:xfrm>
            <a:off x="8562325" y="6580588"/>
            <a:ext cx="217448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 bwMode="invGray">
          <a:xfrm>
            <a:off x="7301701" y="2128187"/>
            <a:ext cx="1482300" cy="694800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/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7301701" y="379578"/>
            <a:ext cx="1482300" cy="694800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/>
          </a:p>
        </p:txBody>
      </p:sp>
    </p:spTree>
    <p:extLst>
      <p:ext uri="{BB962C8B-B14F-4D97-AF65-F5344CB8AC3E}">
        <p14:creationId xmlns:p14="http://schemas.microsoft.com/office/powerpoint/2010/main" val="155583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750"/>
        </a:spcBef>
        <a:spcAft>
          <a:spcPts val="450"/>
        </a:spcAft>
        <a:buClr>
          <a:schemeClr val="tx1"/>
        </a:buClr>
        <a:buSzPct val="80000"/>
        <a:buFontTx/>
        <a:buNone/>
        <a:defRPr sz="1050" b="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1pPr>
      <a:lvl2pPr marL="350044" indent="-214313" algn="l" defTabSz="685800" rtl="0" eaLnBrk="1" latinLnBrk="0" hangingPunct="1">
        <a:lnSpc>
          <a:spcPct val="110000"/>
        </a:lnSpc>
        <a:spcBef>
          <a:spcPts val="375"/>
        </a:spcBef>
        <a:spcAft>
          <a:spcPts val="45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620315" indent="-214313" algn="l" defTabSz="685800" rtl="0" eaLnBrk="1" latinLnBrk="0" hangingPunct="1">
        <a:lnSpc>
          <a:spcPct val="110000"/>
        </a:lnSpc>
        <a:spcBef>
          <a:spcPts val="375"/>
        </a:spcBef>
        <a:spcAft>
          <a:spcPts val="45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884635" indent="-214313" algn="l" defTabSz="685800" rtl="0" eaLnBrk="1" latinLnBrk="0" hangingPunct="1">
        <a:lnSpc>
          <a:spcPct val="110000"/>
        </a:lnSpc>
        <a:spcBef>
          <a:spcPts val="375"/>
        </a:spcBef>
        <a:spcAft>
          <a:spcPts val="450"/>
        </a:spcAft>
        <a:buClr>
          <a:schemeClr val="tx1"/>
        </a:buClr>
        <a:buSzPct val="100000"/>
        <a:buFont typeface="Arial" panose="020B0604020202020204" pitchFamily="34" charset="0"/>
        <a:buChar char="•"/>
        <a:tabLst>
          <a:tab pos="806054" algn="l"/>
        </a:tabLst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212056" indent="-269081" algn="l" defTabSz="685800" rtl="0" eaLnBrk="1" latinLnBrk="0" hangingPunct="1">
        <a:lnSpc>
          <a:spcPct val="110000"/>
        </a:lnSpc>
        <a:spcBef>
          <a:spcPts val="375"/>
        </a:spcBef>
        <a:spcAft>
          <a:spcPts val="45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546622" indent="-269081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1">
          <p15:clr>
            <a:srgbClr val="F26B43"/>
          </p15:clr>
        </p15:guide>
        <p15:guide id="2" orient="horz" pos="3809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  <p15:guide id="5" pos="7379">
          <p15:clr>
            <a:srgbClr val="F26B43"/>
          </p15:clr>
        </p15:guide>
        <p15:guide id="6" pos="3761">
          <p15:clr>
            <a:srgbClr val="F26B43"/>
          </p15:clr>
        </p15:guide>
        <p15:guide id="7" pos="391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eisa@who.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pujaris@who.in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who.int/publications/i/item/WHO-2019-nCoV-Ethics_Contact_tracing_apps-2020.1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.harvard.edu/story/2019-06/introducing-principled-artificial-intelligence-project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5617030" y="844428"/>
            <a:ext cx="25007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b="1" dirty="0"/>
              <a:t>FGAI4H-K-028-A01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3883231" y="1209419"/>
            <a:ext cx="4234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E-meeting, 27-29 January 2021</a:t>
            </a:r>
            <a:endParaRPr lang="en-GB" dirty="0"/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77EB9C60-79E2-4E8D-B95B-4EFA5ED6B1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695334"/>
              </p:ext>
            </p:extLst>
          </p:nvPr>
        </p:nvGraphicFramePr>
        <p:xfrm>
          <a:off x="1120297" y="2345346"/>
          <a:ext cx="7112397" cy="3749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9830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2943219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029348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Source: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WHO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Title: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Draft Guidance document: Ethics and governance of artificial intelligence for health - Att.1: Presentation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Purpose: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Discussion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365760">
                <a:tc rowSpan="2"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Contact: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Andreas Reis </a:t>
                      </a:r>
                      <a:br>
                        <a:rPr lang="en-GB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GB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Chair, FG-AI4H WG-Ethics WHO</a:t>
                      </a:r>
                      <a:endParaRPr lang="en-GB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Email: </a:t>
                      </a:r>
                      <a:r>
                        <a:rPr lang="en-GB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reisa@who.int</a:t>
                      </a:r>
                      <a:r>
                        <a:rPr lang="en-GB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Sameer Pujari </a:t>
                      </a:r>
                      <a:b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Vice chair, FG-AI4H </a:t>
                      </a:r>
                      <a:b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</a:t>
                      </a:r>
                      <a:endParaRPr lang="en-GB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Email: 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pujaris@who.int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6841876"/>
                  </a:ext>
                </a:extLst>
              </a:tr>
              <a:tr h="234024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Abstract: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This PPT summarizes the content of K-028 for presentation and discussion during the meeting.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094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0000" y="2000250"/>
            <a:ext cx="8424001" cy="3384900"/>
          </a:xfrm>
        </p:spPr>
        <p:txBody>
          <a:bodyPr/>
          <a:lstStyle/>
          <a:p>
            <a:pPr marL="214313" indent="-214313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Grounded</a:t>
            </a:r>
            <a:r>
              <a:rPr lang="fr-FR" sz="2100" dirty="0"/>
              <a:t> in </a:t>
            </a:r>
            <a:r>
              <a:rPr lang="en-US" sz="2100" dirty="0"/>
              <a:t>universal values (human dignity</a:t>
            </a:r>
            <a:r>
              <a:rPr lang="fr-FR" sz="2100" dirty="0"/>
              <a:t>) and </a:t>
            </a:r>
            <a:r>
              <a:rPr lang="en-US" sz="2100" dirty="0"/>
              <a:t>ethical requirements (do no harm, </a:t>
            </a:r>
            <a:r>
              <a:rPr lang="en-GB" sz="2100" dirty="0"/>
              <a:t>beneficence</a:t>
            </a:r>
            <a:r>
              <a:rPr lang="en-US" sz="2100" dirty="0"/>
              <a:t>, autonomy, fairness</a:t>
            </a:r>
            <a:r>
              <a:rPr lang="fr-FR" sz="2100" dirty="0"/>
              <a:t>/justice) </a:t>
            </a:r>
            <a:endParaRPr lang="en-US" sz="2100" dirty="0"/>
          </a:p>
          <a:p>
            <a:pPr marL="214313" indent="-214313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100" dirty="0"/>
              <a:t>Human </a:t>
            </a:r>
            <a:r>
              <a:rPr lang="en-US" sz="2100" dirty="0"/>
              <a:t>rights and ethical principles are interlinked</a:t>
            </a:r>
            <a:r>
              <a:rPr lang="fr-FR" sz="2100" dirty="0"/>
              <a:t>.</a:t>
            </a:r>
            <a:endParaRPr lang="en-GB" sz="2100" dirty="0"/>
          </a:p>
          <a:p>
            <a:pPr marL="214313" indent="-214313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Document enumerates core ethical principles, what they mean, and briefly how they can be implemented (recognizing other sections of report discuss implementation in-depth</a:t>
            </a:r>
            <a:r>
              <a:rPr lang="fr-FR" sz="2100" dirty="0"/>
              <a:t>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685800"/>
            <a:fld id="{DCD9F9BF-D269-4020-816F-460E917B7A74}" type="datetime1">
              <a:rPr lang="en-GB">
                <a:solidFill>
                  <a:prstClr val="black"/>
                </a:solidFill>
                <a:latin typeface="Arial"/>
              </a:rPr>
              <a:pPr defTabSz="685800"/>
              <a:t>27/01/2021</a:t>
            </a:fld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685800"/>
            <a:fld id="{A74CE0EA-F3B5-4684-BA10-C594598FDB9C}" type="slidenum">
              <a:rPr lang="en-GB">
                <a:solidFill>
                  <a:prstClr val="black"/>
                </a:solidFill>
                <a:latin typeface="Arial"/>
              </a:rPr>
              <a:pPr defTabSz="685800"/>
              <a:t>10</a:t>
            </a:fld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59999" y="1127249"/>
            <a:ext cx="6936151" cy="558677"/>
          </a:xfrm>
        </p:spPr>
        <p:txBody>
          <a:bodyPr/>
          <a:lstStyle/>
          <a:p>
            <a:r>
              <a:rPr lang="en-GB" sz="3000" dirty="0"/>
              <a:t>Ethical Principles</a:t>
            </a:r>
          </a:p>
        </p:txBody>
      </p:sp>
    </p:spTree>
    <p:extLst>
      <p:ext uri="{BB962C8B-B14F-4D97-AF65-F5344CB8AC3E}">
        <p14:creationId xmlns:p14="http://schemas.microsoft.com/office/powerpoint/2010/main" val="4269831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5773" y="1806348"/>
            <a:ext cx="8424001" cy="3099150"/>
          </a:xfrm>
        </p:spPr>
        <p:txBody>
          <a:bodyPr/>
          <a:lstStyle/>
          <a:p>
            <a:r>
              <a:rPr lang="en-GB" sz="2100" dirty="0"/>
              <a:t>Feedback received from diverse set of reviewers:</a:t>
            </a:r>
          </a:p>
          <a:p>
            <a:r>
              <a:rPr lang="en-GB" sz="2100" dirty="0"/>
              <a:t>NGOs: Access Now, Privacy International, </a:t>
            </a:r>
            <a:r>
              <a:rPr lang="en-GB" sz="2100" dirty="0" err="1"/>
              <a:t>medConfidential</a:t>
            </a:r>
            <a:r>
              <a:rPr lang="en-GB" sz="2100" dirty="0"/>
              <a:t>, KELIN (Kenya)</a:t>
            </a:r>
          </a:p>
          <a:p>
            <a:r>
              <a:rPr lang="en-GB" sz="2100" dirty="0"/>
              <a:t>Academics: Meg Davis, Calvin Ho, Hannah Lim, Pamela </a:t>
            </a:r>
            <a:r>
              <a:rPr lang="en-GB" sz="2100" dirty="0" err="1"/>
              <a:t>Andanda</a:t>
            </a:r>
            <a:r>
              <a:rPr lang="en-GB" sz="2100" dirty="0"/>
              <a:t>, Juan Duran, Jay Shaw</a:t>
            </a:r>
          </a:p>
          <a:p>
            <a:r>
              <a:rPr lang="en-GB" sz="2100" dirty="0"/>
              <a:t>Government: Osama El-Hassan (UAE), Anurag Aggarwal (India), Japan MOH (TBD)</a:t>
            </a:r>
          </a:p>
          <a:p>
            <a:r>
              <a:rPr lang="en-GB" sz="2100" dirty="0"/>
              <a:t>Providers: International Council of Nurses, World Medical Association</a:t>
            </a:r>
          </a:p>
          <a:p>
            <a:r>
              <a:rPr lang="en-GB" sz="2100" dirty="0"/>
              <a:t>TG AI4H</a:t>
            </a:r>
          </a:p>
          <a:p>
            <a:endParaRPr lang="en-GB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342900">
              <a:defRPr/>
            </a:pPr>
            <a:fld id="{DCD9F9BF-D269-4020-816F-460E917B7A74}" type="datetime1">
              <a:rPr lang="en-GB">
                <a:solidFill>
                  <a:prstClr val="black"/>
                </a:solidFill>
                <a:latin typeface="Arial"/>
              </a:rPr>
              <a:pPr defTabSz="342900">
                <a:defRPr/>
              </a:pPr>
              <a:t>27/01/2021</a:t>
            </a:fld>
            <a:r>
              <a:rPr lang="en-GB" dirty="0">
                <a:solidFill>
                  <a:prstClr val="black"/>
                </a:solidFill>
                <a:latin typeface="Arial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342900">
              <a:defRPr/>
            </a:pPr>
            <a:fld id="{A74CE0EA-F3B5-4684-BA10-C594598FDB9C}" type="slidenum">
              <a:rPr lang="en-GB">
                <a:solidFill>
                  <a:prstClr val="black"/>
                </a:solidFill>
                <a:latin typeface="Arial"/>
              </a:rPr>
              <a:pPr defTabSz="342900">
                <a:defRPr/>
              </a:pPr>
              <a:t>11</a:t>
            </a:fld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55773" y="1072607"/>
            <a:ext cx="6474044" cy="578644"/>
          </a:xfrm>
        </p:spPr>
        <p:txBody>
          <a:bodyPr/>
          <a:lstStyle/>
          <a:p>
            <a:r>
              <a:rPr lang="en-US" sz="3000" b="0" dirty="0"/>
              <a:t>External evaluation group feedback</a:t>
            </a:r>
          </a:p>
        </p:txBody>
      </p:sp>
    </p:spTree>
    <p:extLst>
      <p:ext uri="{BB962C8B-B14F-4D97-AF65-F5344CB8AC3E}">
        <p14:creationId xmlns:p14="http://schemas.microsoft.com/office/powerpoint/2010/main" val="1197028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5773" y="1879425"/>
            <a:ext cx="8424001" cy="30991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Overall excellent feedback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Some voiced concern over length, denseness of the report.  Emphasised importance of Executive Summary.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Could improve ‘connectivity’ of Section 4 (ethical challenges), Section 7 (principles) and Section 9 (governance) </a:t>
            </a:r>
          </a:p>
          <a:p>
            <a:r>
              <a:rPr lang="en-GB" sz="2100" dirty="0"/>
              <a:t>-&gt; slight restructuring of the document</a:t>
            </a:r>
          </a:p>
          <a:p>
            <a:endParaRPr lang="en-GB" sz="2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342900">
              <a:defRPr/>
            </a:pPr>
            <a:fld id="{DCD9F9BF-D269-4020-816F-460E917B7A74}" type="datetime1">
              <a:rPr lang="en-GB">
                <a:solidFill>
                  <a:prstClr val="black"/>
                </a:solidFill>
                <a:latin typeface="Arial"/>
              </a:rPr>
              <a:pPr defTabSz="342900">
                <a:defRPr/>
              </a:pPr>
              <a:t>27/01/2021</a:t>
            </a:fld>
            <a:r>
              <a:rPr lang="en-GB" dirty="0">
                <a:solidFill>
                  <a:prstClr val="black"/>
                </a:solidFill>
                <a:latin typeface="Arial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342900">
              <a:defRPr/>
            </a:pPr>
            <a:fld id="{A74CE0EA-F3B5-4684-BA10-C594598FDB9C}" type="slidenum">
              <a:rPr lang="en-GB">
                <a:solidFill>
                  <a:prstClr val="black"/>
                </a:solidFill>
                <a:latin typeface="Arial"/>
              </a:rPr>
              <a:pPr defTabSz="342900">
                <a:defRPr/>
              </a:pPr>
              <a:t>12</a:t>
            </a:fld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55773" y="1072607"/>
            <a:ext cx="6474044" cy="578644"/>
          </a:xfrm>
        </p:spPr>
        <p:txBody>
          <a:bodyPr/>
          <a:lstStyle/>
          <a:p>
            <a:r>
              <a:rPr lang="en-US" sz="3000" b="0" dirty="0"/>
              <a:t>External evaluation group feedback</a:t>
            </a:r>
          </a:p>
        </p:txBody>
      </p:sp>
    </p:spTree>
    <p:extLst>
      <p:ext uri="{BB962C8B-B14F-4D97-AF65-F5344CB8AC3E}">
        <p14:creationId xmlns:p14="http://schemas.microsoft.com/office/powerpoint/2010/main" val="4236363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5773" y="1879425"/>
            <a:ext cx="8424001" cy="30991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Balance of perspectives from US/EU versus rest of world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Tension’ between human rights and ethics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Strengthen discussion of and role of non-governmental organisations, community groups, non-commercial actors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There should be more concrete/clear recommendations for WHO, including role in risk assessment and mitigation.</a:t>
            </a:r>
          </a:p>
          <a:p>
            <a:endParaRPr lang="en-GB" sz="2100" dirty="0"/>
          </a:p>
          <a:p>
            <a:endParaRPr lang="en-GB" sz="2100" dirty="0"/>
          </a:p>
          <a:p>
            <a:endParaRPr lang="en-GB" sz="2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342900">
              <a:defRPr/>
            </a:pPr>
            <a:fld id="{DCD9F9BF-D269-4020-816F-460E917B7A74}" type="datetime1">
              <a:rPr lang="en-GB">
                <a:solidFill>
                  <a:prstClr val="black"/>
                </a:solidFill>
                <a:latin typeface="Arial"/>
              </a:rPr>
              <a:pPr defTabSz="342900">
                <a:defRPr/>
              </a:pPr>
              <a:t>27/01/2021</a:t>
            </a:fld>
            <a:r>
              <a:rPr lang="en-GB" dirty="0">
                <a:solidFill>
                  <a:prstClr val="black"/>
                </a:solidFill>
                <a:latin typeface="Arial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342900">
              <a:defRPr/>
            </a:pPr>
            <a:fld id="{A74CE0EA-F3B5-4684-BA10-C594598FDB9C}" type="slidenum">
              <a:rPr lang="en-GB">
                <a:solidFill>
                  <a:prstClr val="black"/>
                </a:solidFill>
                <a:latin typeface="Arial"/>
              </a:rPr>
              <a:pPr defTabSz="342900">
                <a:defRPr/>
              </a:pPr>
              <a:t>13</a:t>
            </a:fld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55773" y="1072607"/>
            <a:ext cx="6474044" cy="578644"/>
          </a:xfrm>
        </p:spPr>
        <p:txBody>
          <a:bodyPr/>
          <a:lstStyle/>
          <a:p>
            <a:r>
              <a:rPr lang="en-US" sz="3000" b="0" dirty="0"/>
              <a:t>External evaluation group feedback</a:t>
            </a:r>
          </a:p>
        </p:txBody>
      </p:sp>
    </p:spTree>
    <p:extLst>
      <p:ext uri="{BB962C8B-B14F-4D97-AF65-F5344CB8AC3E}">
        <p14:creationId xmlns:p14="http://schemas.microsoft.com/office/powerpoint/2010/main" val="1175146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5773" y="1879425"/>
            <a:ext cx="8424001" cy="3099150"/>
          </a:xfrm>
        </p:spPr>
        <p:txBody>
          <a:bodyPr/>
          <a:lstStyle/>
          <a:p>
            <a:r>
              <a:rPr lang="en-GB" sz="2100" i="1" dirty="0"/>
              <a:t>Substantive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Uses of AI in health (refinement and sharpening needed)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Discussion of informed consent/consent-like mechanisms (for data and for use of AI in healthcare)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Liability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Forms of transparency that should be required for use of AI</a:t>
            </a:r>
          </a:p>
          <a:p>
            <a:endParaRPr lang="en-GB" sz="2100" dirty="0"/>
          </a:p>
          <a:p>
            <a:endParaRPr lang="en-GB" sz="2100" dirty="0"/>
          </a:p>
          <a:p>
            <a:endParaRPr lang="en-GB" sz="2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342900">
              <a:defRPr/>
            </a:pPr>
            <a:fld id="{DCD9F9BF-D269-4020-816F-460E917B7A74}" type="datetime1">
              <a:rPr lang="en-GB">
                <a:solidFill>
                  <a:prstClr val="black"/>
                </a:solidFill>
                <a:latin typeface="Arial"/>
              </a:rPr>
              <a:pPr defTabSz="342900">
                <a:defRPr/>
              </a:pPr>
              <a:t>27/01/2021</a:t>
            </a:fld>
            <a:r>
              <a:rPr lang="en-GB" dirty="0">
                <a:solidFill>
                  <a:prstClr val="black"/>
                </a:solidFill>
                <a:latin typeface="Arial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342900">
              <a:defRPr/>
            </a:pPr>
            <a:fld id="{A74CE0EA-F3B5-4684-BA10-C594598FDB9C}" type="slidenum">
              <a:rPr lang="en-GB">
                <a:solidFill>
                  <a:prstClr val="black"/>
                </a:solidFill>
                <a:latin typeface="Arial"/>
              </a:rPr>
              <a:pPr defTabSz="342900">
                <a:defRPr/>
              </a:pPr>
              <a:t>14</a:t>
            </a:fld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55773" y="1072607"/>
            <a:ext cx="6474044" cy="578644"/>
          </a:xfrm>
        </p:spPr>
        <p:txBody>
          <a:bodyPr/>
          <a:lstStyle/>
          <a:p>
            <a:r>
              <a:rPr lang="en-US" sz="3000" b="0" dirty="0"/>
              <a:t>External evaluation group feedback</a:t>
            </a:r>
          </a:p>
        </p:txBody>
      </p:sp>
    </p:spTree>
    <p:extLst>
      <p:ext uri="{BB962C8B-B14F-4D97-AF65-F5344CB8AC3E}">
        <p14:creationId xmlns:p14="http://schemas.microsoft.com/office/powerpoint/2010/main" val="2261671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0000" y="1757296"/>
            <a:ext cx="8424001" cy="30991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Current report does not include many concrete recommendations for WHO (and other international agencies)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What should be key recommendations for WHO, ITU etc.?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What are the key international processes or partnerships related to AI in health (that should be of focus for WHO)?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342900">
              <a:defRPr/>
            </a:pPr>
            <a:fld id="{DCD9F9BF-D269-4020-816F-460E917B7A74}" type="datetime1">
              <a:rPr lang="en-GB">
                <a:solidFill>
                  <a:prstClr val="black"/>
                </a:solidFill>
                <a:latin typeface="Arial"/>
              </a:rPr>
              <a:pPr defTabSz="342900">
                <a:defRPr/>
              </a:pPr>
              <a:t>27/01/2021</a:t>
            </a:fld>
            <a:r>
              <a:rPr lang="en-GB" dirty="0">
                <a:solidFill>
                  <a:prstClr val="black"/>
                </a:solidFill>
                <a:latin typeface="Arial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342900">
              <a:defRPr/>
            </a:pPr>
            <a:fld id="{A74CE0EA-F3B5-4684-BA10-C594598FDB9C}" type="slidenum">
              <a:rPr lang="en-GB">
                <a:solidFill>
                  <a:prstClr val="black"/>
                </a:solidFill>
                <a:latin typeface="Arial"/>
              </a:rPr>
              <a:pPr defTabSz="342900">
                <a:defRPr/>
              </a:pPr>
              <a:t>15</a:t>
            </a:fld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55773" y="1072607"/>
            <a:ext cx="6474044" cy="578644"/>
          </a:xfrm>
        </p:spPr>
        <p:txBody>
          <a:bodyPr/>
          <a:lstStyle/>
          <a:p>
            <a:r>
              <a:rPr lang="en-US" sz="3000" b="0" dirty="0"/>
              <a:t>Recommendations for WHO</a:t>
            </a:r>
          </a:p>
        </p:txBody>
      </p:sp>
    </p:spTree>
    <p:extLst>
      <p:ext uri="{BB962C8B-B14F-4D97-AF65-F5344CB8AC3E}">
        <p14:creationId xmlns:p14="http://schemas.microsoft.com/office/powerpoint/2010/main" val="473470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0000" y="2172395"/>
            <a:ext cx="8424001" cy="30991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-1</a:t>
            </a:r>
            <a:r>
              <a:rPr lang="en-GB" sz="2100" baseline="30000" dirty="0"/>
              <a:t>st</a:t>
            </a:r>
            <a:r>
              <a:rPr lang="en-GB" sz="2100" dirty="0"/>
              <a:t> half Feb 2021: revision of guidance document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End February: Review by Andreas/Chairs and legal review/editor’s review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March: Additional expert group discussion; finalisation of paper (layout etc).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Launch?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Dissemination and implementation?</a:t>
            </a:r>
          </a:p>
          <a:p>
            <a:endParaRPr lang="en-GB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342900">
              <a:defRPr/>
            </a:pPr>
            <a:fld id="{DCD9F9BF-D269-4020-816F-460E917B7A74}" type="datetime1">
              <a:rPr lang="en-GB">
                <a:solidFill>
                  <a:prstClr val="black"/>
                </a:solidFill>
                <a:latin typeface="Arial"/>
              </a:rPr>
              <a:pPr defTabSz="342900">
                <a:defRPr/>
              </a:pPr>
              <a:t>27/01/2021</a:t>
            </a:fld>
            <a:r>
              <a:rPr lang="en-GB" dirty="0">
                <a:solidFill>
                  <a:prstClr val="black"/>
                </a:solidFill>
                <a:latin typeface="Arial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342900">
              <a:defRPr/>
            </a:pPr>
            <a:fld id="{A74CE0EA-F3B5-4684-BA10-C594598FDB9C}" type="slidenum">
              <a:rPr lang="en-GB">
                <a:solidFill>
                  <a:prstClr val="black"/>
                </a:solidFill>
                <a:latin typeface="Arial"/>
              </a:rPr>
              <a:pPr defTabSz="342900">
                <a:defRPr/>
              </a:pPr>
              <a:t>16</a:t>
            </a:fld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55773" y="1072607"/>
            <a:ext cx="6474044" cy="578644"/>
          </a:xfrm>
        </p:spPr>
        <p:txBody>
          <a:bodyPr/>
          <a:lstStyle/>
          <a:p>
            <a:r>
              <a:rPr lang="en-US" sz="3000" b="0" dirty="0"/>
              <a:t>Completion of guidance document </a:t>
            </a:r>
          </a:p>
        </p:txBody>
      </p:sp>
    </p:spTree>
    <p:extLst>
      <p:ext uri="{BB962C8B-B14F-4D97-AF65-F5344CB8AC3E}">
        <p14:creationId xmlns:p14="http://schemas.microsoft.com/office/powerpoint/2010/main" val="791937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0000" y="2172395"/>
            <a:ext cx="8424001" cy="30991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/>
              <a:t>Digital proximity tracking and surveillance for COVID-10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/>
              <a:t>Digital vaccination certificates</a:t>
            </a:r>
          </a:p>
          <a:p>
            <a:endParaRPr lang="en-GB" sz="21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360000" y="5792691"/>
            <a:ext cx="592501" cy="135000"/>
          </a:xfrm>
        </p:spPr>
        <p:txBody>
          <a:bodyPr/>
          <a:lstStyle/>
          <a:p>
            <a:pPr defTabSz="342900">
              <a:defRPr/>
            </a:pPr>
            <a:fld id="{DCD9F9BF-D269-4020-816F-460E917B7A74}" type="datetime1">
              <a:rPr lang="en-GB">
                <a:solidFill>
                  <a:prstClr val="black"/>
                </a:solidFill>
                <a:latin typeface="Arial"/>
              </a:rPr>
              <a:pPr defTabSz="342900">
                <a:defRPr/>
              </a:pPr>
              <a:t>27/01/2021</a:t>
            </a:fld>
            <a:r>
              <a:rPr lang="en-GB">
                <a:solidFill>
                  <a:prstClr val="black"/>
                </a:solidFill>
                <a:latin typeface="Arial"/>
              </a:rPr>
              <a:t> </a:t>
            </a:r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562325" y="5792691"/>
            <a:ext cx="217448" cy="135000"/>
          </a:xfrm>
        </p:spPr>
        <p:txBody>
          <a:bodyPr/>
          <a:lstStyle/>
          <a:p>
            <a:pPr defTabSz="342900">
              <a:defRPr/>
            </a:pPr>
            <a:fld id="{A74CE0EA-F3B5-4684-BA10-C594598FDB9C}" type="slidenum">
              <a:rPr lang="en-GB">
                <a:solidFill>
                  <a:prstClr val="black"/>
                </a:solidFill>
                <a:latin typeface="Arial"/>
              </a:rPr>
              <a:pPr defTabSz="342900">
                <a:defRPr/>
              </a:pPr>
              <a:t>17</a:t>
            </a:fld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55773" y="1072607"/>
            <a:ext cx="6474044" cy="578644"/>
          </a:xfrm>
        </p:spPr>
        <p:txBody>
          <a:bodyPr/>
          <a:lstStyle/>
          <a:p>
            <a:r>
              <a:rPr lang="en-US" sz="3000" b="0"/>
              <a:t>Other topics on the agenda</a:t>
            </a:r>
            <a:endParaRPr lang="en-US" sz="3000" b="0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F43C16C-0F58-49BC-AE62-14C38F7552E0}"/>
              </a:ext>
            </a:extLst>
          </p:cNvPr>
          <p:cNvSpPr txBox="1">
            <a:spLocks/>
          </p:cNvSpPr>
          <p:nvPr/>
        </p:nvSpPr>
        <p:spPr bwMode="invGray">
          <a:xfrm>
            <a:off x="355773" y="3333875"/>
            <a:ext cx="6096109" cy="2256519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3500" tIns="0" rIns="1350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466725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7087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9513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1074738" algn="l"/>
              </a:tabLs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60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2163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6003" lvl="2" indent="0" defTabSz="6858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prstClr val="black"/>
              </a:buClr>
              <a:buNone/>
            </a:pPr>
            <a:endParaRPr lang="en-US" sz="525" dirty="0">
              <a:solidFill>
                <a:prstClr val="black"/>
              </a:solidFill>
              <a:latin typeface="Arial"/>
              <a:cs typeface="Arial" panose="020B0604020202020204" pitchFamily="34" charset="0"/>
            </a:endParaRPr>
          </a:p>
          <a:p>
            <a:pPr marL="406003" lvl="2" indent="0" defTabSz="6858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prstClr val="black"/>
              </a:buClr>
              <a:buNone/>
            </a:pPr>
            <a:r>
              <a:rPr lang="en-US" sz="21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Ethical Considerations to Guide the Use of Digital Proximity Tracking Technologies for COVID-19 Contact Tracing</a:t>
            </a:r>
          </a:p>
          <a:p>
            <a:pPr marL="406003" lvl="2" indent="0" defTabSz="6858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prstClr val="black"/>
              </a:buClr>
              <a:buNone/>
            </a:pPr>
            <a:r>
              <a:rPr lang="en-US" sz="1200" dirty="0">
                <a:solidFill>
                  <a:srgbClr val="183C5C"/>
                </a:solidFill>
                <a:latin typeface="Arial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https://www.who.int/publications/i/item/WHO-2019-nCoV-Ethics_Contact_tracing_apps-2020.1</a:t>
            </a:r>
            <a:r>
              <a:rPr lang="en-US" sz="1200" dirty="0">
                <a:solidFill>
                  <a:srgbClr val="183C5C"/>
                </a:solidFill>
                <a:latin typeface="Arial"/>
                <a:cs typeface="Arial" panose="020B0604020202020204" pitchFamily="34" charset="0"/>
              </a:rPr>
              <a:t>   </a:t>
            </a:r>
          </a:p>
          <a:p>
            <a:pPr marL="135731" lvl="1" indent="0" defTabSz="685800">
              <a:spcBef>
                <a:spcPts val="450"/>
              </a:spcBef>
              <a:spcAft>
                <a:spcPts val="450"/>
              </a:spcAft>
              <a:buClr>
                <a:prstClr val="black"/>
              </a:buClr>
              <a:buNone/>
            </a:pPr>
            <a:endParaRPr lang="en-US" sz="525" dirty="0">
              <a:solidFill>
                <a:prstClr val="black"/>
              </a:solidFill>
              <a:latin typeface="Arial"/>
              <a:cs typeface="Arial" panose="020B0604020202020204" pitchFamily="34" charset="0"/>
            </a:endParaRPr>
          </a:p>
          <a:p>
            <a:pPr marL="135731" lvl="1" indent="0" defTabSz="685800">
              <a:spcBef>
                <a:spcPts val="375"/>
              </a:spcBef>
              <a:spcAft>
                <a:spcPts val="450"/>
              </a:spcAft>
              <a:buClr>
                <a:prstClr val="black"/>
              </a:buClr>
              <a:buNone/>
            </a:pPr>
            <a:endParaRPr lang="en-US" sz="15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AACC02-B6E1-4FCA-8545-B7952495B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816" y="2623736"/>
            <a:ext cx="2208635" cy="305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31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0000" y="2172395"/>
            <a:ext cx="8424001" cy="30991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Sameer Pujari, WHO Digital Health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Rohit Malpani, WHO Consultant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WHO Expert Group on Ethics &amp; Governance of AI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FG AI4H </a:t>
            </a:r>
          </a:p>
          <a:p>
            <a:endParaRPr lang="en-GB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342900">
              <a:defRPr/>
            </a:pPr>
            <a:fld id="{DCD9F9BF-D269-4020-816F-460E917B7A74}" type="datetime1">
              <a:rPr lang="en-GB">
                <a:solidFill>
                  <a:prstClr val="black"/>
                </a:solidFill>
                <a:latin typeface="Arial"/>
              </a:rPr>
              <a:pPr defTabSz="342900">
                <a:defRPr/>
              </a:pPr>
              <a:t>27/01/2021</a:t>
            </a:fld>
            <a:r>
              <a:rPr lang="en-GB" dirty="0">
                <a:solidFill>
                  <a:prstClr val="black"/>
                </a:solidFill>
                <a:latin typeface="Arial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342900">
              <a:defRPr/>
            </a:pPr>
            <a:fld id="{A74CE0EA-F3B5-4684-BA10-C594598FDB9C}" type="slidenum">
              <a:rPr lang="en-GB">
                <a:solidFill>
                  <a:prstClr val="black"/>
                </a:solidFill>
                <a:latin typeface="Arial"/>
              </a:rPr>
              <a:pPr defTabSz="342900">
                <a:defRPr/>
              </a:pPr>
              <a:t>18</a:t>
            </a:fld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55773" y="1072607"/>
            <a:ext cx="6474044" cy="578644"/>
          </a:xfrm>
        </p:spPr>
        <p:txBody>
          <a:bodyPr/>
          <a:lstStyle/>
          <a:p>
            <a:r>
              <a:rPr lang="en-US" sz="3000" b="0" dirty="0"/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1410934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518D62-B89D-4BDD-BF5C-54972C94B5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36" b="-1"/>
          <a:stretch/>
        </p:blipFill>
        <p:spPr>
          <a:xfrm>
            <a:off x="1095448" y="857257"/>
            <a:ext cx="6953105" cy="5143493"/>
          </a:xfrm>
          <a:custGeom>
            <a:avLst/>
            <a:gdLst>
              <a:gd name="connsiteX0" fmla="*/ 1503712 w 9270806"/>
              <a:gd name="connsiteY0" fmla="*/ 0 h 6858000"/>
              <a:gd name="connsiteX1" fmla="*/ 7767094 w 9270806"/>
              <a:gd name="connsiteY1" fmla="*/ 0 h 6858000"/>
              <a:gd name="connsiteX2" fmla="*/ 7913128 w 9270806"/>
              <a:gd name="connsiteY2" fmla="*/ 139721 h 6858000"/>
              <a:gd name="connsiteX3" fmla="*/ 9270806 w 9270806"/>
              <a:gd name="connsiteY3" fmla="*/ 3429000 h 6858000"/>
              <a:gd name="connsiteX4" fmla="*/ 7913128 w 9270806"/>
              <a:gd name="connsiteY4" fmla="*/ 6718279 h 6858000"/>
              <a:gd name="connsiteX5" fmla="*/ 7767094 w 9270806"/>
              <a:gd name="connsiteY5" fmla="*/ 6858000 h 6858000"/>
              <a:gd name="connsiteX6" fmla="*/ 1503712 w 9270806"/>
              <a:gd name="connsiteY6" fmla="*/ 6858000 h 6858000"/>
              <a:gd name="connsiteX7" fmla="*/ 1357679 w 9270806"/>
              <a:gd name="connsiteY7" fmla="*/ 6718279 h 6858000"/>
              <a:gd name="connsiteX8" fmla="*/ 0 w 9270806"/>
              <a:gd name="connsiteY8" fmla="*/ 3429000 h 6858000"/>
              <a:gd name="connsiteX9" fmla="*/ 1357679 w 9270806"/>
              <a:gd name="connsiteY9" fmla="*/ 1397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7" name="Subtitle 9">
            <a:extLst>
              <a:ext uri="{FF2B5EF4-FFF2-40B4-BE49-F238E27FC236}">
                <a16:creationId xmlns:a16="http://schemas.microsoft.com/office/drawing/2014/main" id="{E823F2F4-4B17-469D-87C9-4B6099E06DA7}"/>
              </a:ext>
            </a:extLst>
          </p:cNvPr>
          <p:cNvSpPr txBox="1">
            <a:spLocks/>
          </p:cNvSpPr>
          <p:nvPr/>
        </p:nvSpPr>
        <p:spPr bwMode="gray">
          <a:xfrm>
            <a:off x="1" y="4675170"/>
            <a:ext cx="9143999" cy="1199293"/>
          </a:xfrm>
          <a:prstGeom prst="rect">
            <a:avLst/>
          </a:prstGeom>
          <a:solidFill>
            <a:srgbClr val="009CDE"/>
          </a:solidFill>
        </p:spPr>
        <p:txBody>
          <a:bodyPr vert="horz" lIns="351000" tIns="270000" rIns="270000" bIns="48006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2400" b="1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tabLst>
                <a:tab pos="1074738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spcBef>
                <a:spcPts val="750"/>
              </a:spcBef>
              <a:spcAft>
                <a:spcPts val="450"/>
              </a:spcAft>
              <a:buClr>
                <a:sysClr val="windowText" lastClr="000000"/>
              </a:buClr>
              <a:defRPr/>
            </a:pPr>
            <a:r>
              <a:rPr lang="en-GB" sz="2100" dirty="0">
                <a:solidFill>
                  <a:sysClr val="window" lastClr="FFFFFF"/>
                </a:solidFill>
                <a:latin typeface="Ebrima"/>
              </a:rPr>
              <a:t>			Thank you very much!							</a:t>
            </a:r>
          </a:p>
        </p:txBody>
      </p:sp>
    </p:spTree>
    <p:extLst>
      <p:ext uri="{BB962C8B-B14F-4D97-AF65-F5344CB8AC3E}">
        <p14:creationId xmlns:p14="http://schemas.microsoft.com/office/powerpoint/2010/main" val="1477865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gillettg\AppData\Local\Microsoft\Windows\Temporary Internet Files\Content.IE5\ZAHIOLSQ\no-image[1]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" t="1406" r="-1" b="21171"/>
          <a:stretch/>
        </p:blipFill>
        <p:spPr bwMode="auto">
          <a:xfrm>
            <a:off x="1143000" y="4140482"/>
            <a:ext cx="1700808" cy="13073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WHO-EN-white-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315" y="5511520"/>
            <a:ext cx="1499516" cy="48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3764" name="Rectangle 4"/>
          <p:cNvSpPr>
            <a:spLocks noChangeArrowheads="1"/>
          </p:cNvSpPr>
          <p:nvPr/>
        </p:nvSpPr>
        <p:spPr bwMode="auto">
          <a:xfrm>
            <a:off x="1143001" y="1734474"/>
            <a:ext cx="6858000" cy="97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000066"/>
            </a:outerShdw>
          </a:effectLst>
        </p:spPr>
        <p:txBody>
          <a:bodyPr lIns="0" tIns="0" rIns="0" bIns="0" anchor="ctr"/>
          <a:lstStyle/>
          <a:p>
            <a:pPr algn="ctr" defTabSz="68551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2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WHO Guidance on </a:t>
            </a:r>
            <a:r>
              <a:rPr lang="fr-CH" sz="27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Ethics</a:t>
            </a:r>
            <a:r>
              <a:rPr lang="fr-CH" sz="2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&amp; </a:t>
            </a:r>
            <a:r>
              <a:rPr lang="fr-CH" sz="27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Governance</a:t>
            </a:r>
            <a:r>
              <a:rPr lang="fr-CH" sz="2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of AI for Health</a:t>
            </a:r>
          </a:p>
          <a:p>
            <a:pPr algn="ctr" defTabSz="685514" fontAlgn="base">
              <a:spcBef>
                <a:spcPct val="0"/>
              </a:spcBef>
              <a:spcAft>
                <a:spcPct val="0"/>
              </a:spcAft>
              <a:defRPr/>
            </a:pPr>
            <a:endParaRPr lang="fr-CH" sz="675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algn="ctr" defTabSz="68551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2400" dirty="0">
                <a:solidFill>
                  <a:prstClr val="white"/>
                </a:solidFill>
                <a:latin typeface="Arial"/>
              </a:rPr>
              <a:t>Update for FG AI4H e-meeting</a:t>
            </a:r>
            <a:br>
              <a:rPr lang="fr-CH" sz="2400" dirty="0">
                <a:solidFill>
                  <a:prstClr val="white"/>
                </a:solidFill>
                <a:latin typeface="Arial"/>
              </a:rPr>
            </a:br>
            <a:r>
              <a:rPr lang="fr-CH" sz="2400" dirty="0">
                <a:solidFill>
                  <a:prstClr val="white"/>
                </a:solidFill>
                <a:latin typeface="Arial"/>
              </a:rPr>
              <a:t>27-29 Jan 2021</a:t>
            </a:r>
            <a:endParaRPr lang="fr-FR" sz="24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01481" y="3209355"/>
            <a:ext cx="8347648" cy="84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100" tIns="30050" rIns="60100" bIns="30050"/>
          <a:lstStyle/>
          <a:p>
            <a:pPr algn="ctr" defTabSz="685514" fontAlgn="base">
              <a:spcBef>
                <a:spcPct val="0"/>
              </a:spcBef>
              <a:spcAft>
                <a:spcPct val="0"/>
              </a:spcAft>
              <a:buClr>
                <a:srgbClr val="1E7FB8"/>
              </a:buClr>
            </a:pPr>
            <a:r>
              <a:rPr lang="en-GB" b="1" dirty="0">
                <a:solidFill>
                  <a:srgbClr val="FFFFFF"/>
                </a:solidFill>
                <a:latin typeface="Arial"/>
              </a:rPr>
              <a:t>Dr Andreas Reis, MD, MSc</a:t>
            </a:r>
          </a:p>
          <a:p>
            <a:pPr algn="ctr" defTabSz="685514" fontAlgn="base">
              <a:spcBef>
                <a:spcPct val="0"/>
              </a:spcBef>
              <a:spcAft>
                <a:spcPct val="0"/>
              </a:spcAft>
              <a:buClr>
                <a:srgbClr val="1E7FB8"/>
              </a:buClr>
            </a:pPr>
            <a:endParaRPr lang="en-GB" sz="1350" b="1" dirty="0">
              <a:solidFill>
                <a:srgbClr val="FFFFFF"/>
              </a:solidFill>
              <a:latin typeface="Arial"/>
            </a:endParaRPr>
          </a:p>
          <a:p>
            <a:pPr algn="ctr" defTabSz="685514" fontAlgn="base">
              <a:spcBef>
                <a:spcPct val="0"/>
              </a:spcBef>
              <a:spcAft>
                <a:spcPct val="0"/>
              </a:spcAft>
              <a:buClr>
                <a:srgbClr val="1E7FB8"/>
              </a:buClr>
            </a:pPr>
            <a:r>
              <a:rPr lang="en-GB" dirty="0">
                <a:solidFill>
                  <a:srgbClr val="FFFFFF"/>
                </a:solidFill>
                <a:latin typeface="Arial"/>
              </a:rPr>
              <a:t>Global Health Ethics and Governance Unit, WHO Geneva</a:t>
            </a:r>
          </a:p>
        </p:txBody>
      </p:sp>
      <p:pic>
        <p:nvPicPr>
          <p:cNvPr id="10" name="Picture 3" descr="C:\Users\gillettg\AppData\Local\Microsoft\Windows\Temporary Internet Files\Content.IE5\K6NIUYX5\inteligencia-artificial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786" y="4140482"/>
            <a:ext cx="1772221" cy="13073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gillettg\AppData\Local\Microsoft\Windows\Temporary Internet Files\Content.IE5\ZAHIOLSQ\6404800fc79738b49ac370aef4feb90a3bdd47[1]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20"/>
          <a:stretch/>
        </p:blipFill>
        <p:spPr bwMode="auto">
          <a:xfrm>
            <a:off x="6236210" y="4140483"/>
            <a:ext cx="1764791" cy="13073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illettg\AppData\Local\Microsoft\Windows\Temporary Internet Files\Content.IE5\M3SN0X8U\doctor_and_elderly_patient[1]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99"/>
          <a:stretch/>
        </p:blipFill>
        <p:spPr bwMode="auto">
          <a:xfrm>
            <a:off x="4626006" y="4140483"/>
            <a:ext cx="1800891" cy="13073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982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0000" y="2307431"/>
            <a:ext cx="8424001" cy="2971800"/>
          </a:xfrm>
        </p:spPr>
        <p:txBody>
          <a:bodyPr/>
          <a:lstStyle/>
          <a:p>
            <a:r>
              <a:rPr lang="en-GB" sz="2400" dirty="0"/>
              <a:t>" …WHO must be at the forefront of such new scientific fields and the </a:t>
            </a:r>
            <a:r>
              <a:rPr lang="en-GB" sz="2400" b="1" dirty="0"/>
              <a:t>ethical challenges they pose…</a:t>
            </a:r>
            <a:r>
              <a:rPr lang="en-GB" sz="2400" dirty="0"/>
              <a:t>. WHO is uniquely positioned to understand and </a:t>
            </a:r>
            <a:r>
              <a:rPr lang="en-GB" sz="2400" b="1" dirty="0"/>
              <a:t>tackle proactively the ethical, regulatory, professional and economic implications</a:t>
            </a:r>
            <a:r>
              <a:rPr lang="en-GB" sz="2400" dirty="0"/>
              <a:t> and to provide independent guidance with universal legitimacy to ensure that [Universal Health Coverage] is enhanced and not undermined by new scientific frontiers."</a:t>
            </a:r>
          </a:p>
          <a:p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685800"/>
            <a:fld id="{DCD9F9BF-D269-4020-816F-460E917B7A74}" type="datetime1">
              <a:rPr lang="en-GB">
                <a:solidFill>
                  <a:prstClr val="black"/>
                </a:solidFill>
                <a:latin typeface="Arial"/>
              </a:rPr>
              <a:pPr defTabSz="685800"/>
              <a:t>27/01/2021</a:t>
            </a:fld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685800"/>
            <a:fld id="{A74CE0EA-F3B5-4684-BA10-C594598FDB9C}" type="slidenum">
              <a:rPr lang="en-GB">
                <a:solidFill>
                  <a:prstClr val="black"/>
                </a:solidFill>
                <a:latin typeface="Arial"/>
              </a:rPr>
              <a:pPr defTabSz="685800"/>
              <a:t>3</a:t>
            </a:fld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000" y="1289391"/>
            <a:ext cx="6120000" cy="667996"/>
          </a:xfrm>
        </p:spPr>
        <p:txBody>
          <a:bodyPr/>
          <a:lstStyle/>
          <a:p>
            <a:r>
              <a:rPr lang="en-GB" sz="3000" dirty="0"/>
              <a:t>WHO Global Health Ethics Unit and 13</a:t>
            </a:r>
            <a:r>
              <a:rPr lang="en-GB" sz="3000" baseline="30000" dirty="0"/>
              <a:t>th</a:t>
            </a:r>
            <a:r>
              <a:rPr lang="en-GB" sz="3000" dirty="0"/>
              <a:t> GPW </a:t>
            </a:r>
          </a:p>
        </p:txBody>
      </p:sp>
    </p:spTree>
    <p:extLst>
      <p:ext uri="{BB962C8B-B14F-4D97-AF65-F5344CB8AC3E}">
        <p14:creationId xmlns:p14="http://schemas.microsoft.com/office/powerpoint/2010/main" val="681423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0000" y="2286000"/>
            <a:ext cx="8424001" cy="30991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Joint project of the Global Health Ethics Unit and Digital Health Department.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Consisted of in-person meeting in October 2019 and since has been a series of virtual meetings and expert testimony.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Goal to issue guidance document to Member States in Q1 2021.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685800"/>
            <a:fld id="{DCD9F9BF-D269-4020-816F-460E917B7A74}" type="datetime1">
              <a:rPr lang="en-GB">
                <a:solidFill>
                  <a:prstClr val="black"/>
                </a:solidFill>
                <a:latin typeface="Arial"/>
              </a:rPr>
              <a:pPr defTabSz="685800"/>
              <a:t>27/01/2021</a:t>
            </a:fld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685800"/>
            <a:fld id="{A74CE0EA-F3B5-4684-BA10-C594598FDB9C}" type="slidenum">
              <a:rPr lang="en-GB">
                <a:solidFill>
                  <a:prstClr val="black"/>
                </a:solidFill>
                <a:latin typeface="Arial"/>
              </a:rPr>
              <a:pPr defTabSz="685800"/>
              <a:t>4</a:t>
            </a:fld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000" y="1371600"/>
            <a:ext cx="6120000" cy="578644"/>
          </a:xfrm>
        </p:spPr>
        <p:txBody>
          <a:bodyPr/>
          <a:lstStyle/>
          <a:p>
            <a:r>
              <a:rPr lang="en-US" sz="3000" dirty="0"/>
              <a:t>Developing Guidance for Ethics and Governance of AI in Health</a:t>
            </a:r>
          </a:p>
        </p:txBody>
      </p:sp>
    </p:spTree>
    <p:extLst>
      <p:ext uri="{BB962C8B-B14F-4D97-AF65-F5344CB8AC3E}">
        <p14:creationId xmlns:p14="http://schemas.microsoft.com/office/powerpoint/2010/main" val="1907074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724073" y="1329201"/>
            <a:ext cx="4939868" cy="964620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3300" dirty="0">
                <a:solidFill>
                  <a:srgbClr val="0092CC"/>
                </a:solidFill>
              </a:rPr>
              <a:t>Group Composition </a:t>
            </a:r>
          </a:p>
        </p:txBody>
      </p:sp>
      <p:pic>
        <p:nvPicPr>
          <p:cNvPr id="7" name="Picture 6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BC2A97D4-1969-498F-A110-1F3C9B7108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0" r="27194" b="1"/>
          <a:stretch/>
        </p:blipFill>
        <p:spPr>
          <a:xfrm>
            <a:off x="16" y="857257"/>
            <a:ext cx="3476678" cy="5143493"/>
          </a:xfrm>
          <a:prstGeom prst="rect">
            <a:avLst/>
          </a:prstGeom>
          <a:effectLst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24074" y="2686051"/>
            <a:ext cx="4939867" cy="2839064"/>
          </a:xfrm>
        </p:spPr>
        <p:txBody>
          <a:bodyPr vert="horz" lIns="68580" tIns="34290" rIns="68580" bIns="34290" rtlCol="0">
            <a:normAutofit/>
          </a:bodyPr>
          <a:lstStyle/>
          <a:p>
            <a:pPr marL="34290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cs typeface="+mn-cs"/>
              </a:rPr>
              <a:t>20 international experts, participants &amp; observers</a:t>
            </a:r>
          </a:p>
          <a:p>
            <a:pPr marL="34290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cs typeface="+mn-cs"/>
              </a:rPr>
              <a:t>Group balanced across WHO regions and includes academics, human rights experts, civil society, representatives of international organizations, industry and government.</a:t>
            </a:r>
          </a:p>
          <a:p>
            <a:pPr marL="34290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cs typeface="+mn-cs"/>
              </a:rPr>
              <a:t>Co-Chairs: </a:t>
            </a:r>
            <a:r>
              <a:rPr lang="en-US" sz="1500" dirty="0" err="1">
                <a:cs typeface="+mn-cs"/>
              </a:rPr>
              <a:t>Partha</a:t>
            </a:r>
            <a:r>
              <a:rPr lang="en-US" sz="1500" dirty="0">
                <a:cs typeface="+mn-cs"/>
              </a:rPr>
              <a:t> Majumder (India) &amp; Effy Vayena (Switzerland)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28651" y="5624513"/>
            <a:ext cx="1537391" cy="27384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defTabSz="685800">
              <a:spcAft>
                <a:spcPts val="450"/>
              </a:spcAft>
              <a:defRPr/>
            </a:pPr>
            <a:fld id="{DCD9F9BF-D269-4020-816F-460E917B7A74}" type="datetime1">
              <a:rPr lang="en-US" sz="900">
                <a:solidFill>
                  <a:srgbClr val="FFFFFF"/>
                </a:solidFill>
                <a:latin typeface="Calibri" panose="020F0502020204030204"/>
              </a:rPr>
              <a:pPr defTabSz="685800">
                <a:spcAft>
                  <a:spcPts val="450"/>
                </a:spcAft>
                <a:defRPr/>
              </a:pPr>
              <a:t>1/27/2021</a:t>
            </a:fld>
            <a:endParaRPr lang="en-US" sz="9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7625281" y="5624513"/>
            <a:ext cx="890069" cy="27384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defTabSz="685800">
              <a:spcAft>
                <a:spcPts val="450"/>
              </a:spcAft>
              <a:defRPr/>
            </a:pPr>
            <a:fld id="{A74CE0EA-F3B5-4684-BA10-C594598FDB9C}" type="slidenum">
              <a:rPr lang="en-US"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spcAft>
                  <a:spcPts val="450"/>
                </a:spcAft>
                <a:defRPr/>
              </a:pPr>
              <a:t>5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1868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0000" y="2000250"/>
            <a:ext cx="8424001" cy="3384900"/>
          </a:xfrm>
        </p:spPr>
        <p:txBody>
          <a:bodyPr/>
          <a:lstStyle/>
          <a:p>
            <a:pPr marL="214313" indent="-214313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H" sz="2100" dirty="0"/>
              <a:t>One face-to-face (</a:t>
            </a:r>
            <a:r>
              <a:rPr lang="fr-CH" sz="2100" dirty="0" err="1"/>
              <a:t>Oct</a:t>
            </a:r>
            <a:r>
              <a:rPr lang="fr-CH" sz="2100" dirty="0"/>
              <a:t> 2019) and </a:t>
            </a:r>
            <a:r>
              <a:rPr lang="fr-CH" sz="2100" dirty="0" err="1"/>
              <a:t>several</a:t>
            </a:r>
            <a:r>
              <a:rPr lang="fr-CH" sz="2100" dirty="0"/>
              <a:t> </a:t>
            </a:r>
            <a:r>
              <a:rPr lang="fr-CH" sz="2100" dirty="0" err="1"/>
              <a:t>virtual</a:t>
            </a:r>
            <a:r>
              <a:rPr lang="fr-CH" sz="2100" dirty="0"/>
              <a:t> meetings of the WHO Expert Group </a:t>
            </a:r>
            <a:r>
              <a:rPr lang="fr-CH" sz="2100" dirty="0" err="1"/>
              <a:t>held</a:t>
            </a:r>
            <a:r>
              <a:rPr lang="fr-CH" sz="2100" dirty="0"/>
              <a:t> (2020)</a:t>
            </a:r>
          </a:p>
          <a:p>
            <a:pPr marL="214313" indent="-214313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H" sz="2100" dirty="0" err="1"/>
              <a:t>Numerous</a:t>
            </a:r>
            <a:r>
              <a:rPr lang="fr-CH" sz="2100" dirty="0"/>
              <a:t> </a:t>
            </a:r>
            <a:r>
              <a:rPr lang="fr-CH" sz="2100" dirty="0" err="1"/>
              <a:t>hearings</a:t>
            </a:r>
            <a:r>
              <a:rPr lang="fr-CH" sz="2100" dirty="0"/>
              <a:t> of </a:t>
            </a:r>
            <a:r>
              <a:rPr lang="fr-CH" sz="2100" dirty="0" err="1"/>
              <a:t>outside</a:t>
            </a:r>
            <a:r>
              <a:rPr lang="fr-CH" sz="2100" dirty="0"/>
              <a:t> experts</a:t>
            </a:r>
          </a:p>
          <a:p>
            <a:pPr marL="214313" indent="-214313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H" sz="2100" dirty="0"/>
              <a:t>Civil society consultation </a:t>
            </a:r>
            <a:r>
              <a:rPr lang="fr-CH" sz="2100" dirty="0" err="1"/>
              <a:t>held</a:t>
            </a:r>
            <a:r>
              <a:rPr lang="fr-CH" sz="2100" dirty="0"/>
              <a:t> (Oct. 2020)</a:t>
            </a:r>
          </a:p>
          <a:p>
            <a:pPr marL="214313" indent="-214313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H" sz="2100" dirty="0"/>
              <a:t>Nov. 2020: First </a:t>
            </a:r>
            <a:r>
              <a:rPr lang="fr-CH" sz="2100" dirty="0" err="1"/>
              <a:t>complete</a:t>
            </a:r>
            <a:r>
              <a:rPr lang="fr-CH" sz="2100" dirty="0"/>
              <a:t> draft of the guidance </a:t>
            </a:r>
            <a:r>
              <a:rPr lang="fr-CH" sz="2100" dirty="0" err="1"/>
              <a:t>was</a:t>
            </a:r>
            <a:r>
              <a:rPr lang="fr-CH" sz="2100" dirty="0"/>
              <a:t> sent for </a:t>
            </a:r>
            <a:r>
              <a:rPr lang="fr-CH" sz="2100" dirty="0" err="1"/>
              <a:t>external</a:t>
            </a:r>
            <a:r>
              <a:rPr lang="fr-CH" sz="2100" dirty="0"/>
              <a:t> expert </a:t>
            </a:r>
            <a:r>
              <a:rPr lang="fr-CH" sz="2100" dirty="0" err="1"/>
              <a:t>review</a:t>
            </a:r>
            <a:endParaRPr lang="fr-CH" sz="2100" dirty="0"/>
          </a:p>
          <a:p>
            <a:pPr marL="214313" indent="-214313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H" sz="2100" dirty="0" err="1"/>
              <a:t>January</a:t>
            </a:r>
            <a:r>
              <a:rPr lang="fr-CH" sz="2100" dirty="0"/>
              <a:t> 2021: Feedback </a:t>
            </a:r>
            <a:r>
              <a:rPr lang="fr-CH" sz="2100" dirty="0" err="1"/>
              <a:t>received</a:t>
            </a:r>
            <a:endParaRPr lang="en-US" sz="2100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685800"/>
            <a:fld id="{DCD9F9BF-D269-4020-816F-460E917B7A74}" type="datetime1">
              <a:rPr lang="en-GB">
                <a:solidFill>
                  <a:prstClr val="black"/>
                </a:solidFill>
                <a:latin typeface="Arial"/>
              </a:rPr>
              <a:pPr defTabSz="685800"/>
              <a:t>27/01/2021</a:t>
            </a:fld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685800"/>
            <a:fld id="{A74CE0EA-F3B5-4684-BA10-C594598FDB9C}" type="slidenum">
              <a:rPr lang="en-GB">
                <a:solidFill>
                  <a:prstClr val="black"/>
                </a:solidFill>
                <a:latin typeface="Arial"/>
              </a:rPr>
              <a:pPr defTabSz="685800"/>
              <a:t>6</a:t>
            </a:fld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59999" y="1127249"/>
            <a:ext cx="6936151" cy="558677"/>
          </a:xfrm>
        </p:spPr>
        <p:txBody>
          <a:bodyPr/>
          <a:lstStyle/>
          <a:p>
            <a:r>
              <a:rPr lang="en-GB" sz="3000" dirty="0"/>
              <a:t>Where are we now?</a:t>
            </a:r>
          </a:p>
        </p:txBody>
      </p:sp>
    </p:spTree>
    <p:extLst>
      <p:ext uri="{BB962C8B-B14F-4D97-AF65-F5344CB8AC3E}">
        <p14:creationId xmlns:p14="http://schemas.microsoft.com/office/powerpoint/2010/main" val="838380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0000" y="1578909"/>
            <a:ext cx="8202325" cy="307572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 1. Introduction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										</a:t>
            </a: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 2. Describing artificial intelligence in health and medicine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				</a:t>
            </a: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 3. Applications of artificial intelligence in health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	 					</a:t>
            </a: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 4. Ethical challenges for the use of artificial intelligence in health care		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 Assessing whether artificial intelligence should be used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The use of artificial intelligence to achieve universal health coverage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Artificial intelligence and the digital divide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Data collection and use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Accountability and responsibility for decision-making with artificial intelligence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Autonomous decision-making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AI, bias, and discrimination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Impacts of AI on labour and employment (in health and medicine)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Challenges with the commercialisation of health care using AI</a:t>
            </a: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5. Risks associated with the widespread adoption of AI for health				</a:t>
            </a: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6. Existing governance frameworks that apply to AI in health				</a:t>
            </a: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7. Key ethical principles for the use of AI in health  			</a:t>
            </a: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8. Liability regimes for AI in health  								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342900">
              <a:defRPr/>
            </a:pPr>
            <a:fld id="{DCD9F9BF-D269-4020-816F-460E917B7A74}" type="datetime1">
              <a:rPr lang="en-GB">
                <a:solidFill>
                  <a:prstClr val="black"/>
                </a:solidFill>
                <a:latin typeface="Arial"/>
              </a:rPr>
              <a:pPr defTabSz="342900">
                <a:defRPr/>
              </a:pPr>
              <a:t>27/01/2021</a:t>
            </a:fld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342900">
              <a:defRPr/>
            </a:pPr>
            <a:fld id="{A74CE0EA-F3B5-4684-BA10-C594598FDB9C}" type="slidenum">
              <a:rPr lang="en-GB">
                <a:solidFill>
                  <a:prstClr val="black"/>
                </a:solidFill>
                <a:latin typeface="Arial"/>
              </a:rPr>
              <a:pPr defTabSz="342900">
                <a:defRPr/>
              </a:pPr>
              <a:t>7</a:t>
            </a:fld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59999" y="932849"/>
            <a:ext cx="6120000" cy="540000"/>
          </a:xfrm>
        </p:spPr>
        <p:txBody>
          <a:bodyPr/>
          <a:lstStyle/>
          <a:p>
            <a:r>
              <a:rPr lang="en-GB" sz="3000" dirty="0"/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2401913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0000" y="1835658"/>
            <a:ext cx="8202325" cy="365074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b="1" dirty="0"/>
              <a:t>9. Elements of a governance framework for AI in health </a:t>
            </a:r>
            <a:r>
              <a:rPr lang="en-GB" dirty="0"/>
              <a:t>					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Governance of AI across different health care contexts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Governance of data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Control and benefit sharing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Governance of the private sector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Governance of the public sector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Regulatory framework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International architecture and governance of AI in health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Medium and long-term considerations for governance of AI in health care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b="1" dirty="0"/>
              <a:t>10. Building an ethical approach in practice for AI in health</a:t>
            </a: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Ethical and transparent design of technologies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Bills of rights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Research agenda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Engagement and role of the public and building trust with providers and patients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Public stewardship and oversight of health data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Impact assessments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Putting prediction to good use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Policy observatory and model legislation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 									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b="1" dirty="0"/>
              <a:t>Annex 1. Checklists for ethical use and oversight of AI in health: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	- AI </a:t>
            </a:r>
            <a:r>
              <a:rPr lang="en-GB" dirty="0" err="1"/>
              <a:t>programers</a:t>
            </a:r>
            <a:r>
              <a:rPr lang="en-GB" dirty="0"/>
              <a:t>/designers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	- </a:t>
            </a:r>
            <a:r>
              <a:rPr lang="en-GB" dirty="0" err="1"/>
              <a:t>MoH</a:t>
            </a: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	- Care providers  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342900">
              <a:defRPr/>
            </a:pPr>
            <a:fld id="{DCD9F9BF-D269-4020-816F-460E917B7A74}" type="datetime1">
              <a:rPr lang="en-GB">
                <a:solidFill>
                  <a:prstClr val="black"/>
                </a:solidFill>
                <a:latin typeface="Arial"/>
              </a:rPr>
              <a:pPr defTabSz="342900">
                <a:defRPr/>
              </a:pPr>
              <a:t>27/01/2021</a:t>
            </a:fld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342900">
              <a:defRPr/>
            </a:pPr>
            <a:fld id="{A74CE0EA-F3B5-4684-BA10-C594598FDB9C}" type="slidenum">
              <a:rPr lang="en-GB">
                <a:solidFill>
                  <a:prstClr val="black"/>
                </a:solidFill>
                <a:latin typeface="Arial"/>
              </a:rPr>
              <a:pPr defTabSz="342900">
                <a:defRPr/>
              </a:pPr>
              <a:t>8</a:t>
            </a:fld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000" y="1083635"/>
            <a:ext cx="6120000" cy="540000"/>
          </a:xfrm>
        </p:spPr>
        <p:txBody>
          <a:bodyPr/>
          <a:lstStyle/>
          <a:p>
            <a:r>
              <a:rPr lang="en-GB" sz="3000" dirty="0"/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2296513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464000" y="2207250"/>
            <a:ext cx="4315774" cy="3177900"/>
          </a:xfrm>
        </p:spPr>
        <p:txBody>
          <a:bodyPr/>
          <a:lstStyle/>
          <a:p>
            <a:endParaRPr lang="en-US" sz="1800" b="0" dirty="0"/>
          </a:p>
          <a:p>
            <a:r>
              <a:rPr lang="en-US" sz="1800" b="0" dirty="0"/>
              <a:t>One area of work for the expert group is to develop ethical principles for AI in health.</a:t>
            </a:r>
          </a:p>
          <a:p>
            <a:r>
              <a:rPr lang="en-US" sz="1800" b="0" dirty="0"/>
              <a:t>At present no international consensus principles for AI in health.</a:t>
            </a:r>
          </a:p>
          <a:p>
            <a:pPr>
              <a:buClr>
                <a:schemeClr val="accent3">
                  <a:lumMod val="20000"/>
                  <a:lumOff val="80000"/>
                </a:schemeClr>
              </a:buClr>
            </a:pPr>
            <a:r>
              <a:rPr lang="en-US" sz="1800" b="0" dirty="0"/>
              <a:t> </a:t>
            </a:r>
          </a:p>
        </p:txBody>
      </p:sp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59A28290-7926-4ACA-BF8A-D1FDE09DC5B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t="3831" b="383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defTabSz="685800"/>
            <a:fld id="{414CCF51-8078-42ED-9407-7F055975162E}" type="datetime1">
              <a:rPr lang="en-GB">
                <a:solidFill>
                  <a:prstClr val="black"/>
                </a:solidFill>
                <a:latin typeface="Arial"/>
              </a:rPr>
              <a:pPr defTabSz="685800"/>
              <a:t>27/01/2021</a:t>
            </a:fld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685800"/>
            <a:fld id="{A74CE0EA-F3B5-4684-BA10-C594598FDB9C}" type="slidenum">
              <a:rPr lang="en-GB">
                <a:solidFill>
                  <a:prstClr val="black"/>
                </a:solidFill>
                <a:latin typeface="Arial"/>
              </a:rPr>
              <a:pPr defTabSz="685800"/>
              <a:t>9</a:t>
            </a:fld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https://cyber.harvard.edu/story/2019-06/introducing-principled-artificial-intelligence-project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59999" y="1127249"/>
            <a:ext cx="6926626" cy="508670"/>
          </a:xfrm>
        </p:spPr>
        <p:txBody>
          <a:bodyPr/>
          <a:lstStyle/>
          <a:p>
            <a:r>
              <a:rPr lang="en-GB" sz="3000" dirty="0"/>
              <a:t>Principles for AI in health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077762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WHO PPT color scheme 2016">
      <a:dk1>
        <a:sysClr val="windowText" lastClr="000000"/>
      </a:dk1>
      <a:lt1>
        <a:sysClr val="window" lastClr="FFFFFF"/>
      </a:lt1>
      <a:dk2>
        <a:srgbClr val="009CDE"/>
      </a:dk2>
      <a:lt2>
        <a:srgbClr val="F3F3F3"/>
      </a:lt2>
      <a:accent1>
        <a:srgbClr val="009CDE"/>
      </a:accent1>
      <a:accent2>
        <a:srgbClr val="183C5C"/>
      </a:accent2>
      <a:accent3>
        <a:srgbClr val="66C4EB"/>
      </a:accent3>
      <a:accent4>
        <a:srgbClr val="9B9B9B"/>
      </a:accent4>
      <a:accent5>
        <a:srgbClr val="CCEBF8"/>
      </a:accent5>
      <a:accent6>
        <a:srgbClr val="C9C9C9"/>
      </a:accent6>
      <a:hlink>
        <a:srgbClr val="009CDE"/>
      </a:hlink>
      <a:folHlink>
        <a:srgbClr val="B2B2B2"/>
      </a:folHlink>
    </a:clrScheme>
    <a:fontScheme name="WHO Fonts PPT 2016">
      <a:majorFont>
        <a:latin typeface="Ebrim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2ED40CF-E865-45E6-80DE-4DBE96C725D5}"/>
</file>

<file path=customXml/itemProps2.xml><?xml version="1.0" encoding="utf-8"?>
<ds:datastoreItem xmlns:ds="http://schemas.openxmlformats.org/officeDocument/2006/customXml" ds:itemID="{263EDF69-883F-4630-8D5D-47FF3AA110B2}"/>
</file>

<file path=customXml/itemProps3.xml><?xml version="1.0" encoding="utf-8"?>
<ds:datastoreItem xmlns:ds="http://schemas.openxmlformats.org/officeDocument/2006/customXml" ds:itemID="{8D757891-533E-4B08-9CC2-432445C0232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1779</TotalTime>
  <Words>854</Words>
  <Application>Microsoft Office PowerPoint</Application>
  <PresentationFormat>On-screen Show (4:3)</PresentationFormat>
  <Paragraphs>181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等线</vt:lpstr>
      <vt:lpstr>Arial</vt:lpstr>
      <vt:lpstr>Calibri</vt:lpstr>
      <vt:lpstr>Calibri Light</vt:lpstr>
      <vt:lpstr>Ebrima</vt:lpstr>
      <vt:lpstr>Times New Roman</vt:lpstr>
      <vt:lpstr>Office 主题​​</vt:lpstr>
      <vt:lpstr>2_Office Theme</vt:lpstr>
      <vt:lpstr>PowerPoint Presentation</vt:lpstr>
      <vt:lpstr>PowerPoint Presentation</vt:lpstr>
      <vt:lpstr>WHO Global Health Ethics Unit and 13th GPW </vt:lpstr>
      <vt:lpstr>Developing Guidance for Ethics and Governance of AI in Health</vt:lpstr>
      <vt:lpstr>Group Composition </vt:lpstr>
      <vt:lpstr>Where are we now?</vt:lpstr>
      <vt:lpstr>Table of contents</vt:lpstr>
      <vt:lpstr>Table of contents</vt:lpstr>
      <vt:lpstr>Principles for AI in health</vt:lpstr>
      <vt:lpstr>Ethical Principles</vt:lpstr>
      <vt:lpstr>External evaluation group feedback</vt:lpstr>
      <vt:lpstr>External evaluation group feedback</vt:lpstr>
      <vt:lpstr>External evaluation group feedback</vt:lpstr>
      <vt:lpstr>External evaluation group feedback</vt:lpstr>
      <vt:lpstr>Recommendations for WHO</vt:lpstr>
      <vt:lpstr>Completion of guidance document </vt:lpstr>
      <vt:lpstr>Other topics on the agenda</vt:lpstr>
      <vt:lpstr>Acknowledgements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 Guidance document: Ethics and governance of artificial intelligence for health - Att.1: Presentation</dc:title>
  <dc:creator>Campos, Simao</dc:creator>
  <cp:lastModifiedBy>Dabiri, Ayda</cp:lastModifiedBy>
  <cp:revision>73</cp:revision>
  <cp:lastPrinted>2019-04-04T08:49:31Z</cp:lastPrinted>
  <dcterms:created xsi:type="dcterms:W3CDTF">2019-03-31T15:53:06Z</dcterms:created>
  <dcterms:modified xsi:type="dcterms:W3CDTF">2021-01-27T11:18:35Z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