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7" r:id="rId5"/>
    <p:sldId id="258" r:id="rId6"/>
    <p:sldId id="259" r:id="rId7"/>
    <p:sldId id="260" r:id="rId8"/>
    <p:sldId id="261" r:id="rId9"/>
    <p:sldId id="262" r:id="rId10"/>
    <p:sldId id="266" r:id="rId11"/>
    <p:sldId id="267" r:id="rId12"/>
    <p:sldId id="263" r:id="rId13"/>
    <p:sldId id="264" r:id="rId14"/>
    <p:sldId id="265" r:id="rId15"/>
    <p:sldId id="268" r:id="rId16"/>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105" d="100"/>
          <a:sy n="105" d="100"/>
        </p:scale>
        <p:origin x="10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2021/1/26</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2021/1/26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gmskorg@eql.a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england.nhs.uk/elective-care-transformation/best-practice-solutions/musculoskeletal/" TargetMode="External"/><Relationship Id="rId2" Type="http://schemas.openxmlformats.org/officeDocument/2006/relationships/hyperlink" Target="https://www.who.int/news-room/fact-sheets/detail/musculoskeletal-conditions" TargetMode="External"/><Relationship Id="rId1" Type="http://schemas.openxmlformats.org/officeDocument/2006/relationships/slideLayout" Target="../slideLayouts/slideLayout2.xml"/><Relationship Id="rId4" Type="http://schemas.openxmlformats.org/officeDocument/2006/relationships/hyperlink" Target="https://www.who.int/hrh/resources/health-observer17/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7">
            <a:extLst>
              <a:ext uri="{FF2B5EF4-FFF2-40B4-BE49-F238E27FC236}">
                <a16:creationId xmlns:a16="http://schemas.microsoft.com/office/drawing/2014/main" id="{8DE32652-D7F2-421B-9A7B-236BD22F6105}"/>
              </a:ext>
            </a:extLst>
          </p:cNvPr>
          <p:cNvGraphicFramePr>
            <a:graphicFrameLocks noGrp="1"/>
          </p:cNvGraphicFramePr>
          <p:nvPr/>
        </p:nvGraphicFramePr>
        <p:xfrm>
          <a:off x="778564" y="4107794"/>
          <a:ext cx="7077956" cy="342900"/>
        </p:xfrm>
        <a:graphic>
          <a:graphicData uri="http://schemas.openxmlformats.org/drawingml/2006/table">
            <a:tbl>
              <a:tblPr firstRow="1" bandRow="1">
                <a:tableStyleId>{2D5ABB26-0587-4C30-8999-92F81FD0307C}</a:tableStyleId>
              </a:tblPr>
              <a:tblGrid>
                <a:gridCol w="1205082">
                  <a:extLst>
                    <a:ext uri="{9D8B030D-6E8A-4147-A177-3AD203B41FA5}">
                      <a16:colId xmlns:a16="http://schemas.microsoft.com/office/drawing/2014/main" val="796392913"/>
                    </a:ext>
                  </a:extLst>
                </a:gridCol>
                <a:gridCol w="2550167">
                  <a:extLst>
                    <a:ext uri="{9D8B030D-6E8A-4147-A177-3AD203B41FA5}">
                      <a16:colId xmlns:a16="http://schemas.microsoft.com/office/drawing/2014/main" val="1325938463"/>
                    </a:ext>
                  </a:extLst>
                </a:gridCol>
                <a:gridCol w="3322707">
                  <a:extLst>
                    <a:ext uri="{9D8B030D-6E8A-4147-A177-3AD203B41FA5}">
                      <a16:colId xmlns:a16="http://schemas.microsoft.com/office/drawing/2014/main" val="590138374"/>
                    </a:ext>
                  </a:extLst>
                </a:gridCol>
              </a:tblGrid>
              <a:tr h="278130">
                <a:tc>
                  <a:txBody>
                    <a:bodyPr/>
                    <a:lstStyle/>
                    <a:p>
                      <a:endParaRPr lang="en-GB"/>
                    </a:p>
                  </a:txBody>
                  <a:tcPr marL="68580" marR="68580" marT="34290" marB="34290"/>
                </a:tc>
                <a:tc>
                  <a:txBody>
                    <a:bodyPr/>
                    <a:lstStyle/>
                    <a:p>
                      <a:endParaRPr lang="en-GB"/>
                    </a:p>
                  </a:txBody>
                  <a:tcPr marL="68580" marR="68580" marT="34290" marB="34290"/>
                </a:tc>
                <a:tc>
                  <a:txBody>
                    <a:bodyPr/>
                    <a:lstStyle/>
                    <a:p>
                      <a:endParaRPr lang="en-GB" dirty="0"/>
                    </a:p>
                  </a:txBody>
                  <a:tcPr marL="68580" marR="68580" marT="34290" marB="34290"/>
                </a:tc>
                <a:extLst>
                  <a:ext uri="{0D108BD9-81ED-4DB2-BD59-A6C34878D82A}">
                    <a16:rowId xmlns:a16="http://schemas.microsoft.com/office/drawing/2014/main" val="1197539626"/>
                  </a:ext>
                </a:extLst>
              </a:tr>
            </a:tbl>
          </a:graphicData>
        </a:graphic>
      </p:graphicFrame>
      <p:graphicFrame>
        <p:nvGraphicFramePr>
          <p:cNvPr id="2" name="Table 2">
            <a:extLst>
              <a:ext uri="{FF2B5EF4-FFF2-40B4-BE49-F238E27FC236}">
                <a16:creationId xmlns:a16="http://schemas.microsoft.com/office/drawing/2014/main" id="{11319B83-41D3-459A-A1F4-845662CEA6B8}"/>
              </a:ext>
            </a:extLst>
          </p:cNvPr>
          <p:cNvGraphicFramePr>
            <a:graphicFrameLocks noGrp="1"/>
          </p:cNvGraphicFramePr>
          <p:nvPr>
            <p:extLst>
              <p:ext uri="{D42A27DB-BD31-4B8C-83A1-F6EECF244321}">
                <p14:modId xmlns:p14="http://schemas.microsoft.com/office/powerpoint/2010/main" val="2342600382"/>
              </p:ext>
            </p:extLst>
          </p:nvPr>
        </p:nvGraphicFramePr>
        <p:xfrm>
          <a:off x="902034" y="2939415"/>
          <a:ext cx="7112397" cy="288036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solidFill>
                            <a:schemeClr val="tx1"/>
                          </a:solidFill>
                        </a:rPr>
                        <a:t>Source:</a:t>
                      </a:r>
                      <a:endParaRPr lang="en-GB" sz="1800" b="1" dirty="0">
                        <a:solidFill>
                          <a:schemeClr val="tx1"/>
                        </a:solidFill>
                      </a:endParaRPr>
                    </a:p>
                  </a:txBody>
                  <a:tcPr marL="68580" marR="68580" marT="34290" marB="34290"/>
                </a:tc>
                <a:tc gridSpan="2">
                  <a:txBody>
                    <a:bodyPr/>
                    <a:lstStyle/>
                    <a:p>
                      <a:r>
                        <a:rPr lang="en-US" sz="1800" dirty="0">
                          <a:solidFill>
                            <a:schemeClr val="tx1"/>
                          </a:solidFill>
                        </a:rPr>
                        <a:t>TG-MSK Topic Driver</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solidFill>
                            <a:schemeClr val="tx1"/>
                          </a:solidFill>
                        </a:rPr>
                        <a:t>Title:</a:t>
                      </a:r>
                      <a:endParaRPr lang="en-GB" sz="1800" b="1" dirty="0">
                        <a:solidFill>
                          <a:schemeClr val="tx1"/>
                        </a:solidFill>
                      </a:endParaRPr>
                    </a:p>
                  </a:txBody>
                  <a:tcPr marL="68580" marR="68580" marT="34290" marB="34290"/>
                </a:tc>
                <a:tc gridSpan="2">
                  <a:txBody>
                    <a:bodyPr/>
                    <a:lstStyle/>
                    <a:p>
                      <a:r>
                        <a:rPr lang="en-US" sz="1800" b="0" i="0" kern="1200" dirty="0">
                          <a:solidFill>
                            <a:schemeClr val="tx1"/>
                          </a:solidFill>
                          <a:effectLst/>
                          <a:latin typeface="+mn-lt"/>
                          <a:ea typeface="+mn-ea"/>
                          <a:cs typeface="+mn-cs"/>
                        </a:rPr>
                        <a:t>Att.3 – Presentation (TG-MSK)</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solidFill>
                            <a:schemeClr val="tx1"/>
                          </a:solidFill>
                        </a:rPr>
                        <a:t>Purpose:</a:t>
                      </a:r>
                      <a:endParaRPr lang="en-GB" sz="1800" b="1"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solidFill>
                            <a:schemeClr val="tx1"/>
                          </a:solidFill>
                        </a:rPr>
                        <a:t>Discussion</a:t>
                      </a:r>
                      <a:endParaRPr lang="en-GB" sz="1800"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87445829"/>
                  </a:ext>
                </a:extLst>
              </a:tr>
              <a:tr h="365760">
                <a:tc>
                  <a:txBody>
                    <a:bodyPr/>
                    <a:lstStyle/>
                    <a:p>
                      <a:r>
                        <a:rPr lang="en-US" sz="1800" b="1" dirty="0">
                          <a:solidFill>
                            <a:schemeClr val="tx1"/>
                          </a:solidFill>
                        </a:rPr>
                        <a:t>Contact: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err="1">
                          <a:solidFill>
                            <a:schemeClr val="tx1"/>
                          </a:solidFill>
                        </a:rPr>
                        <a:t>Yura</a:t>
                      </a:r>
                      <a:r>
                        <a:rPr lang="en-US" sz="1800" dirty="0">
                          <a:solidFill>
                            <a:schemeClr val="tx1"/>
                          </a:solidFill>
                        </a:rPr>
                        <a:t> </a:t>
                      </a:r>
                      <a:r>
                        <a:rPr lang="en-US" sz="1800" dirty="0" err="1">
                          <a:solidFill>
                            <a:schemeClr val="tx1"/>
                          </a:solidFill>
                        </a:rPr>
                        <a:t>Perov</a:t>
                      </a:r>
                      <a:endParaRPr lang="en-US" sz="1800" dirty="0">
                        <a:solidFill>
                          <a:schemeClr val="tx1"/>
                        </a:solidFill>
                      </a:endParaRPr>
                    </a:p>
                    <a:p>
                      <a:r>
                        <a:rPr lang="en-US" sz="1800" dirty="0">
                          <a:solidFill>
                            <a:schemeClr val="tx1"/>
                          </a:solidFill>
                        </a:rPr>
                        <a:t>TG-MSK Topic Driver</a:t>
                      </a:r>
                    </a:p>
                    <a:p>
                      <a:r>
                        <a:rPr lang="en-US" sz="1800" dirty="0">
                          <a:solidFill>
                            <a:schemeClr val="tx1"/>
                          </a:solidFill>
                        </a:rPr>
                        <a:t>EQL, UK</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t>E-mail: </a:t>
                      </a:r>
                      <a:r>
                        <a:rPr lang="en-US" sz="1800" dirty="0">
                          <a:hlinkClick r:id="rId3"/>
                        </a:rPr>
                        <a:t>tgmskorg@eql.ai</a:t>
                      </a:r>
                      <a:endParaRPr lang="en-US" sz="1800" dirty="0"/>
                    </a:p>
                    <a:p>
                      <a:r>
                        <a:rPr lang="en-US" sz="1400" dirty="0"/>
                        <a:t>(this email is read by </a:t>
                      </a:r>
                      <a:r>
                        <a:rPr lang="en-US" sz="1400" dirty="0" err="1"/>
                        <a:t>Yura</a:t>
                      </a:r>
                      <a:endParaRPr lang="en-US" sz="1400" dirty="0"/>
                    </a:p>
                    <a:p>
                      <a:r>
                        <a:rPr lang="en-US" sz="1400" dirty="0"/>
                        <a:t>and his colleagues)</a:t>
                      </a:r>
                      <a:endParaRPr lang="en-GB" sz="1400"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solidFill>
                            <a:schemeClr val="tx1"/>
                          </a:solidFill>
                        </a:rPr>
                        <a:t>Abstract: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This presentation summarizes the status of the work within TG-MSK, for presentation and discussion during the focus group meeting K.</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
        <p:nvSpPr>
          <p:cNvPr id="3" name="Rectangle 6">
            <a:extLst>
              <a:ext uri="{FF2B5EF4-FFF2-40B4-BE49-F238E27FC236}">
                <a16:creationId xmlns:a16="http://schemas.microsoft.com/office/drawing/2014/main" id="{3AA5875A-E589-402B-B809-F6D4BAA63A02}"/>
              </a:ext>
            </a:extLst>
          </p:cNvPr>
          <p:cNvSpPr/>
          <p:nvPr/>
        </p:nvSpPr>
        <p:spPr>
          <a:xfrm>
            <a:off x="6391922" y="602812"/>
            <a:ext cx="1962333" cy="369332"/>
          </a:xfrm>
          <a:prstGeom prst="rect">
            <a:avLst/>
          </a:prstGeom>
        </p:spPr>
        <p:txBody>
          <a:bodyPr wrap="none">
            <a:spAutoFit/>
          </a:bodyPr>
          <a:lstStyle/>
          <a:p>
            <a:pPr algn="r"/>
            <a:r>
              <a:rPr lang="en-GB" b="1" dirty="0"/>
              <a:t>FGAI4H-K-026-A03</a:t>
            </a:r>
          </a:p>
        </p:txBody>
      </p:sp>
      <p:sp>
        <p:nvSpPr>
          <p:cNvPr id="4" name="Rectangle 3">
            <a:extLst>
              <a:ext uri="{FF2B5EF4-FFF2-40B4-BE49-F238E27FC236}">
                <a16:creationId xmlns:a16="http://schemas.microsoft.com/office/drawing/2014/main" id="{50B7AC7D-3CD4-41C4-9C8C-988494B72852}"/>
              </a:ext>
            </a:extLst>
          </p:cNvPr>
          <p:cNvSpPr/>
          <p:nvPr/>
        </p:nvSpPr>
        <p:spPr>
          <a:xfrm>
            <a:off x="5261380" y="972144"/>
            <a:ext cx="3091808" cy="369332"/>
          </a:xfrm>
          <a:prstGeom prst="rect">
            <a:avLst/>
          </a:prstGeom>
        </p:spPr>
        <p:txBody>
          <a:bodyPr wrap="none">
            <a:spAutoFit/>
          </a:bodyPr>
          <a:lstStyle/>
          <a:p>
            <a:pPr algn="r"/>
            <a:r>
              <a:rPr lang="en-US" dirty="0"/>
              <a:t>E-meeting, 27-29 January 2021</a:t>
            </a:r>
            <a:endParaRPr lang="en-GB" dirty="0"/>
          </a:p>
        </p:txBody>
      </p:sp>
    </p:spTree>
    <p:extLst>
      <p:ext uri="{BB962C8B-B14F-4D97-AF65-F5344CB8AC3E}">
        <p14:creationId xmlns:p14="http://schemas.microsoft.com/office/powerpoint/2010/main" val="234404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6E99-8F77-754E-B8D4-13CA3CB58651}"/>
              </a:ext>
            </a:extLst>
          </p:cNvPr>
          <p:cNvSpPr>
            <a:spLocks noGrp="1"/>
          </p:cNvSpPr>
          <p:nvPr>
            <p:ph type="title"/>
          </p:nvPr>
        </p:nvSpPr>
        <p:spPr>
          <a:xfrm>
            <a:off x="628650" y="365126"/>
            <a:ext cx="8352512" cy="1325563"/>
          </a:xfrm>
        </p:spPr>
        <p:txBody>
          <a:bodyPr>
            <a:normAutofit/>
          </a:bodyPr>
          <a:lstStyle/>
          <a:p>
            <a:r>
              <a:rPr lang="en-US" dirty="0"/>
              <a:t>Important considerations,</a:t>
            </a:r>
            <a:br>
              <a:rPr lang="en-US" dirty="0"/>
            </a:br>
            <a:r>
              <a:rPr lang="en-US" dirty="0"/>
              <a:t>as discussed</a:t>
            </a:r>
          </a:p>
        </p:txBody>
      </p:sp>
      <p:sp>
        <p:nvSpPr>
          <p:cNvPr id="4" name="Content Placeholder 2">
            <a:extLst>
              <a:ext uri="{FF2B5EF4-FFF2-40B4-BE49-F238E27FC236}">
                <a16:creationId xmlns:a16="http://schemas.microsoft.com/office/drawing/2014/main" id="{D3A36F58-5A91-5846-B83D-48735BC77CD4}"/>
              </a:ext>
            </a:extLst>
          </p:cNvPr>
          <p:cNvSpPr txBox="1">
            <a:spLocks/>
          </p:cNvSpPr>
          <p:nvPr/>
        </p:nvSpPr>
        <p:spPr>
          <a:xfrm>
            <a:off x="628650" y="1825624"/>
            <a:ext cx="7886700" cy="466724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Benchmarks should contain objective and subjective measures.</a:t>
            </a:r>
          </a:p>
          <a:p>
            <a:r>
              <a:rPr lang="en-GB" dirty="0"/>
              <a:t>Benchmarks should include measures on how conditions/signs/symptoms affect a patient's life (and related improvement/change).</a:t>
            </a:r>
          </a:p>
          <a:p>
            <a:r>
              <a:rPr lang="en-GB" dirty="0"/>
              <a:t>Benchmark results should be stratified:</a:t>
            </a:r>
          </a:p>
          <a:p>
            <a:pPr lvl="1"/>
            <a:r>
              <a:rPr lang="en-GB" dirty="0"/>
              <a:t>by data from different agents (e.g. patients who are experiencing the symptoms and have conditions, whose life is or might be affected by MSK issues; and clinicians who are subject matter experts);</a:t>
            </a:r>
          </a:p>
          <a:p>
            <a:pPr lvl="1"/>
            <a:r>
              <a:rPr lang="en-GB" dirty="0"/>
              <a:t>by different geographical regions;</a:t>
            </a:r>
          </a:p>
          <a:p>
            <a:pPr lvl="1"/>
            <a:r>
              <a:rPr lang="en-GB" dirty="0"/>
              <a:t>by different MSK conditions.</a:t>
            </a:r>
          </a:p>
        </p:txBody>
      </p:sp>
      <p:sp>
        <p:nvSpPr>
          <p:cNvPr id="5" name="Slide Number Placeholder 4">
            <a:extLst>
              <a:ext uri="{FF2B5EF4-FFF2-40B4-BE49-F238E27FC236}">
                <a16:creationId xmlns:a16="http://schemas.microsoft.com/office/drawing/2014/main" id="{32CB4803-BE15-BA42-9E59-E7833B44B528}"/>
              </a:ext>
            </a:extLst>
          </p:cNvPr>
          <p:cNvSpPr>
            <a:spLocks noGrp="1"/>
          </p:cNvSpPr>
          <p:nvPr>
            <p:ph type="sldNum" sz="quarter" idx="12"/>
          </p:nvPr>
        </p:nvSpPr>
        <p:spPr/>
        <p:txBody>
          <a:bodyPr/>
          <a:lstStyle/>
          <a:p>
            <a:fld id="{F5210D80-9D80-4939-87EA-5E8B36196F37}" type="slidenum">
              <a:rPr lang="zh-CN" altLang="en-US" smtClean="0"/>
              <a:t>10</a:t>
            </a:fld>
            <a:endParaRPr lang="zh-CN" altLang="en-US"/>
          </a:p>
        </p:txBody>
      </p:sp>
    </p:spTree>
    <p:extLst>
      <p:ext uri="{BB962C8B-B14F-4D97-AF65-F5344CB8AC3E}">
        <p14:creationId xmlns:p14="http://schemas.microsoft.com/office/powerpoint/2010/main" val="2513544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6E99-8F77-754E-B8D4-13CA3CB58651}"/>
              </a:ext>
            </a:extLst>
          </p:cNvPr>
          <p:cNvSpPr>
            <a:spLocks noGrp="1"/>
          </p:cNvSpPr>
          <p:nvPr>
            <p:ph type="title"/>
          </p:nvPr>
        </p:nvSpPr>
        <p:spPr>
          <a:xfrm>
            <a:off x="628650" y="365126"/>
            <a:ext cx="8352512" cy="1325563"/>
          </a:xfrm>
        </p:spPr>
        <p:txBody>
          <a:bodyPr>
            <a:normAutofit/>
          </a:bodyPr>
          <a:lstStyle/>
          <a:p>
            <a:r>
              <a:rPr lang="en-US" dirty="0"/>
              <a:t>Next steps for the topic group,</a:t>
            </a:r>
            <a:br>
              <a:rPr lang="en-US" dirty="0"/>
            </a:br>
            <a:r>
              <a:rPr lang="en-US" dirty="0"/>
              <a:t>as discussed</a:t>
            </a:r>
          </a:p>
        </p:txBody>
      </p:sp>
      <p:sp>
        <p:nvSpPr>
          <p:cNvPr id="4" name="Content Placeholder 2">
            <a:extLst>
              <a:ext uri="{FF2B5EF4-FFF2-40B4-BE49-F238E27FC236}">
                <a16:creationId xmlns:a16="http://schemas.microsoft.com/office/drawing/2014/main" id="{D3A36F58-5A91-5846-B83D-48735BC77CD4}"/>
              </a:ext>
            </a:extLst>
          </p:cNvPr>
          <p:cNvSpPr txBox="1">
            <a:spLocks/>
          </p:cNvSpPr>
          <p:nvPr/>
        </p:nvSpPr>
        <p:spPr>
          <a:xfrm>
            <a:off x="628650" y="1825624"/>
            <a:ext cx="7886700" cy="466724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Start defying the applications in more details, then start identifying metrics for benchmarks and weighting mechanisms for data points.</a:t>
            </a:r>
          </a:p>
          <a:p>
            <a:pPr lvl="1"/>
            <a:r>
              <a:rPr lang="en-GB" dirty="0"/>
              <a:t>Also, identifying processes and guidelines for benchmarking.</a:t>
            </a:r>
          </a:p>
          <a:p>
            <a:r>
              <a:rPr lang="en-GB" dirty="0"/>
              <a:t>Extend the reach of the group: find new members, collaborators and collect data. Letters to be drafted and sent to companies and research groups.</a:t>
            </a:r>
          </a:p>
          <a:p>
            <a:pPr lvl="1"/>
            <a:r>
              <a:rPr lang="en-GB" b="1" dirty="0"/>
              <a:t>TODO: </a:t>
            </a:r>
            <a:r>
              <a:rPr lang="en-GB" dirty="0"/>
              <a:t>Write a letter to Google (</a:t>
            </a:r>
            <a:r>
              <a:rPr lang="en-GB" dirty="0" err="1"/>
              <a:t>FitBit</a:t>
            </a:r>
            <a:r>
              <a:rPr lang="en-GB" dirty="0"/>
              <a:t>), Apple, Samsung, London Marathon, other marathons, etc.</a:t>
            </a:r>
          </a:p>
          <a:p>
            <a:pPr lvl="1"/>
            <a:r>
              <a:rPr lang="en-GB" b="1" dirty="0"/>
              <a:t>TODO: </a:t>
            </a:r>
            <a:r>
              <a:rPr lang="en-GB" dirty="0"/>
              <a:t>What research/industry groups are doing/can be doing motion capture in general/for clinical applications. Contact them.</a:t>
            </a:r>
          </a:p>
        </p:txBody>
      </p:sp>
      <p:sp>
        <p:nvSpPr>
          <p:cNvPr id="3" name="Slide Number Placeholder 2">
            <a:extLst>
              <a:ext uri="{FF2B5EF4-FFF2-40B4-BE49-F238E27FC236}">
                <a16:creationId xmlns:a16="http://schemas.microsoft.com/office/drawing/2014/main" id="{C1E4DF85-8447-9140-93F0-697FA4DD8537}"/>
              </a:ext>
            </a:extLst>
          </p:cNvPr>
          <p:cNvSpPr>
            <a:spLocks noGrp="1"/>
          </p:cNvSpPr>
          <p:nvPr>
            <p:ph type="sldNum" sz="quarter" idx="12"/>
          </p:nvPr>
        </p:nvSpPr>
        <p:spPr/>
        <p:txBody>
          <a:bodyPr/>
          <a:lstStyle/>
          <a:p>
            <a:fld id="{F5210D80-9D80-4939-87EA-5E8B36196F37}" type="slidenum">
              <a:rPr lang="zh-CN" altLang="en-US" smtClean="0"/>
              <a:t>11</a:t>
            </a:fld>
            <a:endParaRPr lang="zh-CN" altLang="en-US"/>
          </a:p>
        </p:txBody>
      </p:sp>
    </p:spTree>
    <p:extLst>
      <p:ext uri="{BB962C8B-B14F-4D97-AF65-F5344CB8AC3E}">
        <p14:creationId xmlns:p14="http://schemas.microsoft.com/office/powerpoint/2010/main" val="3616696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E4A1C-8EC8-1045-ABD6-5AC3B3F7CA6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6DB5B40-E643-E944-ABEF-F9505E555FB3}"/>
              </a:ext>
            </a:extLst>
          </p:cNvPr>
          <p:cNvSpPr>
            <a:spLocks noGrp="1"/>
          </p:cNvSpPr>
          <p:nvPr>
            <p:ph idx="1"/>
          </p:nvPr>
        </p:nvSpPr>
        <p:spPr/>
        <p:txBody>
          <a:bodyPr>
            <a:normAutofit/>
          </a:bodyPr>
          <a:lstStyle/>
          <a:p>
            <a:r>
              <a:rPr lang="en-GB" sz="1600" dirty="0"/>
              <a:t>[1] "Musculoskeletal conditions" on WHO website. </a:t>
            </a:r>
            <a:r>
              <a:rPr lang="en-GB" sz="1600" dirty="0">
                <a:hlinkClick r:id="rId2"/>
              </a:rPr>
              <a:t>https://www.who.int/news-room/fact-sheets/detail/musculoskeletal-conditions</a:t>
            </a:r>
            <a:endParaRPr lang="en-GB" sz="1600" dirty="0"/>
          </a:p>
          <a:p>
            <a:r>
              <a:rPr lang="en-GB" sz="1600" dirty="0"/>
              <a:t>[2] "Musculoskeletal" page on NHS England website. </a:t>
            </a:r>
            <a:r>
              <a:rPr lang="en-GB" sz="1600" dirty="0">
                <a:hlinkClick r:id="rId3"/>
              </a:rPr>
              <a:t>https://www.england.nhs.uk/elective-care-transformation/best-practice-solutions/musculoskeletal/</a:t>
            </a:r>
            <a:endParaRPr lang="en-GB" sz="1600" dirty="0"/>
          </a:p>
          <a:p>
            <a:r>
              <a:rPr lang="en-GB" sz="1600" dirty="0"/>
              <a:t>[3] "Health workforce requirements for universal health coverage and the Sustainable Development Goals", Human Resources for Health Observer, Issue No. 17. </a:t>
            </a:r>
            <a:r>
              <a:rPr lang="en-GB" sz="1600" dirty="0">
                <a:hlinkClick r:id="rId4"/>
              </a:rPr>
              <a:t>https://www.who.int/hrh/resources/health-observer17/en/</a:t>
            </a:r>
            <a:r>
              <a:rPr lang="en-GB" sz="1600" dirty="0"/>
              <a:t> </a:t>
            </a:r>
          </a:p>
        </p:txBody>
      </p:sp>
      <p:sp>
        <p:nvSpPr>
          <p:cNvPr id="4" name="Slide Number Placeholder 3">
            <a:extLst>
              <a:ext uri="{FF2B5EF4-FFF2-40B4-BE49-F238E27FC236}">
                <a16:creationId xmlns:a16="http://schemas.microsoft.com/office/drawing/2014/main" id="{47E6BC6B-E202-9C43-8C95-024F4232CA50}"/>
              </a:ext>
            </a:extLst>
          </p:cNvPr>
          <p:cNvSpPr>
            <a:spLocks noGrp="1"/>
          </p:cNvSpPr>
          <p:nvPr>
            <p:ph type="sldNum" sz="quarter" idx="12"/>
          </p:nvPr>
        </p:nvSpPr>
        <p:spPr/>
        <p:txBody>
          <a:bodyPr/>
          <a:lstStyle/>
          <a:p>
            <a:fld id="{F5210D80-9D80-4939-87EA-5E8B36196F37}" type="slidenum">
              <a:rPr lang="zh-CN" altLang="en-US" smtClean="0"/>
              <a:t>12</a:t>
            </a:fld>
            <a:endParaRPr lang="zh-CN" altLang="en-US"/>
          </a:p>
        </p:txBody>
      </p:sp>
    </p:spTree>
    <p:extLst>
      <p:ext uri="{BB962C8B-B14F-4D97-AF65-F5344CB8AC3E}">
        <p14:creationId xmlns:p14="http://schemas.microsoft.com/office/powerpoint/2010/main" val="175162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0B2C5-7904-7346-AC9A-D649FC85DB40}"/>
              </a:ext>
            </a:extLst>
          </p:cNvPr>
          <p:cNvSpPr>
            <a:spLocks noGrp="1"/>
          </p:cNvSpPr>
          <p:nvPr>
            <p:ph type="title"/>
          </p:nvPr>
        </p:nvSpPr>
        <p:spPr/>
        <p:txBody>
          <a:bodyPr/>
          <a:lstStyle/>
          <a:p>
            <a:r>
              <a:rPr lang="en-US" dirty="0"/>
              <a:t>Background &amp; Relevance</a:t>
            </a:r>
          </a:p>
        </p:txBody>
      </p:sp>
      <p:sp>
        <p:nvSpPr>
          <p:cNvPr id="3" name="Content Placeholder 2">
            <a:extLst>
              <a:ext uri="{FF2B5EF4-FFF2-40B4-BE49-F238E27FC236}">
                <a16:creationId xmlns:a16="http://schemas.microsoft.com/office/drawing/2014/main" id="{6AA25D33-8F55-4440-A71E-6216A806C3F3}"/>
              </a:ext>
            </a:extLst>
          </p:cNvPr>
          <p:cNvSpPr>
            <a:spLocks noGrp="1"/>
          </p:cNvSpPr>
          <p:nvPr>
            <p:ph idx="1"/>
          </p:nvPr>
        </p:nvSpPr>
        <p:spPr>
          <a:xfrm>
            <a:off x="628650" y="1825624"/>
            <a:ext cx="7886700" cy="4667249"/>
          </a:xfrm>
        </p:spPr>
        <p:txBody>
          <a:bodyPr>
            <a:noAutofit/>
          </a:bodyPr>
          <a:lstStyle/>
          <a:p>
            <a:r>
              <a:rPr lang="en-GB" sz="2000" dirty="0"/>
              <a:t>“Musculoskeletal conditions comprise more than 150 diagnoses that affect the locomotor system; that is, muscles, bones, joints and associated tissues…” [1]</a:t>
            </a:r>
          </a:p>
          <a:p>
            <a:r>
              <a:rPr lang="en-GB" sz="2000" dirty="0"/>
              <a:t>Painful MSK conditions affect 20-33% of the world's population [1].</a:t>
            </a:r>
          </a:p>
          <a:p>
            <a:r>
              <a:rPr lang="en-GB" sz="2000" dirty="0"/>
              <a:t>According to the WHO, “[Musculoskeletal] conditions are the leading contributor to disability worldwide, with low back pain being the single leading cause of disability globally. ... MSK conditions significantly limit mobility and dexterity, leading to early retirement from work, reduced accumulated wealth and reduced ability to participate in social roles. The greatest proportion of non-cancer persistent pain conditions is accounted for by MSK conditions. ... MSK conditions are commonly linked with depression and increase the risk of developing other chronic health conditions” [1].</a:t>
            </a:r>
          </a:p>
          <a:p>
            <a:r>
              <a:rPr lang="en-GB" sz="2000" dirty="0"/>
              <a:t>Up to 30% of consultations carried out by primary care doctors in the UK (as an example) are for MSK conditions [2].</a:t>
            </a:r>
          </a:p>
        </p:txBody>
      </p:sp>
      <p:sp>
        <p:nvSpPr>
          <p:cNvPr id="4" name="Slide Number Placeholder 3">
            <a:extLst>
              <a:ext uri="{FF2B5EF4-FFF2-40B4-BE49-F238E27FC236}">
                <a16:creationId xmlns:a16="http://schemas.microsoft.com/office/drawing/2014/main" id="{D0433AFC-8A2B-C247-A01B-24ECBEE4E663}"/>
              </a:ext>
            </a:extLst>
          </p:cNvPr>
          <p:cNvSpPr>
            <a:spLocks noGrp="1"/>
          </p:cNvSpPr>
          <p:nvPr>
            <p:ph type="sldNum" sz="quarter" idx="12"/>
          </p:nvPr>
        </p:nvSpPr>
        <p:spPr/>
        <p:txBody>
          <a:bodyPr/>
          <a:lstStyle/>
          <a:p>
            <a:fld id="{F5210D80-9D80-4939-87EA-5E8B36196F37}" type="slidenum">
              <a:rPr lang="zh-CN" altLang="en-US" smtClean="0"/>
              <a:t>2</a:t>
            </a:fld>
            <a:endParaRPr lang="zh-CN" altLang="en-US"/>
          </a:p>
        </p:txBody>
      </p:sp>
    </p:spTree>
    <p:extLst>
      <p:ext uri="{BB962C8B-B14F-4D97-AF65-F5344CB8AC3E}">
        <p14:creationId xmlns:p14="http://schemas.microsoft.com/office/powerpoint/2010/main" val="75700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0B2C5-7904-7346-AC9A-D649FC85DB40}"/>
              </a:ext>
            </a:extLst>
          </p:cNvPr>
          <p:cNvSpPr>
            <a:spLocks noGrp="1"/>
          </p:cNvSpPr>
          <p:nvPr>
            <p:ph type="title"/>
          </p:nvPr>
        </p:nvSpPr>
        <p:spPr/>
        <p:txBody>
          <a:bodyPr/>
          <a:lstStyle/>
          <a:p>
            <a:r>
              <a:rPr lang="en-US" dirty="0"/>
              <a:t>Background &amp; Relevance</a:t>
            </a:r>
          </a:p>
        </p:txBody>
      </p:sp>
      <p:sp>
        <p:nvSpPr>
          <p:cNvPr id="3" name="Content Placeholder 2">
            <a:extLst>
              <a:ext uri="{FF2B5EF4-FFF2-40B4-BE49-F238E27FC236}">
                <a16:creationId xmlns:a16="http://schemas.microsoft.com/office/drawing/2014/main" id="{6AA25D33-8F55-4440-A71E-6216A806C3F3}"/>
              </a:ext>
            </a:extLst>
          </p:cNvPr>
          <p:cNvSpPr>
            <a:spLocks noGrp="1"/>
          </p:cNvSpPr>
          <p:nvPr>
            <p:ph idx="1"/>
          </p:nvPr>
        </p:nvSpPr>
        <p:spPr>
          <a:xfrm>
            <a:off x="628650" y="1825624"/>
            <a:ext cx="7886700" cy="4667249"/>
          </a:xfrm>
        </p:spPr>
        <p:txBody>
          <a:bodyPr>
            <a:noAutofit/>
          </a:bodyPr>
          <a:lstStyle/>
          <a:p>
            <a:r>
              <a:rPr lang="en-GB" sz="2000" dirty="0"/>
              <a:t>Together with the worldwide shortage of health professionals (including doctors and physiotherapists) [3], it is clear there is a pressing need to introduce, support and grow the potential use of reliable, safe, accurate solutions powered by AI and ML. This need exists across the world and the solutions must be accessible and affordable in order to provide universal coverage.</a:t>
            </a:r>
          </a:p>
          <a:p>
            <a:r>
              <a:rPr lang="en-GB" sz="2000" dirty="0"/>
              <a:t>That is especially important in the light of existing inequalities: AI applications have the power to reduce them but it also should be ensured that they do not worsen any.</a:t>
            </a:r>
          </a:p>
          <a:p>
            <a:endParaRPr lang="en-US" sz="2000" dirty="0"/>
          </a:p>
        </p:txBody>
      </p:sp>
      <p:sp>
        <p:nvSpPr>
          <p:cNvPr id="4" name="Slide Number Placeholder 3">
            <a:extLst>
              <a:ext uri="{FF2B5EF4-FFF2-40B4-BE49-F238E27FC236}">
                <a16:creationId xmlns:a16="http://schemas.microsoft.com/office/drawing/2014/main" id="{84A6F67E-DA3E-FE44-B432-9176E1B52BB8}"/>
              </a:ext>
            </a:extLst>
          </p:cNvPr>
          <p:cNvSpPr>
            <a:spLocks noGrp="1"/>
          </p:cNvSpPr>
          <p:nvPr>
            <p:ph type="sldNum" sz="quarter" idx="12"/>
          </p:nvPr>
        </p:nvSpPr>
        <p:spPr/>
        <p:txBody>
          <a:bodyPr/>
          <a:lstStyle/>
          <a:p>
            <a:fld id="{F5210D80-9D80-4939-87EA-5E8B36196F37}" type="slidenum">
              <a:rPr lang="zh-CN" altLang="en-US" smtClean="0"/>
              <a:t>3</a:t>
            </a:fld>
            <a:endParaRPr lang="zh-CN" altLang="en-US"/>
          </a:p>
        </p:txBody>
      </p:sp>
    </p:spTree>
    <p:extLst>
      <p:ext uri="{BB962C8B-B14F-4D97-AF65-F5344CB8AC3E}">
        <p14:creationId xmlns:p14="http://schemas.microsoft.com/office/powerpoint/2010/main" val="312949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0B2C5-7904-7346-AC9A-D649FC85DB40}"/>
              </a:ext>
            </a:extLst>
          </p:cNvPr>
          <p:cNvSpPr>
            <a:spLocks noGrp="1"/>
          </p:cNvSpPr>
          <p:nvPr>
            <p:ph type="title"/>
          </p:nvPr>
        </p:nvSpPr>
        <p:spPr/>
        <p:txBody>
          <a:bodyPr/>
          <a:lstStyle/>
          <a:p>
            <a:r>
              <a:rPr lang="en-US" dirty="0"/>
              <a:t>Topic Group’s Goal</a:t>
            </a:r>
          </a:p>
        </p:txBody>
      </p:sp>
      <p:sp>
        <p:nvSpPr>
          <p:cNvPr id="3" name="Content Placeholder 2">
            <a:extLst>
              <a:ext uri="{FF2B5EF4-FFF2-40B4-BE49-F238E27FC236}">
                <a16:creationId xmlns:a16="http://schemas.microsoft.com/office/drawing/2014/main" id="{6AA25D33-8F55-4440-A71E-6216A806C3F3}"/>
              </a:ext>
            </a:extLst>
          </p:cNvPr>
          <p:cNvSpPr>
            <a:spLocks noGrp="1"/>
          </p:cNvSpPr>
          <p:nvPr>
            <p:ph idx="1"/>
          </p:nvPr>
        </p:nvSpPr>
        <p:spPr>
          <a:xfrm>
            <a:off x="628650" y="1825624"/>
            <a:ext cx="7886700" cy="4667249"/>
          </a:xfrm>
        </p:spPr>
        <p:txBody>
          <a:bodyPr>
            <a:noAutofit/>
          </a:bodyPr>
          <a:lstStyle/>
          <a:p>
            <a:r>
              <a:rPr lang="en-GB" sz="2000" dirty="0"/>
              <a:t>The topic group is dedicated to AI/ML applications for MSK medicine. It is dedicated to establishing standardised benchmarking guidelines.</a:t>
            </a:r>
          </a:p>
          <a:p>
            <a:r>
              <a:rPr lang="en-GB" sz="2000" dirty="0"/>
              <a:t>That includes specifying input data and outputs of AI systems for different AI tasks for MSK medicine.</a:t>
            </a:r>
          </a:p>
          <a:p>
            <a:r>
              <a:rPr lang="en-GB" sz="2000" dirty="0"/>
              <a:t>We plan to create a prototype of a benchmarking platform for AI/ML application in Musculoskeletal medicine.</a:t>
            </a:r>
          </a:p>
          <a:p>
            <a:r>
              <a:rPr lang="en-GB" sz="2000" dirty="0"/>
              <a:t>The topic group focuses on prevention strategies, triage (in particular identifying urgency), diagnosis, prognosis and treatment of musculoskeletal (MSK) conditions with the applications of artificial intelligence (AI) and machine learning (ML) approaches including computer vision (CV), augmented and virtual reality (AR/VR), natural language processing (NLP), natural language understanding and other approaches.</a:t>
            </a:r>
            <a:endParaRPr lang="en-US" sz="2000" dirty="0"/>
          </a:p>
        </p:txBody>
      </p:sp>
      <p:sp>
        <p:nvSpPr>
          <p:cNvPr id="4" name="Slide Number Placeholder 3">
            <a:extLst>
              <a:ext uri="{FF2B5EF4-FFF2-40B4-BE49-F238E27FC236}">
                <a16:creationId xmlns:a16="http://schemas.microsoft.com/office/drawing/2014/main" id="{5AF45DD3-651C-744D-AC8C-9BC6DF629409}"/>
              </a:ext>
            </a:extLst>
          </p:cNvPr>
          <p:cNvSpPr>
            <a:spLocks noGrp="1"/>
          </p:cNvSpPr>
          <p:nvPr>
            <p:ph type="sldNum" sz="quarter" idx="12"/>
          </p:nvPr>
        </p:nvSpPr>
        <p:spPr/>
        <p:txBody>
          <a:bodyPr/>
          <a:lstStyle/>
          <a:p>
            <a:fld id="{F5210D80-9D80-4939-87EA-5E8B36196F37}" type="slidenum">
              <a:rPr lang="zh-CN" altLang="en-US" smtClean="0"/>
              <a:t>4</a:t>
            </a:fld>
            <a:endParaRPr lang="zh-CN" altLang="en-US"/>
          </a:p>
        </p:txBody>
      </p:sp>
    </p:spTree>
    <p:extLst>
      <p:ext uri="{BB962C8B-B14F-4D97-AF65-F5344CB8AC3E}">
        <p14:creationId xmlns:p14="http://schemas.microsoft.com/office/powerpoint/2010/main" val="2695182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6E99-8F77-754E-B8D4-13CA3CB58651}"/>
              </a:ext>
            </a:extLst>
          </p:cNvPr>
          <p:cNvSpPr>
            <a:spLocks noGrp="1"/>
          </p:cNvSpPr>
          <p:nvPr>
            <p:ph type="title"/>
          </p:nvPr>
        </p:nvSpPr>
        <p:spPr/>
        <p:txBody>
          <a:bodyPr/>
          <a:lstStyle/>
          <a:p>
            <a:r>
              <a:rPr lang="en-US" dirty="0"/>
              <a:t>Topic Group Status</a:t>
            </a:r>
          </a:p>
        </p:txBody>
      </p:sp>
      <p:sp>
        <p:nvSpPr>
          <p:cNvPr id="3" name="Content Placeholder 2">
            <a:extLst>
              <a:ext uri="{FF2B5EF4-FFF2-40B4-BE49-F238E27FC236}">
                <a16:creationId xmlns:a16="http://schemas.microsoft.com/office/drawing/2014/main" id="{80E9CC72-2E67-9B47-A303-64EF9872A28A}"/>
              </a:ext>
            </a:extLst>
          </p:cNvPr>
          <p:cNvSpPr>
            <a:spLocks noGrp="1"/>
          </p:cNvSpPr>
          <p:nvPr>
            <p:ph idx="1"/>
          </p:nvPr>
        </p:nvSpPr>
        <p:spPr>
          <a:xfrm>
            <a:off x="628650" y="1825624"/>
            <a:ext cx="7886700" cy="4667249"/>
          </a:xfrm>
        </p:spPr>
        <p:txBody>
          <a:bodyPr>
            <a:normAutofit fontScale="92500" lnSpcReduction="20000"/>
          </a:bodyPr>
          <a:lstStyle/>
          <a:p>
            <a:r>
              <a:rPr lang="en-GB" dirty="0"/>
              <a:t>At the previous focus group meeting J in September/October 2020, the topic group was approved and created.</a:t>
            </a:r>
          </a:p>
          <a:p>
            <a:r>
              <a:rPr lang="en-GB" dirty="0"/>
              <a:t>The Call for Topic Group Participation was created and published.</a:t>
            </a:r>
          </a:p>
          <a:p>
            <a:r>
              <a:rPr lang="en-GB" dirty="0"/>
              <a:t>There are now 8 members in the topic group. We are looking for new members to further support the work of the topic group.</a:t>
            </a:r>
          </a:p>
          <a:p>
            <a:r>
              <a:rPr lang="en-GB" dirty="0"/>
              <a:t>There have been 3 topic group meetings since the official creation of the topic group.</a:t>
            </a:r>
          </a:p>
          <a:p>
            <a:r>
              <a:rPr lang="en-GB" dirty="0"/>
              <a:t>The first version of the Topic Description Document was created (using the new template). It is a work-in-progress.</a:t>
            </a:r>
            <a:endParaRPr lang="en-US" dirty="0"/>
          </a:p>
        </p:txBody>
      </p:sp>
      <p:sp>
        <p:nvSpPr>
          <p:cNvPr id="4" name="Slide Number Placeholder 3">
            <a:extLst>
              <a:ext uri="{FF2B5EF4-FFF2-40B4-BE49-F238E27FC236}">
                <a16:creationId xmlns:a16="http://schemas.microsoft.com/office/drawing/2014/main" id="{D4B88478-260B-4444-BDBD-DFAAFED68766}"/>
              </a:ext>
            </a:extLst>
          </p:cNvPr>
          <p:cNvSpPr>
            <a:spLocks noGrp="1"/>
          </p:cNvSpPr>
          <p:nvPr>
            <p:ph type="sldNum" sz="quarter" idx="12"/>
          </p:nvPr>
        </p:nvSpPr>
        <p:spPr/>
        <p:txBody>
          <a:bodyPr/>
          <a:lstStyle/>
          <a:p>
            <a:fld id="{F5210D80-9D80-4939-87EA-5E8B36196F37}" type="slidenum">
              <a:rPr lang="zh-CN" altLang="en-US" smtClean="0"/>
              <a:t>5</a:t>
            </a:fld>
            <a:endParaRPr lang="zh-CN" altLang="en-US"/>
          </a:p>
        </p:txBody>
      </p:sp>
    </p:spTree>
    <p:extLst>
      <p:ext uri="{BB962C8B-B14F-4D97-AF65-F5344CB8AC3E}">
        <p14:creationId xmlns:p14="http://schemas.microsoft.com/office/powerpoint/2010/main" val="2223947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6E99-8F77-754E-B8D4-13CA3CB58651}"/>
              </a:ext>
            </a:extLst>
          </p:cNvPr>
          <p:cNvSpPr>
            <a:spLocks noGrp="1"/>
          </p:cNvSpPr>
          <p:nvPr>
            <p:ph type="title"/>
          </p:nvPr>
        </p:nvSpPr>
        <p:spPr>
          <a:xfrm>
            <a:off x="628650" y="365126"/>
            <a:ext cx="8352512" cy="1325563"/>
          </a:xfrm>
        </p:spPr>
        <p:txBody>
          <a:bodyPr/>
          <a:lstStyle/>
          <a:p>
            <a:r>
              <a:rPr lang="en-US" dirty="0"/>
              <a:t>Three AI/ML tasks for MSK medicine</a:t>
            </a:r>
          </a:p>
        </p:txBody>
      </p:sp>
      <p:sp>
        <p:nvSpPr>
          <p:cNvPr id="3" name="Content Placeholder 2">
            <a:extLst>
              <a:ext uri="{FF2B5EF4-FFF2-40B4-BE49-F238E27FC236}">
                <a16:creationId xmlns:a16="http://schemas.microsoft.com/office/drawing/2014/main" id="{80E9CC72-2E67-9B47-A303-64EF9872A28A}"/>
              </a:ext>
            </a:extLst>
          </p:cNvPr>
          <p:cNvSpPr>
            <a:spLocks noGrp="1"/>
          </p:cNvSpPr>
          <p:nvPr>
            <p:ph idx="1"/>
          </p:nvPr>
        </p:nvSpPr>
        <p:spPr>
          <a:xfrm>
            <a:off x="628650" y="1825624"/>
            <a:ext cx="7886700" cy="4667249"/>
          </a:xfrm>
        </p:spPr>
        <p:txBody>
          <a:bodyPr>
            <a:normAutofit lnSpcReduction="10000"/>
          </a:bodyPr>
          <a:lstStyle/>
          <a:p>
            <a:r>
              <a:rPr lang="en-GB" dirty="0"/>
              <a:t>At the topic group meetings, we have identified three types of AI/ML tasks for MSK medicine, on which we are going to concentrate our topic group work for benchmarking:</a:t>
            </a:r>
          </a:p>
          <a:p>
            <a:pPr lvl="1"/>
            <a:r>
              <a:rPr lang="en-US" dirty="0"/>
              <a:t>Self-management for and treatment of MSK conditions.</a:t>
            </a:r>
          </a:p>
          <a:p>
            <a:pPr lvl="2"/>
            <a:r>
              <a:rPr lang="en-US" dirty="0"/>
              <a:t>Longitudinal datasets with a patient’s data and interventions.</a:t>
            </a:r>
          </a:p>
          <a:p>
            <a:pPr lvl="1"/>
            <a:r>
              <a:rPr lang="en-US" dirty="0"/>
              <a:t>Prediction and prevention of MSK conditions including risk identification (e.g. probability estimation) and risk reduction (including new conditions, worsening or improvement of MSK condition states, etc.).</a:t>
            </a:r>
          </a:p>
          <a:p>
            <a:pPr lvl="1"/>
            <a:r>
              <a:rPr lang="en-US" dirty="0"/>
              <a:t>Motion capture, pose recognition, posture and gait analysis using computer vision and wearables based on video capture for analysis, treatment and prevention of MSK conditions.</a:t>
            </a:r>
          </a:p>
        </p:txBody>
      </p:sp>
      <p:sp>
        <p:nvSpPr>
          <p:cNvPr id="4" name="Slide Number Placeholder 3">
            <a:extLst>
              <a:ext uri="{FF2B5EF4-FFF2-40B4-BE49-F238E27FC236}">
                <a16:creationId xmlns:a16="http://schemas.microsoft.com/office/drawing/2014/main" id="{08F121D1-E8F1-C74D-80FB-18B40550F786}"/>
              </a:ext>
            </a:extLst>
          </p:cNvPr>
          <p:cNvSpPr>
            <a:spLocks noGrp="1"/>
          </p:cNvSpPr>
          <p:nvPr>
            <p:ph type="sldNum" sz="quarter" idx="12"/>
          </p:nvPr>
        </p:nvSpPr>
        <p:spPr/>
        <p:txBody>
          <a:bodyPr/>
          <a:lstStyle/>
          <a:p>
            <a:fld id="{F5210D80-9D80-4939-87EA-5E8B36196F37}" type="slidenum">
              <a:rPr lang="zh-CN" altLang="en-US" smtClean="0"/>
              <a:t>6</a:t>
            </a:fld>
            <a:endParaRPr lang="zh-CN" altLang="en-US"/>
          </a:p>
        </p:txBody>
      </p:sp>
    </p:spTree>
    <p:extLst>
      <p:ext uri="{BB962C8B-B14F-4D97-AF65-F5344CB8AC3E}">
        <p14:creationId xmlns:p14="http://schemas.microsoft.com/office/powerpoint/2010/main" val="2401044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6E99-8F77-754E-B8D4-13CA3CB58651}"/>
              </a:ext>
            </a:extLst>
          </p:cNvPr>
          <p:cNvSpPr>
            <a:spLocks noGrp="1"/>
          </p:cNvSpPr>
          <p:nvPr>
            <p:ph type="title"/>
          </p:nvPr>
        </p:nvSpPr>
        <p:spPr>
          <a:xfrm>
            <a:off x="628650" y="365126"/>
            <a:ext cx="8352512" cy="1325563"/>
          </a:xfrm>
        </p:spPr>
        <p:txBody>
          <a:bodyPr/>
          <a:lstStyle/>
          <a:p>
            <a:r>
              <a:rPr lang="en-US" dirty="0"/>
              <a:t>Three AI/ML tasks for MSK medicine</a:t>
            </a:r>
          </a:p>
        </p:txBody>
      </p:sp>
      <p:sp>
        <p:nvSpPr>
          <p:cNvPr id="3" name="Content Placeholder 2">
            <a:extLst>
              <a:ext uri="{FF2B5EF4-FFF2-40B4-BE49-F238E27FC236}">
                <a16:creationId xmlns:a16="http://schemas.microsoft.com/office/drawing/2014/main" id="{80E9CC72-2E67-9B47-A303-64EF9872A28A}"/>
              </a:ext>
            </a:extLst>
          </p:cNvPr>
          <p:cNvSpPr>
            <a:spLocks noGrp="1"/>
          </p:cNvSpPr>
          <p:nvPr>
            <p:ph idx="1"/>
          </p:nvPr>
        </p:nvSpPr>
        <p:spPr>
          <a:xfrm>
            <a:off x="628650" y="1825624"/>
            <a:ext cx="7886700" cy="4667249"/>
          </a:xfrm>
        </p:spPr>
        <p:txBody>
          <a:bodyPr>
            <a:normAutofit lnSpcReduction="10000"/>
          </a:bodyPr>
          <a:lstStyle/>
          <a:p>
            <a:r>
              <a:rPr lang="en-GB" dirty="0"/>
              <a:t>At the topic group meetings, we have identified three types of AI/ML tasks for MSK medicine, on which we are going to concentrate our topic group work for benchmarking:</a:t>
            </a:r>
          </a:p>
          <a:p>
            <a:pPr lvl="1"/>
            <a:r>
              <a:rPr lang="en-US" dirty="0"/>
              <a:t>Self-management for and treatment of MSK conditions.</a:t>
            </a:r>
          </a:p>
          <a:p>
            <a:pPr lvl="2"/>
            <a:r>
              <a:rPr lang="en-US" dirty="0"/>
              <a:t>Longitudinal datasets with a patient’s data and interventions.</a:t>
            </a:r>
          </a:p>
          <a:p>
            <a:pPr lvl="1"/>
            <a:r>
              <a:rPr lang="en-US" dirty="0"/>
              <a:t>Prediction and prevention of MSK conditions including risk identification (e.g. probability estimation) and risk reduction (including new conditions, worsening or improvement of MSK condition states, etc.).</a:t>
            </a:r>
          </a:p>
          <a:p>
            <a:pPr lvl="1"/>
            <a:r>
              <a:rPr lang="en-US" dirty="0"/>
              <a:t>Motion capture, pose recognition, posture and gait analysis using computer vision and wearables based on video capture for analysis, treatment and prevention of MSK conditions.</a:t>
            </a:r>
          </a:p>
        </p:txBody>
      </p:sp>
      <p:sp>
        <p:nvSpPr>
          <p:cNvPr id="5" name="Rounded Rectangular Callout 4">
            <a:extLst>
              <a:ext uri="{FF2B5EF4-FFF2-40B4-BE49-F238E27FC236}">
                <a16:creationId xmlns:a16="http://schemas.microsoft.com/office/drawing/2014/main" id="{22D3B13F-F00F-A241-BB08-62582635F193}"/>
              </a:ext>
            </a:extLst>
          </p:cNvPr>
          <p:cNvSpPr/>
          <p:nvPr/>
        </p:nvSpPr>
        <p:spPr>
          <a:xfrm>
            <a:off x="1528175" y="4065627"/>
            <a:ext cx="6826686" cy="2333625"/>
          </a:xfrm>
          <a:prstGeom prst="wedgeRoundRectCallout">
            <a:avLst>
              <a:gd name="adj1" fmla="val 30006"/>
              <a:gd name="adj2" fmla="val -5666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a:t>How to operate in the settings where interventions are “soft” and measures are “soft”? How to train and check AI in those settings? It is a challenge. How to formulate that problem from the AI/ML perspective for the benchmarking purpose?</a:t>
            </a:r>
          </a:p>
        </p:txBody>
      </p:sp>
      <p:sp>
        <p:nvSpPr>
          <p:cNvPr id="6" name="Slide Number Placeholder 5">
            <a:extLst>
              <a:ext uri="{FF2B5EF4-FFF2-40B4-BE49-F238E27FC236}">
                <a16:creationId xmlns:a16="http://schemas.microsoft.com/office/drawing/2014/main" id="{B58B5CBF-C68E-3843-A3EA-10F237D18E7E}"/>
              </a:ext>
            </a:extLst>
          </p:cNvPr>
          <p:cNvSpPr>
            <a:spLocks noGrp="1"/>
          </p:cNvSpPr>
          <p:nvPr>
            <p:ph type="sldNum" sz="quarter" idx="12"/>
          </p:nvPr>
        </p:nvSpPr>
        <p:spPr/>
        <p:txBody>
          <a:bodyPr/>
          <a:lstStyle/>
          <a:p>
            <a:fld id="{F5210D80-9D80-4939-87EA-5E8B36196F37}" type="slidenum">
              <a:rPr lang="zh-CN" altLang="en-US" smtClean="0"/>
              <a:t>7</a:t>
            </a:fld>
            <a:endParaRPr lang="zh-CN" altLang="en-US"/>
          </a:p>
        </p:txBody>
      </p:sp>
    </p:spTree>
    <p:extLst>
      <p:ext uri="{BB962C8B-B14F-4D97-AF65-F5344CB8AC3E}">
        <p14:creationId xmlns:p14="http://schemas.microsoft.com/office/powerpoint/2010/main" val="1880412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6E99-8F77-754E-B8D4-13CA3CB58651}"/>
              </a:ext>
            </a:extLst>
          </p:cNvPr>
          <p:cNvSpPr>
            <a:spLocks noGrp="1"/>
          </p:cNvSpPr>
          <p:nvPr>
            <p:ph type="title"/>
          </p:nvPr>
        </p:nvSpPr>
        <p:spPr>
          <a:xfrm>
            <a:off x="628650" y="365126"/>
            <a:ext cx="8352512" cy="1325563"/>
          </a:xfrm>
        </p:spPr>
        <p:txBody>
          <a:bodyPr/>
          <a:lstStyle/>
          <a:p>
            <a:r>
              <a:rPr lang="en-US" dirty="0"/>
              <a:t>Three AI/ML tasks for MSK medicine</a:t>
            </a:r>
          </a:p>
        </p:txBody>
      </p:sp>
      <p:sp>
        <p:nvSpPr>
          <p:cNvPr id="3" name="Content Placeholder 2">
            <a:extLst>
              <a:ext uri="{FF2B5EF4-FFF2-40B4-BE49-F238E27FC236}">
                <a16:creationId xmlns:a16="http://schemas.microsoft.com/office/drawing/2014/main" id="{80E9CC72-2E67-9B47-A303-64EF9872A28A}"/>
              </a:ext>
            </a:extLst>
          </p:cNvPr>
          <p:cNvSpPr>
            <a:spLocks noGrp="1"/>
          </p:cNvSpPr>
          <p:nvPr>
            <p:ph idx="1"/>
          </p:nvPr>
        </p:nvSpPr>
        <p:spPr>
          <a:xfrm>
            <a:off x="628650" y="1825624"/>
            <a:ext cx="7886700" cy="4667249"/>
          </a:xfrm>
        </p:spPr>
        <p:txBody>
          <a:bodyPr>
            <a:normAutofit lnSpcReduction="10000"/>
          </a:bodyPr>
          <a:lstStyle/>
          <a:p>
            <a:r>
              <a:rPr lang="en-GB" dirty="0"/>
              <a:t>At the topic group meetings, we have identified three types of AI/ML tasks for MSK medicine, on which we are going to concentrate our topic group work for benchmarking:</a:t>
            </a:r>
          </a:p>
          <a:p>
            <a:pPr lvl="1"/>
            <a:r>
              <a:rPr lang="en-US" dirty="0"/>
              <a:t>Self-management for and treatment of MSK conditions.</a:t>
            </a:r>
          </a:p>
          <a:p>
            <a:pPr lvl="2"/>
            <a:r>
              <a:rPr lang="en-US" dirty="0"/>
              <a:t>Longitudinal datasets with a patient’s data and interventions.</a:t>
            </a:r>
          </a:p>
          <a:p>
            <a:pPr lvl="1"/>
            <a:r>
              <a:rPr lang="en-US" dirty="0"/>
              <a:t>Prediction and prevention of MSK conditions including risk identification (e.g. probability estimation) and risk reduction (including new conditions, worsening or improvement of MSK condition states, etc.).</a:t>
            </a:r>
          </a:p>
          <a:p>
            <a:pPr lvl="1"/>
            <a:r>
              <a:rPr lang="en-US" dirty="0"/>
              <a:t>Motion capture, pose recognition, posture and gait analysis using computer vision and wearables based on video capture for analysis, treatment and prevention of MSK conditions.</a:t>
            </a:r>
          </a:p>
        </p:txBody>
      </p:sp>
      <p:sp>
        <p:nvSpPr>
          <p:cNvPr id="4" name="Slide Number Placeholder 3">
            <a:extLst>
              <a:ext uri="{FF2B5EF4-FFF2-40B4-BE49-F238E27FC236}">
                <a16:creationId xmlns:a16="http://schemas.microsoft.com/office/drawing/2014/main" id="{A5BB1C29-AC36-E841-847C-F6B04C61B767}"/>
              </a:ext>
            </a:extLst>
          </p:cNvPr>
          <p:cNvSpPr>
            <a:spLocks noGrp="1"/>
          </p:cNvSpPr>
          <p:nvPr>
            <p:ph type="sldNum" sz="quarter" idx="12"/>
          </p:nvPr>
        </p:nvSpPr>
        <p:spPr/>
        <p:txBody>
          <a:bodyPr/>
          <a:lstStyle/>
          <a:p>
            <a:fld id="{F5210D80-9D80-4939-87EA-5E8B36196F37}" type="slidenum">
              <a:rPr lang="zh-CN" altLang="en-US" smtClean="0"/>
              <a:t>8</a:t>
            </a:fld>
            <a:endParaRPr lang="zh-CN" altLang="en-US"/>
          </a:p>
        </p:txBody>
      </p:sp>
    </p:spTree>
    <p:extLst>
      <p:ext uri="{BB962C8B-B14F-4D97-AF65-F5344CB8AC3E}">
        <p14:creationId xmlns:p14="http://schemas.microsoft.com/office/powerpoint/2010/main" val="12386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6E99-8F77-754E-B8D4-13CA3CB58651}"/>
              </a:ext>
            </a:extLst>
          </p:cNvPr>
          <p:cNvSpPr>
            <a:spLocks noGrp="1"/>
          </p:cNvSpPr>
          <p:nvPr>
            <p:ph type="title"/>
          </p:nvPr>
        </p:nvSpPr>
        <p:spPr>
          <a:xfrm>
            <a:off x="628650" y="365126"/>
            <a:ext cx="8352512" cy="1325563"/>
          </a:xfrm>
        </p:spPr>
        <p:txBody>
          <a:bodyPr>
            <a:normAutofit fontScale="90000"/>
          </a:bodyPr>
          <a:lstStyle/>
          <a:p>
            <a:r>
              <a:rPr lang="en-US" dirty="0"/>
              <a:t>Possible Benchmarks for Motion Capture, Pose Recognition, Posture and Gait Analysis</a:t>
            </a:r>
          </a:p>
        </p:txBody>
      </p:sp>
      <p:sp>
        <p:nvSpPr>
          <p:cNvPr id="3" name="Content Placeholder 2">
            <a:extLst>
              <a:ext uri="{FF2B5EF4-FFF2-40B4-BE49-F238E27FC236}">
                <a16:creationId xmlns:a16="http://schemas.microsoft.com/office/drawing/2014/main" id="{80E9CC72-2E67-9B47-A303-64EF9872A28A}"/>
              </a:ext>
            </a:extLst>
          </p:cNvPr>
          <p:cNvSpPr>
            <a:spLocks noGrp="1"/>
          </p:cNvSpPr>
          <p:nvPr>
            <p:ph idx="1"/>
          </p:nvPr>
        </p:nvSpPr>
        <p:spPr>
          <a:xfrm>
            <a:off x="628650" y="2129424"/>
            <a:ext cx="7886700" cy="4463657"/>
          </a:xfrm>
        </p:spPr>
        <p:txBody>
          <a:bodyPr>
            <a:normAutofit/>
          </a:bodyPr>
          <a:lstStyle/>
          <a:p>
            <a:r>
              <a:rPr lang="en-GB" dirty="0"/>
              <a:t>Possible benchmarks:</a:t>
            </a:r>
          </a:p>
          <a:p>
            <a:pPr lvl="1"/>
            <a:r>
              <a:rPr lang="en-GB" dirty="0"/>
              <a:t>Use of 3D motion capture to train and use ML/AI for pose/gait capture</a:t>
            </a:r>
          </a:p>
          <a:p>
            <a:pPr lvl="1"/>
            <a:r>
              <a:rPr lang="en-GB" dirty="0"/>
              <a:t>Use of 2D cameras and align them with precise data.</a:t>
            </a:r>
          </a:p>
          <a:p>
            <a:pPr lvl="1"/>
            <a:r>
              <a:rPr lang="en-GB" dirty="0"/>
              <a:t>Use of that data for gait analysis, movement deficiency detection, etc.</a:t>
            </a:r>
          </a:p>
          <a:p>
            <a:r>
              <a:rPr lang="en-GB" dirty="0"/>
              <a:t>It was noted that one of the challenges is “getting out of the lab”. The challenge for metrics (including for use in benchmarks) is measuring data outside of lab settings.</a:t>
            </a:r>
          </a:p>
        </p:txBody>
      </p:sp>
      <p:sp>
        <p:nvSpPr>
          <p:cNvPr id="4" name="Slide Number Placeholder 3">
            <a:extLst>
              <a:ext uri="{FF2B5EF4-FFF2-40B4-BE49-F238E27FC236}">
                <a16:creationId xmlns:a16="http://schemas.microsoft.com/office/drawing/2014/main" id="{E17166A4-FFA5-A242-AA5E-220C7906388F}"/>
              </a:ext>
            </a:extLst>
          </p:cNvPr>
          <p:cNvSpPr>
            <a:spLocks noGrp="1"/>
          </p:cNvSpPr>
          <p:nvPr>
            <p:ph type="sldNum" sz="quarter" idx="12"/>
          </p:nvPr>
        </p:nvSpPr>
        <p:spPr/>
        <p:txBody>
          <a:bodyPr/>
          <a:lstStyle/>
          <a:p>
            <a:fld id="{F5210D80-9D80-4939-87EA-5E8B36196F37}" type="slidenum">
              <a:rPr lang="zh-CN" altLang="en-US" smtClean="0"/>
              <a:t>9</a:t>
            </a:fld>
            <a:endParaRPr lang="zh-CN" altLang="en-US"/>
          </a:p>
        </p:txBody>
      </p:sp>
    </p:spTree>
    <p:extLst>
      <p:ext uri="{BB962C8B-B14F-4D97-AF65-F5344CB8AC3E}">
        <p14:creationId xmlns:p14="http://schemas.microsoft.com/office/powerpoint/2010/main" val="135693001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5BC1D6-5AAB-432E-A1CF-DEB320120D68}"/>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1791</TotalTime>
  <Words>1405</Words>
  <Application>Microsoft Office PowerPoint</Application>
  <PresentationFormat>On-screen Show (4:3)</PresentationFormat>
  <Paragraphs>90</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等线</vt:lpstr>
      <vt:lpstr>Arial</vt:lpstr>
      <vt:lpstr>Calibri</vt:lpstr>
      <vt:lpstr>Calibri Light</vt:lpstr>
      <vt:lpstr>Office 主题​​</vt:lpstr>
      <vt:lpstr>PowerPoint Presentation</vt:lpstr>
      <vt:lpstr>Background &amp; Relevance</vt:lpstr>
      <vt:lpstr>Background &amp; Relevance</vt:lpstr>
      <vt:lpstr>Topic Group’s Goal</vt:lpstr>
      <vt:lpstr>Topic Group Status</vt:lpstr>
      <vt:lpstr>Three AI/ML tasks for MSK medicine</vt:lpstr>
      <vt:lpstr>Three AI/ML tasks for MSK medicine</vt:lpstr>
      <vt:lpstr>Three AI/ML tasks for MSK medicine</vt:lpstr>
      <vt:lpstr>Possible Benchmarks for Motion Capture, Pose Recognition, Posture and Gait Analysis</vt:lpstr>
      <vt:lpstr>Important considerations, as discussed</vt:lpstr>
      <vt:lpstr>Next steps for the topic group, as discussed</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Att.3 - Presentation (TG-MSK)</dc:title>
  <dc:creator>Campos, Simao</dc:creator>
  <cp:lastModifiedBy>Simão Campos-Neto</cp:lastModifiedBy>
  <cp:revision>76</cp:revision>
  <cp:lastPrinted>2019-04-04T08:49:31Z</cp:lastPrinted>
  <dcterms:created xsi:type="dcterms:W3CDTF">2019-03-31T15:53:06Z</dcterms:created>
  <dcterms:modified xsi:type="dcterms:W3CDTF">2021-01-26T18:32:21Z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