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17"/>
  </p:notesMasterIdLst>
  <p:sldIdLst>
    <p:sldId id="257" r:id="rId6"/>
    <p:sldId id="323" r:id="rId7"/>
    <p:sldId id="324" r:id="rId8"/>
    <p:sldId id="325" r:id="rId9"/>
    <p:sldId id="335" r:id="rId10"/>
    <p:sldId id="336" r:id="rId11"/>
    <p:sldId id="337" r:id="rId12"/>
    <p:sldId id="332" r:id="rId13"/>
    <p:sldId id="326" r:id="rId14"/>
    <p:sldId id="334" r:id="rId15"/>
    <p:sldId id="301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6C2F6A2-90D3-456A-9336-329D45CCA3A9}"/>
    <pc:docChg chg="custSel modSld">
      <pc:chgData name="Campos, Simao" userId="a1bf0726-548b-4db8-a746-2e19b5e24da4" providerId="ADAL" clId="{76C2F6A2-90D3-456A-9336-329D45CCA3A9}" dt="2020-07-31T13:05:45.822" v="12" actId="1038"/>
      <pc:docMkLst>
        <pc:docMk/>
      </pc:docMkLst>
      <pc:sldChg chg="addSp delSp modSp mod">
        <pc:chgData name="Campos, Simao" userId="a1bf0726-548b-4db8-a746-2e19b5e24da4" providerId="ADAL" clId="{76C2F6A2-90D3-456A-9336-329D45CCA3A9}" dt="2020-07-31T13:05:45.822" v="12" actId="1038"/>
        <pc:sldMkLst>
          <pc:docMk/>
          <pc:sldMk cId="2344048152" sldId="257"/>
        </pc:sldMkLst>
        <pc:spChg chg="add mod">
          <ac:chgData name="Campos, Simao" userId="a1bf0726-548b-4db8-a746-2e19b5e24da4" providerId="ADAL" clId="{76C2F6A2-90D3-456A-9336-329D45CCA3A9}" dt="2020-07-31T13:05:40.310" v="9" actId="6549"/>
          <ac:spMkLst>
            <pc:docMk/>
            <pc:sldMk cId="2344048152" sldId="257"/>
            <ac:spMk id="3" creationId="{3AA5875A-E589-402B-B809-F6D4BAA63A02}"/>
          </ac:spMkLst>
        </pc:spChg>
        <pc:spChg chg="add mod">
          <ac:chgData name="Campos, Simao" userId="a1bf0726-548b-4db8-a746-2e19b5e24da4" providerId="ADAL" clId="{76C2F6A2-90D3-456A-9336-329D45CCA3A9}" dt="2020-07-31T13:05:45.822" v="12" actId="1038"/>
          <ac:spMkLst>
            <pc:docMk/>
            <pc:sldMk cId="2344048152" sldId="257"/>
            <ac:spMk id="4" creationId="{50B7AC7D-3CD4-41C4-9C8C-988494B72852}"/>
          </ac:spMkLst>
        </pc:spChg>
        <pc:spChg chg="del">
          <ac:chgData name="Campos, Simao" userId="a1bf0726-548b-4db8-a746-2e19b5e24da4" providerId="ADAL" clId="{76C2F6A2-90D3-456A-9336-329D45CCA3A9}" dt="2020-07-31T13:05:13.387" v="0" actId="478"/>
          <ac:spMkLst>
            <pc:docMk/>
            <pc:sldMk cId="2344048152" sldId="257"/>
            <ac:spMk id="9" creationId="{8C7CA0D1-8B49-4675-8A5E-57C7F64475C1}"/>
          </ac:spMkLst>
        </pc:spChg>
        <pc:spChg chg="del">
          <ac:chgData name="Campos, Simao" userId="a1bf0726-548b-4db8-a746-2e19b5e24da4" providerId="ADAL" clId="{76C2F6A2-90D3-456A-9336-329D45CCA3A9}" dt="2020-07-31T13:05:13.387" v="0" actId="478"/>
          <ac:spMkLst>
            <pc:docMk/>
            <pc:sldMk cId="2344048152" sldId="257"/>
            <ac:spMk id="10" creationId="{D36F58C8-2F54-4864-94DC-A069EA8D2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08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ad8ffb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ad8ffb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294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Hallo,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Henry Hoffmann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pleasure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on behalf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Topic Group an update on AI-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976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Symptom </a:t>
            </a:r>
            <a:r>
              <a:rPr lang="de-DE" dirty="0" err="1"/>
              <a:t>assessment</a:t>
            </a:r>
            <a:r>
              <a:rPr lang="de-DE" dirty="0"/>
              <a:t> –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, </a:t>
            </a:r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„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checkers</a:t>
            </a:r>
            <a:r>
              <a:rPr lang="de-DE" dirty="0"/>
              <a:t>“ </a:t>
            </a:r>
            <a:r>
              <a:rPr lang="de-DE" dirty="0" err="1"/>
              <a:t>that</a:t>
            </a:r>
            <a:r>
              <a:rPr lang="de-DE" dirty="0"/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sharp </a:t>
            </a:r>
            <a:r>
              <a:rPr lang="de-DE" dirty="0" err="1"/>
              <a:t>abominal</a:t>
            </a:r>
            <a:r>
              <a:rPr lang="de-DE" dirty="0"/>
              <a:t> </a:t>
            </a:r>
            <a:r>
              <a:rPr lang="de-DE" dirty="0" err="1"/>
              <a:t>pain</a:t>
            </a: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engage</a:t>
            </a:r>
            <a:r>
              <a:rPr lang="de-DE" dirty="0"/>
              <a:t> in an AI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diagog</a:t>
            </a:r>
            <a:r>
              <a:rPr lang="de-DE" dirty="0"/>
              <a:t>, </a:t>
            </a:r>
            <a:r>
              <a:rPr lang="de-DE" dirty="0" err="1"/>
              <a:t>mimicing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doctor</a:t>
            </a:r>
            <a:r>
              <a:rPr lang="de-DE" dirty="0"/>
              <a:t>-patient </a:t>
            </a:r>
            <a:r>
              <a:rPr lang="de-DE" dirty="0" err="1"/>
              <a:t>conversation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symptoms</a:t>
            </a:r>
            <a:r>
              <a:rPr lang="de-DE" dirty="0"/>
              <a:t>, </a:t>
            </a:r>
            <a:r>
              <a:rPr lang="de-DE" dirty="0" err="1"/>
              <a:t>factors</a:t>
            </a:r>
            <a:r>
              <a:rPr lang="de-DE" dirty="0"/>
              <a:t>, </a:t>
            </a:r>
            <a:r>
              <a:rPr lang="de-DE" dirty="0" err="1"/>
              <a:t>attributes</a:t>
            </a:r>
            <a:r>
              <a:rPr lang="de-DE" dirty="0"/>
              <a:t>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finally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 </a:t>
            </a:r>
            <a:r>
              <a:rPr lang="de-DE" dirty="0" err="1"/>
              <a:t>pre-clinical</a:t>
            </a:r>
            <a:r>
              <a:rPr lang="de-DE" dirty="0"/>
              <a:t> </a:t>
            </a:r>
            <a:r>
              <a:rPr lang="de-DE" dirty="0" err="1"/>
              <a:t>triage</a:t>
            </a:r>
            <a:r>
              <a:rPr lang="de-DE" dirty="0"/>
              <a:t> </a:t>
            </a:r>
            <a:r>
              <a:rPr lang="de-DE" dirty="0" err="1"/>
              <a:t>saying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ok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stay</a:t>
            </a:r>
            <a:r>
              <a:rPr lang="de-DE" dirty="0"/>
              <a:t> at </a:t>
            </a:r>
            <a:r>
              <a:rPr lang="de-DE" dirty="0" err="1"/>
              <a:t>home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a </a:t>
            </a:r>
            <a:r>
              <a:rPr lang="de-DE" dirty="0" err="1"/>
              <a:t>doctor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day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also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differential </a:t>
            </a:r>
            <a:r>
              <a:rPr lang="de-DE" dirty="0" err="1"/>
              <a:t>diagnoses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also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instance</a:t>
            </a:r>
            <a:r>
              <a:rPr lang="de-DE" dirty="0"/>
              <a:t> on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,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just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explanations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32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Such </a:t>
            </a:r>
            <a:r>
              <a:rPr lang="de-DE" dirty="0" err="1"/>
              <a:t>applications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worldwide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digital </a:t>
            </a:r>
            <a:r>
              <a:rPr lang="de-DE" dirty="0" err="1"/>
              <a:t>frontdoor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navigating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But,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AI </a:t>
            </a:r>
            <a:r>
              <a:rPr lang="de-DE" dirty="0" err="1"/>
              <a:t>systems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was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standardized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such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yet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An so,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in Meeting A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worked</a:t>
            </a:r>
            <a:r>
              <a:rPr lang="de-DE" dirty="0"/>
              <a:t> on </a:t>
            </a:r>
            <a:r>
              <a:rPr lang="de-DE" dirty="0" err="1"/>
              <a:t>creating</a:t>
            </a:r>
            <a:r>
              <a:rPr lang="de-DE" dirty="0"/>
              <a:t> such </a:t>
            </a:r>
            <a:r>
              <a:rPr lang="de-DE" dirty="0" err="1"/>
              <a:t>benchmarking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In Meeting C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Topic Group was </a:t>
            </a:r>
            <a:r>
              <a:rPr lang="de-DE" dirty="0" err="1"/>
              <a:t>officially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a </a:t>
            </a:r>
            <a:r>
              <a:rPr lang="de-DE" dirty="0" err="1"/>
              <a:t>stepwise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having</a:t>
            </a:r>
            <a:r>
              <a:rPr lang="de-DE" dirty="0"/>
              <a:t> internal </a:t>
            </a:r>
            <a:r>
              <a:rPr lang="de-DE" dirty="0" err="1"/>
              <a:t>benchmarking</a:t>
            </a:r>
            <a:r>
              <a:rPr lang="de-DE" dirty="0"/>
              <a:t>, an so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agreeing</a:t>
            </a:r>
            <a:r>
              <a:rPr lang="de-DE" dirty="0"/>
              <a:t> on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benchmark</a:t>
            </a:r>
            <a:r>
              <a:rPr lang="de-DE" dirty="0"/>
              <a:t> all </a:t>
            </a:r>
            <a:r>
              <a:rPr lang="de-DE" dirty="0" err="1"/>
              <a:t>system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easiert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all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obviously</a:t>
            </a:r>
            <a:r>
              <a:rPr lang="de-DE" dirty="0"/>
              <a:t> not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</a:t>
            </a:r>
            <a:r>
              <a:rPr lang="de-DE" dirty="0" err="1"/>
              <a:t>production</a:t>
            </a:r>
            <a:r>
              <a:rPr lang="de-DE" dirty="0"/>
              <a:t> Ais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debugging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symptoms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, </a:t>
            </a:r>
            <a:r>
              <a:rPr lang="de-DE" dirty="0" err="1"/>
              <a:t>usually</a:t>
            </a:r>
            <a:r>
              <a:rPr lang="de-DE" dirty="0"/>
              <a:t> in </a:t>
            </a:r>
            <a:r>
              <a:rPr lang="de-DE" dirty="0" err="1"/>
              <a:t>workshops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,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prime-time, </a:t>
            </a:r>
            <a:r>
              <a:rPr lang="de-DE" dirty="0" err="1"/>
              <a:t>benchmarking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real Ais </a:t>
            </a:r>
            <a:r>
              <a:rPr lang="de-DE" dirty="0" err="1"/>
              <a:t>with</a:t>
            </a:r>
            <a:r>
              <a:rPr lang="de-DE" dirty="0"/>
              <a:t> real </a:t>
            </a:r>
            <a:r>
              <a:rPr lang="de-DE" dirty="0" err="1"/>
              <a:t>data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So,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presented</a:t>
            </a:r>
            <a:r>
              <a:rPr lang="de-DE" dirty="0"/>
              <a:t> a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toy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at </a:t>
            </a:r>
            <a:r>
              <a:rPr lang="de-DE" dirty="0" err="1"/>
              <a:t>meeting</a:t>
            </a:r>
            <a:r>
              <a:rPr lang="de-DE" dirty="0"/>
              <a:t> F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stepwise</a:t>
            </a:r>
            <a:r>
              <a:rPr lang="de-DE" dirty="0"/>
              <a:t>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06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456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211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280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420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/>
              <a:t>The Topic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15 </a:t>
            </a:r>
            <a:r>
              <a:rPr lang="de-DE" dirty="0" err="1"/>
              <a:t>companies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xund.ai</a:t>
            </a:r>
            <a:r>
              <a:rPr lang="de-DE" dirty="0"/>
              <a:t> </a:t>
            </a:r>
            <a:r>
              <a:rPr lang="de-DE" dirty="0" err="1"/>
              <a:t>recently</a:t>
            </a:r>
            <a:r>
              <a:rPr lang="de-DE" dirty="0"/>
              <a:t> </a:t>
            </a:r>
            <a:r>
              <a:rPr lang="de-DE" dirty="0" err="1"/>
              <a:t>joining</a:t>
            </a:r>
            <a:r>
              <a:rPr lang="de-DE" dirty="0"/>
              <a:t> </a:t>
            </a:r>
            <a:r>
              <a:rPr lang="de-DE" dirty="0" err="1"/>
              <a:t>thats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last time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Since</a:t>
            </a:r>
            <a:r>
              <a:rPr lang="de-DE" dirty="0"/>
              <a:t> last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Pritesh</a:t>
            </a:r>
            <a:r>
              <a:rPr lang="de-DE" dirty="0"/>
              <a:t> </a:t>
            </a:r>
            <a:r>
              <a:rPr lang="de-DE" dirty="0" err="1"/>
              <a:t>Mistry</a:t>
            </a:r>
            <a:r>
              <a:rPr lang="de-DE" dirty="0"/>
              <a:t>, Alejandro </a:t>
            </a:r>
            <a:r>
              <a:rPr lang="de-DE" dirty="0" err="1"/>
              <a:t>Osornio</a:t>
            </a:r>
            <a:r>
              <a:rPr lang="de-DE" dirty="0"/>
              <a:t>, Salman </a:t>
            </a:r>
            <a:r>
              <a:rPr lang="de-DE" dirty="0" err="1"/>
              <a:t>Razzaki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Yura</a:t>
            </a:r>
            <a:r>
              <a:rPr lang="de-DE" dirty="0"/>
              <a:t> </a:t>
            </a:r>
            <a:r>
              <a:rPr lang="de-DE" dirty="0" err="1"/>
              <a:t>Perov</a:t>
            </a:r>
            <a:r>
              <a:rPr lang="de-DE" dirty="0"/>
              <a:t> </a:t>
            </a:r>
            <a:r>
              <a:rPr lang="de-DE" dirty="0" err="1"/>
              <a:t>joined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individual </a:t>
            </a:r>
            <a:r>
              <a:rPr lang="de-DE" dirty="0" err="1"/>
              <a:t>contributors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 total 6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2 sub-topic </a:t>
            </a:r>
            <a:r>
              <a:rPr lang="de-DE" dirty="0" err="1"/>
              <a:t>groups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Self-assessment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on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symptom</a:t>
            </a:r>
            <a:r>
              <a:rPr lang="de-DE" dirty="0"/>
              <a:t> </a:t>
            </a:r>
            <a:r>
              <a:rPr lang="de-DE" dirty="0" err="1"/>
              <a:t>assesment</a:t>
            </a:r>
            <a:endParaRPr lang="de-DE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sub-topics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benchmarking</a:t>
            </a:r>
            <a:r>
              <a:rPr lang="de-DE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split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workstreams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care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sub-topic </a:t>
            </a:r>
            <a:r>
              <a:rPr lang="de-DE" dirty="0" err="1"/>
              <a:t>details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23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47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14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57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21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812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65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669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152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7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23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77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222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072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44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554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57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7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8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42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2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47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9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15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6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7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tif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tiff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2302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341767"/>
              </p:ext>
            </p:extLst>
          </p:nvPr>
        </p:nvGraphicFramePr>
        <p:xfrm>
          <a:off x="2426035" y="2838983"/>
          <a:ext cx="7112397" cy="208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377736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94831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TG-Symptom Topic Driver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(TG-Symptom)</a:t>
                      </a:r>
                      <a:endParaRPr lang="en-GB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Henry Hoffmann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</a:rPr>
                        <a:t>henry.hoffmann@ada.com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218542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summarizes the progress made by the topic group on AI-based symptom assessment since meeting J.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915923" y="602812"/>
            <a:ext cx="196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FGAI4H-K-021-A03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5625318" y="972144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388972"/>
            <a:ext cx="8643461" cy="5814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Ontology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Work 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Encode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symptoms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collected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vignettes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Define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reproducible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agreement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process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Encode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cases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using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FHIR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chosen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SNOMED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subset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trying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it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out in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our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platform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&amp;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Outreach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Complete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transition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new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TDD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structure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Implement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a TG-Symptom MMVB 2.2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showcase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Open Source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Review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refined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ethics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document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…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Steps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until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Meeting L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455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45B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562725" y="416690"/>
            <a:ext cx="5261514" cy="20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WHO/ITU FG AI4H TG Symptom Assessment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Meeting K Update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E-meeting, 27–29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 2021</a:t>
            </a: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559809" y="4255321"/>
            <a:ext cx="5193720" cy="21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8AC579-3394-7940-A28F-0FE5B6B714A6}"/>
              </a:ext>
            </a:extLst>
          </p:cNvPr>
          <p:cNvGrpSpPr/>
          <p:nvPr/>
        </p:nvGrpSpPr>
        <p:grpSpPr>
          <a:xfrm>
            <a:off x="6481395" y="416690"/>
            <a:ext cx="5261514" cy="5971920"/>
            <a:chOff x="6481395" y="416690"/>
            <a:chExt cx="5261514" cy="5971920"/>
          </a:xfrm>
        </p:grpSpPr>
        <p:sp>
          <p:nvSpPr>
            <p:cNvPr id="187" name="Google Shape;187;p30"/>
            <p:cNvSpPr/>
            <p:nvPr/>
          </p:nvSpPr>
          <p:spPr>
            <a:xfrm>
              <a:off x="6481395" y="416690"/>
              <a:ext cx="5261514" cy="597192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8" name="Google Shape;188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7434" y="694596"/>
              <a:ext cx="606595" cy="92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47246" y="2976077"/>
              <a:ext cx="1520976" cy="52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62161" y="2113608"/>
              <a:ext cx="700481" cy="72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30" descr="Babylon health logo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37959" y="2231736"/>
              <a:ext cx="1941972" cy="485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30" descr="Image result for isabelhealthcare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114765" y="2218859"/>
              <a:ext cx="1212844" cy="509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238277" y="1411865"/>
              <a:ext cx="2258549" cy="519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91185" y="692197"/>
              <a:ext cx="1941959" cy="627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238273" y="3109011"/>
              <a:ext cx="2258544" cy="46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0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80073" y="1514965"/>
              <a:ext cx="1374347" cy="362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DF3F4352-D7A2-864F-8ADD-31A151C99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7264" y="3755369"/>
              <a:ext cx="2098414" cy="589877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256BE82-CBF2-494D-BE84-D8D0B1F0B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88712" y="3706626"/>
              <a:ext cx="832595" cy="958181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035D1E8-FF6C-2049-8843-B8C0ADFCB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853921" y="3888950"/>
              <a:ext cx="859071" cy="923181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075E65F-C507-654C-9754-A7D231B60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43128" y="697129"/>
              <a:ext cx="1124300" cy="60256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ACA9E57-1226-6D41-9BC2-B680D1088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81773" y="4656424"/>
              <a:ext cx="1871773" cy="692448"/>
            </a:xfrm>
            <a:prstGeom prst="rect">
              <a:avLst/>
            </a:prstGeom>
          </p:spPr>
        </p:pic>
        <p:pic>
          <p:nvPicPr>
            <p:cNvPr id="9" name="Picture 8" descr="A picture containing food, light, drawing&#10;&#10;Description automatically generated">
              <a:extLst>
                <a:ext uri="{FF2B5EF4-FFF2-40B4-BE49-F238E27FC236}">
                  <a16:creationId xmlns:a16="http://schemas.microsoft.com/office/drawing/2014/main" id="{76DF12F4-CCDD-CB43-9C10-B55046AA3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233" y="4331277"/>
              <a:ext cx="1304732" cy="116764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02315B-A279-4748-9957-C6456C41C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27438" y="5513532"/>
              <a:ext cx="1646126" cy="6336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C64E1D-D865-8040-A5E4-06EEFE8D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414619" y="5418312"/>
              <a:ext cx="2236030" cy="86556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2A247E0-8CDA-E84D-AD9C-EC553A3A6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896" y="5086223"/>
              <a:ext cx="1030357" cy="103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80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953" y="2353800"/>
            <a:ext cx="53721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96167" y="371900"/>
            <a:ext cx="11367200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K Update for the </a:t>
            </a:r>
          </a:p>
          <a:p>
            <a:pPr algn="ctr"/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“Symptom Assessment”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91254" y="5229758"/>
            <a:ext cx="6777025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dirty="0"/>
              <a:t>E-meeting, 27–29 January 2021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0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19200" y="1302164"/>
            <a:ext cx="10360478" cy="53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4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400"/>
            </a:pPr>
            <a:r>
              <a:rPr lang="en-GB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Mobile/Web Applications – sometimes called ”Symptom Checkers” that </a:t>
            </a: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"/>
                <a:sym typeface="Montserrat Medium"/>
              </a:rPr>
              <a:t>Allo</a:t>
            </a: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 users to enter (INPUT)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Patient information (age, sex, …)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Current presenting Complaints (symptoms, free texts ) </a:t>
            </a: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then engage in a dialog similar to a doctor collecting (INPUT)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symptoms, findings, factors, attributes, (lab, imaging, genetics, …)</a:t>
            </a:r>
            <a:endParaRPr lang="en-GB" sz="24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 finally provide the user with (OUTPUT)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Pre-Clinical Triage (emergency, see doctor today, self-care … 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Differential Diagnosis (disease A 93%, B 73% - e.g. in  ICD10, </a:t>
            </a:r>
            <a:r>
              <a:rPr lang="en-GB" sz="24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SnomedCT</a:t>
            </a: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914356" lvl="1" indent="-317484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-GB" sz="24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diagnostic tests to perform, treatment advice, explanations</a:t>
            </a:r>
          </a:p>
        </p:txBody>
      </p:sp>
      <p:sp>
        <p:nvSpPr>
          <p:cNvPr id="69" name="Google Shape;69;p15"/>
          <p:cNvSpPr txBox="1"/>
          <p:nvPr/>
        </p:nvSpPr>
        <p:spPr>
          <a:xfrm>
            <a:off x="719201" y="513367"/>
            <a:ext cx="643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AI-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based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Symptom Assessment</a:t>
            </a:r>
          </a:p>
          <a:p>
            <a:pPr>
              <a:buClr>
                <a:srgbClr val="000000"/>
              </a:buClr>
              <a:buSzPts val="1100"/>
            </a:pP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4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1" y="1486905"/>
            <a:ext cx="6409276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A –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Geneva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25-27 September 2018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A-020: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Towards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 potential AI4H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"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diagnostic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self-assessment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" 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C – Lausanne, 22-25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2019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Topic Group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created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Approach: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1.0 … MMVB N.0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 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Wingdings" pitchFamily="2" charset="2"/>
              </a:rPr>
              <a:t>MVB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F –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Zanzibar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2-5 September 2019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AI &amp;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Data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Minimal Minimal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viable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Benchmarking MMVB 1.0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G, H, I, J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Gradual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complexity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model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details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812760" lvl="1">
              <a:lnSpc>
                <a:spcPct val="115000"/>
              </a:lnSpc>
              <a:buClr>
                <a:srgbClr val="1B335C"/>
              </a:buClr>
              <a:buSzPts val="1200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40" lvl="1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55" indent="-406381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de-DE" sz="2000" b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Journey &amp; Approach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;p13">
            <a:extLst>
              <a:ext uri="{FF2B5EF4-FFF2-40B4-BE49-F238E27FC236}">
                <a16:creationId xmlns:a16="http://schemas.microsoft.com/office/drawing/2014/main" id="{95BD3AD6-034B-C94E-B53D-55811CAB5A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9970" b="2250"/>
          <a:stretch/>
        </p:blipFill>
        <p:spPr>
          <a:xfrm>
            <a:off x="7563874" y="1548897"/>
            <a:ext cx="4421644" cy="24491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Google Shape;151;p23">
            <a:extLst>
              <a:ext uri="{FF2B5EF4-FFF2-40B4-BE49-F238E27FC236}">
                <a16:creationId xmlns:a16="http://schemas.microsoft.com/office/drawing/2014/main" id="{AFE4248B-995E-F04B-A3C4-FDE6995B072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1967" y="4166967"/>
            <a:ext cx="4393551" cy="20828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014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56978"/>
            <a:ext cx="7652904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MMVB 2.2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Meeting 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Based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„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Berlin Model“ 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Special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focus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on Attributes +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Factor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distributions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Benchmarking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platform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Django Backend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JS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React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Frontend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Annotation Tool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Toy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Ais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added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some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more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AIs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since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meeting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J 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Ada, Babylon,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Infermedica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Your.MD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Implementation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work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paused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Focus on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ontology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See in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which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direction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Open Source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group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goes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Benchmarking System</a:t>
            </a:r>
            <a:endParaRPr lang="de-DE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F2B70-9744-0B41-9C1E-DD0529AF7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156" y="1797250"/>
            <a:ext cx="3100696" cy="2392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77FF32-AAB0-504A-BA79-2CF9E3953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155" y="4448706"/>
            <a:ext cx="3104323" cy="22165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3189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56978"/>
            <a:ext cx="7652904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Every Topic Group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member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has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an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own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Benchmarking System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Essential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development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work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Similar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metrics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Similar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cases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Completely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different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encoding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Core Task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of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Topic Group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Agree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how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encode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data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benchmarking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Simple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diseases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Possible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symptoms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/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findings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Difficult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attributes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Current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sym typeface="Montserrat"/>
              </a:rPr>
              <a:t>Assumption</a:t>
            </a:r>
            <a:endParaRPr lang="de-DE" sz="2000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It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is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possible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use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Snomed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Ontology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Work</a:t>
            </a:r>
            <a:endParaRPr lang="de-DE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7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27161"/>
            <a:ext cx="7652904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>
                <a:solidFill>
                  <a:srgbClr val="1B335C"/>
                </a:solidFill>
                <a:latin typeface="Montserrat"/>
                <a:sym typeface="Montserrat"/>
              </a:rPr>
              <a:t>Workshop #3 (12.-13.11.2020)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Procedure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agreeing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on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ontologies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Next MMVB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iteration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Ais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Next MMVB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and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MVB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Disease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sets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Available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Resources,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Metadata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 err="1">
                <a:solidFill>
                  <a:srgbClr val="1B335C"/>
                </a:solidFill>
                <a:latin typeface="Montserrat"/>
                <a:sym typeface="Montserrat"/>
              </a:rPr>
              <a:t>Current</a:t>
            </a:r>
            <a:r>
              <a:rPr lang="de-DE" b="1" dirty="0">
                <a:solidFill>
                  <a:srgbClr val="1B335C"/>
                </a:solidFill>
                <a:latin typeface="Montserrat"/>
                <a:sym typeface="Montserrat"/>
              </a:rPr>
              <a:t> Approach / </a:t>
            </a:r>
            <a:r>
              <a:rPr lang="de-DE" b="1" dirty="0" err="1">
                <a:solidFill>
                  <a:srgbClr val="1B335C"/>
                </a:solidFill>
                <a:latin typeface="Montserrat"/>
                <a:sym typeface="Montserrat"/>
              </a:rPr>
              <a:t>Learnings</a:t>
            </a:r>
            <a:endParaRPr lang="de-DE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We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will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try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out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alignment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process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on a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small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subset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Use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same 11 abdominal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pain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Berlin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model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diseases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Extend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it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ALL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related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symptoms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TG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doctors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create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cases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each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symptom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Collect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and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harmonize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relevant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features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(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filling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up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where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needed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)</a:t>
            </a: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Encode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them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with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aproporate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pre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/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post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coordination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using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snomed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1371555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Exploring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processes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for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negotiating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different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perspectives</a:t>
            </a:r>
            <a:endParaRPr lang="de-DE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Encoding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then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all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cases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in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defined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ontology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"/>
                <a:sym typeface="Montserrat"/>
              </a:rPr>
              <a:t>subset</a:t>
            </a:r>
            <a:r>
              <a:rPr lang="de-DE" dirty="0">
                <a:solidFill>
                  <a:srgbClr val="1B335C"/>
                </a:solidFill>
                <a:latin typeface="Montserrat"/>
                <a:sym typeface="Montserrat"/>
              </a:rPr>
              <a:t> update MMVB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Ontology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Work</a:t>
            </a:r>
            <a:endParaRPr lang="de-DE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2A0309-785C-1E40-97DB-C0F831AE9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828" y="1539942"/>
            <a:ext cx="3356612" cy="517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70079" y="1633392"/>
            <a:ext cx="7370069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Template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Contribution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Integrating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Feedback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from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FG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together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Eva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Weicken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and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Markus Wenzel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Migration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TG-Symptom TDD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started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Chapters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1, 2, 3, 6.1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Chapters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4,5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started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in a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distributed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way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in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TG</a:t>
            </a: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Taking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notes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on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template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impovements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/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bugs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6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Missing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6.2-6.4, 7, 8</a:t>
            </a:r>
          </a:p>
          <a:p>
            <a:pPr marL="457178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Other FG Interaction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Review + Feedback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ethics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document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FGAI4H-K-028</a:t>
            </a:r>
          </a:p>
          <a:p>
            <a:pPr marL="914367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Continued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exchange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Open Source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group</a:t>
            </a:r>
            <a:endParaRPr lang="de-DE" sz="2000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Non-Technical Work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endParaRPr lang="en-GB"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E578B7-352C-2445-B022-ADA16C69E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31" y="1689380"/>
            <a:ext cx="3485876" cy="4964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01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355097"/>
            <a:ext cx="6466791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indent="-304786">
              <a:lnSpc>
                <a:spcPct val="115000"/>
              </a:lnSpc>
              <a:spcBef>
                <a:spcPts val="12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Topic Group Members:</a:t>
            </a:r>
            <a:endParaRPr lang="de-DE" b="1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b="1" dirty="0">
                <a:solidFill>
                  <a:srgbClr val="1B335C"/>
                </a:solidFill>
                <a:latin typeface="Montserrat Medium"/>
                <a:sym typeface="Montserrat Medium"/>
              </a:rPr>
              <a:t>Companies (17+1):</a:t>
            </a:r>
          </a:p>
          <a:p>
            <a:pPr marL="1371544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1DOC3, Ada, Babylon,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Baidu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"/>
              </a:rPr>
              <a:t>Barkibu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Buoy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"/>
              </a:rPr>
              <a:t>Deepcare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"/>
              </a:rPr>
              <a:t>, EQL,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"/>
              </a:rPr>
              <a:t>Infermedica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"/>
              </a:rPr>
              <a:t>Inspired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"/>
              </a:rPr>
              <a:t>Idea</a:t>
            </a:r>
            <a:r>
              <a:rPr lang="de-DE" altLang="zh-Hans" dirty="0" err="1">
                <a:solidFill>
                  <a:srgbClr val="1B335C"/>
                </a:solidFill>
                <a:latin typeface="Montserrat Medium"/>
                <a:sym typeface="Montserrat"/>
              </a:rPr>
              <a:t>s</a:t>
            </a:r>
            <a:r>
              <a:rPr lang="de-DE" altLang="zh-Hans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Isabel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Healthcare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mfine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MyDoctor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PNP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"/>
              </a:rPr>
              <a:t>Symptify</a:t>
            </a:r>
            <a:r>
              <a:rPr lang="de-DE" altLang="zh-Hans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Visiba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Care,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xund.ai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Your.MD</a:t>
            </a:r>
            <a:endParaRPr lang="de-DE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Independent </a:t>
            </a:r>
            <a:r>
              <a:rPr lang="de-DE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contributors</a:t>
            </a:r>
            <a:r>
              <a:rPr lang="de-DE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(6): </a:t>
            </a:r>
          </a:p>
          <a:p>
            <a:pPr marL="1371544" lvl="2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Reza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Jarral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, Thomas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Neumark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dirty="0">
                <a:solidFill>
                  <a:srgbClr val="1B335C"/>
                </a:solidFill>
                <a:latin typeface="Montserrat Medium"/>
              </a:rPr>
              <a:t>Muhammad </a:t>
            </a:r>
            <a:r>
              <a:rPr lang="de-DE" dirty="0" err="1">
                <a:solidFill>
                  <a:srgbClr val="1B335C"/>
                </a:solidFill>
                <a:latin typeface="Montserrat Medium"/>
              </a:rPr>
              <a:t>Murhaba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Pritesh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Mistry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, Alejandro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Osornio</a:t>
            </a:r>
            <a:r>
              <a:rPr lang="de-DE" dirty="0">
                <a:solidFill>
                  <a:srgbClr val="1B335C"/>
                </a:solidFill>
                <a:latin typeface="Montserrat Medium"/>
                <a:sym typeface="Montserrat Medium"/>
              </a:rPr>
              <a:t>, Salman </a:t>
            </a:r>
            <a:r>
              <a:rPr lang="de-DE" dirty="0" err="1">
                <a:solidFill>
                  <a:srgbClr val="1B335C"/>
                </a:solidFill>
                <a:latin typeface="Montserrat Medium"/>
                <a:sym typeface="Montserrat Medium"/>
              </a:rPr>
              <a:t>Razzaki</a:t>
            </a:r>
            <a:endParaRPr lang="de-DE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Sub-Topic Groups</a:t>
            </a: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Self-assessment</a:t>
            </a:r>
            <a:endParaRPr lang="de-DE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914356" lvl="1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Clinical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symptom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assessment</a:t>
            </a:r>
            <a:endParaRPr lang="de-DE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fgai4htgsymptom@lists.itu.int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104 (5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more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457167" indent="-304786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 Online </a:t>
            </a:r>
            <a:r>
              <a:rPr lang="de-DE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meetings</a:t>
            </a:r>
            <a:r>
              <a:rPr lang="de-DE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since</a:t>
            </a:r>
            <a:r>
              <a:rPr lang="de-DE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</a:t>
            </a:r>
            <a:r>
              <a:rPr lang="de-DE" b="1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J 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(All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with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minutes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protocols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 SharePoint)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General Status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Topic Group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8" y="513370"/>
            <a:ext cx="1781733" cy="769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28EE32-FE85-B54A-9C23-BA007BCDB0C0}"/>
              </a:ext>
            </a:extLst>
          </p:cNvPr>
          <p:cNvGrpSpPr/>
          <p:nvPr/>
        </p:nvGrpSpPr>
        <p:grpSpPr>
          <a:xfrm>
            <a:off x="7497014" y="1607561"/>
            <a:ext cx="4434737" cy="5033512"/>
            <a:chOff x="6481395" y="416690"/>
            <a:chExt cx="5261514" cy="5971920"/>
          </a:xfrm>
        </p:grpSpPr>
        <p:sp>
          <p:nvSpPr>
            <p:cNvPr id="6" name="Google Shape;187;p30">
              <a:extLst>
                <a:ext uri="{FF2B5EF4-FFF2-40B4-BE49-F238E27FC236}">
                  <a16:creationId xmlns:a16="http://schemas.microsoft.com/office/drawing/2014/main" id="{6717FDD6-4C38-C749-91CA-084DCB404C0E}"/>
                </a:ext>
              </a:extLst>
            </p:cNvPr>
            <p:cNvSpPr/>
            <p:nvPr/>
          </p:nvSpPr>
          <p:spPr>
            <a:xfrm>
              <a:off x="6481395" y="416690"/>
              <a:ext cx="5261514" cy="597192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1"/>
            </a:p>
          </p:txBody>
        </p:sp>
        <p:pic>
          <p:nvPicPr>
            <p:cNvPr id="7" name="Google Shape;188;p30">
              <a:extLst>
                <a:ext uri="{FF2B5EF4-FFF2-40B4-BE49-F238E27FC236}">
                  <a16:creationId xmlns:a16="http://schemas.microsoft.com/office/drawing/2014/main" id="{33F434DD-BE2B-5145-AE83-7ACDB9A3C06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7434" y="694596"/>
              <a:ext cx="606595" cy="921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89;p30">
              <a:extLst>
                <a:ext uri="{FF2B5EF4-FFF2-40B4-BE49-F238E27FC236}">
                  <a16:creationId xmlns:a16="http://schemas.microsoft.com/office/drawing/2014/main" id="{FE3CA405-8444-4842-A965-BA13DEE1E2DC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147246" y="2976077"/>
              <a:ext cx="1520976" cy="52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90;p30">
              <a:extLst>
                <a:ext uri="{FF2B5EF4-FFF2-40B4-BE49-F238E27FC236}">
                  <a16:creationId xmlns:a16="http://schemas.microsoft.com/office/drawing/2014/main" id="{E61696CB-8BE7-8E4D-868D-CFA709FA2CA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62161" y="2113608"/>
              <a:ext cx="700481" cy="72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91;p30" descr="Babylon health logo">
              <a:extLst>
                <a:ext uri="{FF2B5EF4-FFF2-40B4-BE49-F238E27FC236}">
                  <a16:creationId xmlns:a16="http://schemas.microsoft.com/office/drawing/2014/main" id="{1BC12330-18BD-EC4E-8A27-3C960F71D15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37959" y="2231736"/>
              <a:ext cx="1941972" cy="485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92;p30" descr="Image result for isabelhealthcare">
              <a:extLst>
                <a:ext uri="{FF2B5EF4-FFF2-40B4-BE49-F238E27FC236}">
                  <a16:creationId xmlns:a16="http://schemas.microsoft.com/office/drawing/2014/main" id="{E021A249-21FE-8143-AFFC-C1682FE41A36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114765" y="2218859"/>
              <a:ext cx="1212844" cy="509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93;p30">
              <a:extLst>
                <a:ext uri="{FF2B5EF4-FFF2-40B4-BE49-F238E27FC236}">
                  <a16:creationId xmlns:a16="http://schemas.microsoft.com/office/drawing/2014/main" id="{4AE9C41E-C0C6-FB4F-B570-5081684CBFAB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238277" y="1411865"/>
              <a:ext cx="2258549" cy="519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94;p30">
              <a:extLst>
                <a:ext uri="{FF2B5EF4-FFF2-40B4-BE49-F238E27FC236}">
                  <a16:creationId xmlns:a16="http://schemas.microsoft.com/office/drawing/2014/main" id="{0E8C821E-5D77-634B-867D-4EECAE435DD5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91185" y="692197"/>
              <a:ext cx="1941959" cy="627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95;p30">
              <a:extLst>
                <a:ext uri="{FF2B5EF4-FFF2-40B4-BE49-F238E27FC236}">
                  <a16:creationId xmlns:a16="http://schemas.microsoft.com/office/drawing/2014/main" id="{294586BD-0FB5-F147-A2F3-9506FFAF5A71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238273" y="3109011"/>
              <a:ext cx="2258544" cy="46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96;p30">
              <a:extLst>
                <a:ext uri="{FF2B5EF4-FFF2-40B4-BE49-F238E27FC236}">
                  <a16:creationId xmlns:a16="http://schemas.microsoft.com/office/drawing/2014/main" id="{C9566456-709F-FA49-A283-111E37FFD871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580073" y="1514965"/>
              <a:ext cx="1374347" cy="362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rafik 1">
              <a:extLst>
                <a:ext uri="{FF2B5EF4-FFF2-40B4-BE49-F238E27FC236}">
                  <a16:creationId xmlns:a16="http://schemas.microsoft.com/office/drawing/2014/main" id="{EE7034C5-B832-4642-94BC-BE0BC0267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17264" y="3755369"/>
              <a:ext cx="2098414" cy="589877"/>
            </a:xfrm>
            <a:prstGeom prst="rect">
              <a:avLst/>
            </a:prstGeom>
          </p:spPr>
        </p:pic>
        <p:pic>
          <p:nvPicPr>
            <p:cNvPr id="17" name="Grafik 2">
              <a:extLst>
                <a:ext uri="{FF2B5EF4-FFF2-40B4-BE49-F238E27FC236}">
                  <a16:creationId xmlns:a16="http://schemas.microsoft.com/office/drawing/2014/main" id="{BFD3A56B-CDEF-3F4D-B825-F0EE89480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88712" y="3706626"/>
              <a:ext cx="832595" cy="958181"/>
            </a:xfrm>
            <a:prstGeom prst="rect">
              <a:avLst/>
            </a:prstGeom>
          </p:spPr>
        </p:pic>
        <p:pic>
          <p:nvPicPr>
            <p:cNvPr id="18" name="Grafik 3">
              <a:extLst>
                <a:ext uri="{FF2B5EF4-FFF2-40B4-BE49-F238E27FC236}">
                  <a16:creationId xmlns:a16="http://schemas.microsoft.com/office/drawing/2014/main" id="{B24D7B1E-6CDC-7246-A05C-2D7A483E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853921" y="3888950"/>
              <a:ext cx="859071" cy="923181"/>
            </a:xfrm>
            <a:prstGeom prst="rect">
              <a:avLst/>
            </a:prstGeom>
          </p:spPr>
        </p:pic>
        <p:pic>
          <p:nvPicPr>
            <p:cNvPr id="19" name="Grafik 4">
              <a:extLst>
                <a:ext uri="{FF2B5EF4-FFF2-40B4-BE49-F238E27FC236}">
                  <a16:creationId xmlns:a16="http://schemas.microsoft.com/office/drawing/2014/main" id="{E375A71F-E0BB-E04A-86E8-F3B6C92B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243128" y="697129"/>
              <a:ext cx="1124300" cy="602566"/>
            </a:xfrm>
            <a:prstGeom prst="rect">
              <a:avLst/>
            </a:prstGeom>
          </p:spPr>
        </p:pic>
        <p:pic>
          <p:nvPicPr>
            <p:cNvPr id="20" name="Grafik 5">
              <a:extLst>
                <a:ext uri="{FF2B5EF4-FFF2-40B4-BE49-F238E27FC236}">
                  <a16:creationId xmlns:a16="http://schemas.microsoft.com/office/drawing/2014/main" id="{05188DC2-ABA6-2040-BF78-D43563FC1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81773" y="4656424"/>
              <a:ext cx="1871773" cy="692448"/>
            </a:xfrm>
            <a:prstGeom prst="rect">
              <a:avLst/>
            </a:prstGeom>
          </p:spPr>
        </p:pic>
        <p:pic>
          <p:nvPicPr>
            <p:cNvPr id="21" name="Picture 20" descr="A picture containing food, light, drawing&#10;&#10;Description automatically generated">
              <a:extLst>
                <a:ext uri="{FF2B5EF4-FFF2-40B4-BE49-F238E27FC236}">
                  <a16:creationId xmlns:a16="http://schemas.microsoft.com/office/drawing/2014/main" id="{BD1B16AE-91C0-9C44-A69D-1D14800A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233" y="4331277"/>
              <a:ext cx="1304732" cy="11676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C62D30B-E17F-AD4C-BEF8-F493C0575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727438" y="5513532"/>
              <a:ext cx="1646126" cy="63360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A7CC3A-6052-7B4D-A798-42DD958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414619" y="5418312"/>
              <a:ext cx="2236030" cy="865560"/>
            </a:xfrm>
            <a:prstGeom prst="rect">
              <a:avLst/>
            </a:prstGeom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DE9BC13-4CA0-AC4E-B322-88CED792F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896" y="5086223"/>
              <a:ext cx="1030357" cy="103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63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57FCFD3-6535-4555-9AFA-E5A16AC91B9F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1706</Words>
  <Application>Microsoft Office PowerPoint</Application>
  <PresentationFormat>Widescreen</PresentationFormat>
  <Paragraphs>191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Montserrat</vt:lpstr>
      <vt:lpstr>Montserrat Medium</vt:lpstr>
      <vt:lpstr>Montserrat SemiBold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(TG-Symptom)</dc:title>
  <dc:creator>Campos, Simao</dc:creator>
  <cp:lastModifiedBy>Dabiri, Ayda</cp:lastModifiedBy>
  <cp:revision>76</cp:revision>
  <cp:lastPrinted>2019-04-04T08:49:31Z</cp:lastPrinted>
  <dcterms:created xsi:type="dcterms:W3CDTF">2019-03-31T15:53:06Z</dcterms:created>
  <dcterms:modified xsi:type="dcterms:W3CDTF">2021-01-28T13:08:29Z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