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22"/>
  </p:notesMasterIdLst>
  <p:sldIdLst>
    <p:sldId id="257" r:id="rId5"/>
    <p:sldId id="258" r:id="rId6"/>
    <p:sldId id="385" r:id="rId7"/>
    <p:sldId id="423" r:id="rId8"/>
    <p:sldId id="424" r:id="rId9"/>
    <p:sldId id="445" r:id="rId10"/>
    <p:sldId id="427" r:id="rId11"/>
    <p:sldId id="430" r:id="rId12"/>
    <p:sldId id="420" r:id="rId13"/>
    <p:sldId id="302" r:id="rId14"/>
    <p:sldId id="448" r:id="rId15"/>
    <p:sldId id="447" r:id="rId16"/>
    <p:sldId id="446" r:id="rId17"/>
    <p:sldId id="449" r:id="rId18"/>
    <p:sldId id="450" r:id="rId19"/>
    <p:sldId id="306" r:id="rId20"/>
    <p:sldId id="422" r:id="rId21"/>
  </p:sldIdLst>
  <p:sldSz cx="9144000" cy="6858000" type="screen4x3"/>
  <p:notesSz cx="7104063" cy="102346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2029" autoAdjust="0"/>
  </p:normalViewPr>
  <p:slideViewPr>
    <p:cSldViewPr snapToGrid="0">
      <p:cViewPr varScale="1">
        <p:scale>
          <a:sx n="67" d="100"/>
          <a:sy n="67" d="100"/>
        </p:scale>
        <p:origin x="1284" y="4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tableStyles" Target="tableStyles.xml"/><Relationship Id="rId3" Type="http://schemas.openxmlformats.org/officeDocument/2006/relationships/customXml" Target="../customXml/item3.xml"/><Relationship Id="rId21" Type="http://schemas.openxmlformats.org/officeDocument/2006/relationships/slide" Target="slides/slide17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viewProps" Target="viewProp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notesMaster" Target="notesMasters/notesMaster1.xml"/><Relationship Id="rId27" Type="http://schemas.microsoft.com/office/2016/11/relationships/changesInfo" Target="changesInfos/changesInfo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Campos, Simao" userId="a1bf0726-548b-4db8-a746-2e19b5e24da4" providerId="ADAL" clId="{76C2F6A2-90D3-456A-9336-329D45CCA3A9}"/>
    <pc:docChg chg="custSel modSld">
      <pc:chgData name="Campos, Simao" userId="a1bf0726-548b-4db8-a746-2e19b5e24da4" providerId="ADAL" clId="{76C2F6A2-90D3-456A-9336-329D45CCA3A9}" dt="2020-07-31T13:05:45.822" v="12" actId="1038"/>
      <pc:docMkLst>
        <pc:docMk/>
      </pc:docMkLst>
      <pc:sldChg chg="addSp delSp modSp mod">
        <pc:chgData name="Campos, Simao" userId="a1bf0726-548b-4db8-a746-2e19b5e24da4" providerId="ADAL" clId="{76C2F6A2-90D3-456A-9336-329D45CCA3A9}" dt="2020-07-31T13:05:45.822" v="12" actId="1038"/>
        <pc:sldMkLst>
          <pc:docMk/>
          <pc:sldMk cId="2344048152" sldId="257"/>
        </pc:sldMkLst>
        <pc:spChg chg="add mod">
          <ac:chgData name="Campos, Simao" userId="a1bf0726-548b-4db8-a746-2e19b5e24da4" providerId="ADAL" clId="{76C2F6A2-90D3-456A-9336-329D45CCA3A9}" dt="2020-07-31T13:05:40.310" v="9" actId="6549"/>
          <ac:spMkLst>
            <pc:docMk/>
            <pc:sldMk cId="2344048152" sldId="257"/>
            <ac:spMk id="3" creationId="{3AA5875A-E589-402B-B809-F6D4BAA63A02}"/>
          </ac:spMkLst>
        </pc:spChg>
        <pc:spChg chg="add mod">
          <ac:chgData name="Campos, Simao" userId="a1bf0726-548b-4db8-a746-2e19b5e24da4" providerId="ADAL" clId="{76C2F6A2-90D3-456A-9336-329D45CCA3A9}" dt="2020-07-31T13:05:45.822" v="12" actId="1038"/>
          <ac:spMkLst>
            <pc:docMk/>
            <pc:sldMk cId="2344048152" sldId="257"/>
            <ac:spMk id="4" creationId="{50B7AC7D-3CD4-41C4-9C8C-988494B72852}"/>
          </ac:spMkLst>
        </pc:spChg>
        <pc:spChg chg="del">
          <ac:chgData name="Campos, Simao" userId="a1bf0726-548b-4db8-a746-2e19b5e24da4" providerId="ADAL" clId="{76C2F6A2-90D3-456A-9336-329D45CCA3A9}" dt="2020-07-31T13:05:13.387" v="0" actId="478"/>
          <ac:spMkLst>
            <pc:docMk/>
            <pc:sldMk cId="2344048152" sldId="257"/>
            <ac:spMk id="9" creationId="{8C7CA0D1-8B49-4675-8A5E-57C7F64475C1}"/>
          </ac:spMkLst>
        </pc:spChg>
        <pc:spChg chg="del">
          <ac:chgData name="Campos, Simao" userId="a1bf0726-548b-4db8-a746-2e19b5e24da4" providerId="ADAL" clId="{76C2F6A2-90D3-456A-9336-329D45CCA3A9}" dt="2020-07-31T13:05:13.387" v="0" actId="478"/>
          <ac:spMkLst>
            <pc:docMk/>
            <pc:sldMk cId="2344048152" sldId="257"/>
            <ac:spMk id="10" creationId="{D36F58C8-2F54-4864-94DC-A069EA8D2640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4023992" y="0"/>
            <a:ext cx="3078427" cy="513508"/>
          </a:xfrm>
          <a:prstGeom prst="rect">
            <a:avLst/>
          </a:prstGeom>
        </p:spPr>
        <p:txBody>
          <a:bodyPr vert="horz" lIns="99075" tIns="49538" rIns="99075" bIns="49538" rtlCol="0"/>
          <a:lstStyle>
            <a:lvl1pPr algn="r">
              <a:defRPr sz="1300"/>
            </a:lvl1pPr>
          </a:lstStyle>
          <a:p>
            <a:fld id="{9378A75F-2924-419E-A2B9-0B6F81294D43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1249363" y="1279525"/>
            <a:ext cx="4605337" cy="34544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9075" tIns="49538" rIns="99075" bIns="49538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710407" y="4925407"/>
            <a:ext cx="5683250" cy="4029879"/>
          </a:xfrm>
          <a:prstGeom prst="rect">
            <a:avLst/>
          </a:prstGeom>
        </p:spPr>
        <p:txBody>
          <a:bodyPr vert="horz" lIns="99075" tIns="49538" rIns="99075" bIns="49538" rtlCol="0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l">
              <a:defRPr sz="13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4023992" y="9721107"/>
            <a:ext cx="3078427" cy="513507"/>
          </a:xfrm>
          <a:prstGeom prst="rect">
            <a:avLst/>
          </a:prstGeom>
        </p:spPr>
        <p:txBody>
          <a:bodyPr vert="horz" lIns="99075" tIns="49538" rIns="99075" bIns="49538" rtlCol="0" anchor="b"/>
          <a:lstStyle>
            <a:lvl1pPr algn="r">
              <a:defRPr sz="1300"/>
            </a:lvl1pPr>
          </a:lstStyle>
          <a:p>
            <a:fld id="{245FDEC2-DF3E-4D08-A694-69CAF3C42812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107420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45FDEC2-DF3E-4D08-A694-69CAF3C42812}" type="slidenum">
              <a:rPr lang="zh-CN" altLang="en-US" smtClean="0"/>
              <a:t>1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3428456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769187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1865632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771995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144834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477423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93314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A3161DA-F0B1-49FB-BF58-D14F51FD007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973589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66886493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6911819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37690738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98554801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0559640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3463014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3050489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55571606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zh-CN" altLang="en-US"/>
              <a:t>单击图标添加图片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70622110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297479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竖排标题与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68431115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二级</a:t>
            </a:r>
          </a:p>
          <a:p>
            <a:pPr lvl="2"/>
            <a:r>
              <a:rPr lang="zh-CN" altLang="en-US"/>
              <a:t>三级</a:t>
            </a:r>
          </a:p>
          <a:p>
            <a:pPr lvl="3"/>
            <a:r>
              <a:rPr lang="zh-CN" altLang="en-US"/>
              <a:t>四级</a:t>
            </a:r>
          </a:p>
          <a:p>
            <a:pPr lvl="4"/>
            <a:r>
              <a:rPr lang="zh-CN" altLang="en-US"/>
              <a:t>五级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24E67A-AF0E-4819-AC53-2E46C7DFBD72}" type="datetimeFigureOut">
              <a:rPr lang="zh-CN" altLang="en-US" smtClean="0"/>
              <a:t>2021/1/28</a:t>
            </a:fld>
            <a:endParaRPr lang="zh-CN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5210D80-9D80-4939-87EA-5E8B36196F37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0559532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arun@xtend.ai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mailto:fgai4htgophthalmo@lists.itu.int" TargetMode="Externa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extranet.itu.int/sites/itu-t/focusgroups/ai4h/tg/SitePages/TG-Ophthalmo.aspx" TargetMode="Externa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4" Type="http://schemas.openxmlformats.org/officeDocument/2006/relationships/hyperlink" Target="mailto:fgai4htgophthalmo@lists.itu.int" TargetMode="Externa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" name="Table 7">
            <a:extLst>
              <a:ext uri="{FF2B5EF4-FFF2-40B4-BE49-F238E27FC236}">
                <a16:creationId xmlns:a16="http://schemas.microsoft.com/office/drawing/2014/main" id="{8DE32652-D7F2-421B-9A7B-236BD22F6105}"/>
              </a:ext>
            </a:extLst>
          </p:cNvPr>
          <p:cNvGraphicFramePr>
            <a:graphicFrameLocks noGrp="1"/>
          </p:cNvGraphicFramePr>
          <p:nvPr/>
        </p:nvGraphicFramePr>
        <p:xfrm>
          <a:off x="778564" y="4107794"/>
          <a:ext cx="7077956" cy="34290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205082">
                  <a:extLst>
                    <a:ext uri="{9D8B030D-6E8A-4147-A177-3AD203B41FA5}">
                      <a16:colId xmlns:a16="http://schemas.microsoft.com/office/drawing/2014/main" val="796392913"/>
                    </a:ext>
                  </a:extLst>
                </a:gridCol>
                <a:gridCol w="2550167">
                  <a:extLst>
                    <a:ext uri="{9D8B030D-6E8A-4147-A177-3AD203B41FA5}">
                      <a16:colId xmlns:a16="http://schemas.microsoft.com/office/drawing/2014/main" val="1325938463"/>
                    </a:ext>
                  </a:extLst>
                </a:gridCol>
                <a:gridCol w="3322707">
                  <a:extLst>
                    <a:ext uri="{9D8B030D-6E8A-4147-A177-3AD203B41FA5}">
                      <a16:colId xmlns:a16="http://schemas.microsoft.com/office/drawing/2014/main" val="590138374"/>
                    </a:ext>
                  </a:extLst>
                </a:gridCol>
              </a:tblGrid>
              <a:tr h="278130">
                <a:tc>
                  <a:txBody>
                    <a:bodyPr/>
                    <a:lstStyle/>
                    <a:p>
                      <a:endParaRPr lang="en-GB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 marL="68580" marR="68580" marT="34290" marB="34290"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 marL="68580" marR="68580" marT="34290" marB="34290"/>
                </a:tc>
                <a:extLst>
                  <a:ext uri="{0D108BD9-81ED-4DB2-BD59-A6C34878D82A}">
                    <a16:rowId xmlns:a16="http://schemas.microsoft.com/office/drawing/2014/main" val="1197539626"/>
                  </a:ext>
                </a:extLst>
              </a:tr>
            </a:tbl>
          </a:graphicData>
        </a:graphic>
      </p:graphicFrame>
      <p:graphicFrame>
        <p:nvGraphicFramePr>
          <p:cNvPr id="2" name="Table 2">
            <a:extLst>
              <a:ext uri="{FF2B5EF4-FFF2-40B4-BE49-F238E27FC236}">
                <a16:creationId xmlns:a16="http://schemas.microsoft.com/office/drawing/2014/main" id="{11319B83-41D3-459A-A1F4-845662CEA6B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51522452"/>
              </p:ext>
            </p:extLst>
          </p:nvPr>
        </p:nvGraphicFramePr>
        <p:xfrm>
          <a:off x="902034" y="2838983"/>
          <a:ext cx="7112397" cy="2080260"/>
        </p:xfrm>
        <a:graphic>
          <a:graphicData uri="http://schemas.openxmlformats.org/drawingml/2006/table">
            <a:tbl>
              <a:tblPr firstRow="1" bandRow="1">
                <a:tableStyleId>{2D5ABB26-0587-4C30-8999-92F81FD0307C}</a:tableStyleId>
              </a:tblPr>
              <a:tblGrid>
                <a:gridCol w="1139830">
                  <a:extLst>
                    <a:ext uri="{9D8B030D-6E8A-4147-A177-3AD203B41FA5}">
                      <a16:colId xmlns:a16="http://schemas.microsoft.com/office/drawing/2014/main" val="3760236376"/>
                    </a:ext>
                  </a:extLst>
                </a:gridCol>
                <a:gridCol w="2943219">
                  <a:extLst>
                    <a:ext uri="{9D8B030D-6E8A-4147-A177-3AD203B41FA5}">
                      <a16:colId xmlns:a16="http://schemas.microsoft.com/office/drawing/2014/main" val="4118390399"/>
                    </a:ext>
                  </a:extLst>
                </a:gridCol>
                <a:gridCol w="3029348">
                  <a:extLst>
                    <a:ext uri="{9D8B030D-6E8A-4147-A177-3AD203B41FA5}">
                      <a16:colId xmlns:a16="http://schemas.microsoft.com/office/drawing/2014/main" val="3689152469"/>
                    </a:ext>
                  </a:extLst>
                </a:gridCol>
              </a:tblGrid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Source: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TG-</a:t>
                      </a:r>
                      <a:r>
                        <a:rPr lang="en-GB" sz="1800" b="0" i="0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Ophthalmo</a:t>
                      </a:r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 Topic Driver</a:t>
                      </a:r>
                      <a:endParaRPr lang="en-GB" dirty="0"/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20436266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Title:</a:t>
                      </a:r>
                      <a:endParaRPr lang="en-GB" sz="1800" b="1" dirty="0"/>
                    </a:p>
                  </a:txBody>
                  <a:tcPr marL="68580" marR="68580" marT="34290" marB="34290"/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Att.3 - </a:t>
                      </a:r>
                      <a:r>
                        <a:rPr lang="en-GB" sz="1800" kern="1200" dirty="0">
                          <a:effectLst/>
                        </a:rPr>
                        <a:t>Presentation (</a:t>
                      </a:r>
                      <a:r>
                        <a:rPr lang="en-GB" sz="1800" kern="1200" dirty="0">
                          <a:solidFill>
                            <a:schemeClr val="tx1"/>
                          </a:solidFill>
                          <a:effectLst/>
                        </a:rPr>
                        <a:t>TG-</a:t>
                      </a:r>
                      <a:r>
                        <a:rPr lang="en-GB" sz="1800" b="0" i="0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Ophthalmo</a:t>
                      </a:r>
                      <a:r>
                        <a:rPr lang="en-GB" sz="1800" kern="1200" dirty="0">
                          <a:effectLst/>
                        </a:rPr>
                        <a:t>)</a:t>
                      </a:r>
                      <a:endParaRPr lang="en-GB" sz="1800" dirty="0"/>
                    </a:p>
                  </a:txBody>
                  <a:tcPr marL="68580" marR="68580" marT="34290" marB="34290"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94681210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Purpose:</a:t>
                      </a:r>
                      <a:endParaRPr lang="en-GB" sz="1800" b="1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Discussion</a:t>
                      </a:r>
                      <a:endParaRPr lang="en-GB" sz="1800" dirty="0"/>
                    </a:p>
                  </a:txBody>
                  <a:tcPr marL="68580" marR="68580" marT="34290" marB="34290"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87445829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Contact: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>
                          <a:solidFill>
                            <a:schemeClr val="tx1"/>
                          </a:solidFill>
                        </a:rPr>
                        <a:t>Arun Shroff</a:t>
                      </a:r>
                      <a:endParaRPr lang="en-GB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E-mail: </a:t>
                      </a:r>
                      <a:r>
                        <a:rPr lang="en-GB" sz="1800" b="0" i="0" kern="1200" dirty="0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  <a:hlinkClick r:id="rId3"/>
                        </a:rPr>
                        <a:t>arun@xtend.ai</a:t>
                      </a:r>
                      <a:endParaRPr lang="en-GB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668741495"/>
                  </a:ext>
                </a:extLst>
              </a:tr>
              <a:tr h="365760">
                <a:tc>
                  <a:txBody>
                    <a:bodyPr/>
                    <a:lstStyle/>
                    <a:p>
                      <a:r>
                        <a:rPr lang="en-US" sz="1800" b="1" dirty="0"/>
                        <a:t>Abstract:</a:t>
                      </a:r>
                      <a:endParaRPr lang="en-GB" sz="1800" b="1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800" dirty="0"/>
                        <a:t>This PPT summarizes the status of work within TG-</a:t>
                      </a:r>
                      <a:r>
                        <a:rPr lang="en-GB" sz="1800" b="0" i="0" kern="1200" dirty="0" err="1">
                          <a:solidFill>
                            <a:schemeClr val="tx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Ophthalmo</a:t>
                      </a:r>
                      <a:r>
                        <a:rPr lang="en-US" sz="1800" dirty="0"/>
                        <a:t>, for presentation and discussion during the meeting.</a:t>
                      </a:r>
                      <a:endParaRPr lang="en-GB" sz="1800" dirty="0"/>
                    </a:p>
                  </a:txBody>
                  <a:tcPr marL="68580" marR="68580" marT="34290" marB="34290"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97947478"/>
                  </a:ext>
                </a:extLst>
              </a:tr>
            </a:tbl>
          </a:graphicData>
        </a:graphic>
      </p:graphicFrame>
      <p:sp>
        <p:nvSpPr>
          <p:cNvPr id="3" name="Rectangle 6">
            <a:extLst>
              <a:ext uri="{FF2B5EF4-FFF2-40B4-BE49-F238E27FC236}">
                <a16:creationId xmlns:a16="http://schemas.microsoft.com/office/drawing/2014/main" id="{3AA5875A-E589-402B-B809-F6D4BAA63A02}"/>
              </a:ext>
            </a:extLst>
          </p:cNvPr>
          <p:cNvSpPr/>
          <p:nvPr/>
        </p:nvSpPr>
        <p:spPr>
          <a:xfrm>
            <a:off x="6391922" y="602812"/>
            <a:ext cx="1962333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GB" b="1" dirty="0"/>
              <a:t>FGAI4H-K-017-A03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50B7AC7D-3CD4-41C4-9C8C-988494B72852}"/>
              </a:ext>
            </a:extLst>
          </p:cNvPr>
          <p:cNvSpPr/>
          <p:nvPr/>
        </p:nvSpPr>
        <p:spPr>
          <a:xfrm>
            <a:off x="4101318" y="972144"/>
            <a:ext cx="4251870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r"/>
            <a:r>
              <a:rPr lang="en-US" dirty="0"/>
              <a:t>E-meeting, 30 September – 2 October 2020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34404815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0" y="857250"/>
            <a:ext cx="9279401" cy="1734206"/>
          </a:xfrm>
        </p:spPr>
        <p:txBody>
          <a:bodyPr>
            <a:normAutofit/>
          </a:bodyPr>
          <a:lstStyle/>
          <a:p>
            <a:r>
              <a:rPr lang="en-GB" sz="4050" dirty="0"/>
              <a:t>Meeting J Topic Group Update</a:t>
            </a:r>
            <a:br>
              <a:rPr lang="en-GB" dirty="0"/>
            </a:br>
            <a:r>
              <a:rPr lang="en-GB" sz="4050" dirty="0"/>
              <a:t>Ophthalmology (</a:t>
            </a:r>
            <a:r>
              <a:rPr lang="en-US" sz="4050" dirty="0"/>
              <a:t>TG-</a:t>
            </a:r>
            <a:r>
              <a:rPr lang="en-US" sz="4050" dirty="0" err="1"/>
              <a:t>Ophthalmo</a:t>
            </a:r>
            <a:r>
              <a:rPr lang="en-US" sz="4050" dirty="0"/>
              <a:t> </a:t>
            </a:r>
            <a:r>
              <a:rPr lang="en-GB" sz="4050" dirty="0"/>
              <a:t>)</a:t>
            </a:r>
            <a:endParaRPr lang="en-GB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5401" y="4495145"/>
            <a:ext cx="9144000" cy="1836420"/>
          </a:xfrm>
        </p:spPr>
        <p:txBody>
          <a:bodyPr>
            <a:normAutofit/>
          </a:bodyPr>
          <a:lstStyle/>
          <a:p>
            <a:r>
              <a:rPr lang="en-US" dirty="0"/>
              <a:t>E-meeting, 27 January – 29 January 2021</a:t>
            </a:r>
            <a:endParaRPr lang="en-GB" dirty="0"/>
          </a:p>
          <a:p>
            <a:r>
              <a:rPr lang="en-US" sz="2100" dirty="0"/>
              <a:t>Arun Shroff, </a:t>
            </a:r>
            <a:r>
              <a:rPr lang="en-US" dirty="0"/>
              <a:t>Topic Driver, TG-Ophthalmology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87E6507-F038-F64B-B30E-A08E7E722F8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54629" y="2591456"/>
            <a:ext cx="3770141" cy="16250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7908405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1A3B03-724E-4AA8-99A7-E73A8D6C62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76375" y="1225674"/>
            <a:ext cx="7886700" cy="99417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Topic Group – Ophthalmology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51046" y="1571228"/>
            <a:ext cx="8222018" cy="4268537"/>
          </a:xfrm>
        </p:spPr>
        <p:txBody>
          <a:bodyPr>
            <a:normAutofit/>
          </a:bodyPr>
          <a:lstStyle/>
          <a:p>
            <a:endParaRPr lang="en-US" sz="2400" dirty="0">
              <a:solidFill>
                <a:schemeClr val="accent1"/>
              </a:solidFill>
            </a:endParaRPr>
          </a:p>
          <a:p>
            <a:r>
              <a:rPr lang="en-GB" sz="2400" dirty="0">
                <a:solidFill>
                  <a:schemeClr val="accent1"/>
                </a:solidFill>
              </a:rPr>
              <a:t>Standardized benchmarking of artificial intelligence for Ophthalmology.</a:t>
            </a:r>
          </a:p>
          <a:p>
            <a:endParaRPr lang="en-GB" sz="2400" dirty="0">
              <a:solidFill>
                <a:schemeClr val="accent1"/>
              </a:solidFill>
            </a:endParaRPr>
          </a:p>
          <a:p>
            <a:r>
              <a:rPr lang="en-US" sz="2400" dirty="0">
                <a:solidFill>
                  <a:schemeClr val="accent1"/>
                </a:solidFill>
              </a:rPr>
              <a:t>Conditions/Sub-topics in this group:</a:t>
            </a:r>
          </a:p>
          <a:p>
            <a:pPr lvl="1"/>
            <a:r>
              <a:rPr lang="en-US" sz="1950" dirty="0"/>
              <a:t>Diabetic Retinopathy (DR)  </a:t>
            </a:r>
          </a:p>
          <a:p>
            <a:pPr lvl="1"/>
            <a:r>
              <a:rPr lang="en-US" sz="1950" dirty="0"/>
              <a:t>Age Related Macular Degeneration (AMD)</a:t>
            </a:r>
          </a:p>
          <a:p>
            <a:pPr lvl="1"/>
            <a:r>
              <a:rPr lang="en-GB" sz="1950" dirty="0"/>
              <a:t>Glaucoma (GC) </a:t>
            </a:r>
          </a:p>
          <a:p>
            <a:pPr lvl="1"/>
            <a:r>
              <a:rPr lang="en-GB" sz="1950" dirty="0"/>
              <a:t>Pathological Myopia (PM)</a:t>
            </a:r>
          </a:p>
          <a:p>
            <a:pPr lvl="1"/>
            <a:r>
              <a:rPr lang="en-GB" sz="1950" dirty="0"/>
              <a:t>Red Eye  (RE) – (Added Meeting G)</a:t>
            </a:r>
            <a:endParaRPr lang="en-US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9686383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1A3B03-724E-4AA8-99A7-E73A8D6C62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93232" y="542925"/>
            <a:ext cx="5250468" cy="1121833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The Health Challenge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0382" y="1874524"/>
            <a:ext cx="8020646" cy="4164326"/>
          </a:xfrm>
        </p:spPr>
        <p:txBody>
          <a:bodyPr>
            <a:normAutofit/>
          </a:bodyPr>
          <a:lstStyle/>
          <a:p>
            <a:pPr lvl="1"/>
            <a:r>
              <a:rPr lang="en-US" sz="2800" dirty="0">
                <a:solidFill>
                  <a:schemeClr val="accent1"/>
                </a:solidFill>
              </a:rPr>
              <a:t>Diabetic Retinopathy (DR)  </a:t>
            </a:r>
          </a:p>
          <a:p>
            <a:pPr lvl="2"/>
            <a:r>
              <a:rPr lang="en-GB" dirty="0"/>
              <a:t>At risk population:  422M worldwide with diabetes (2014)</a:t>
            </a:r>
          </a:p>
          <a:p>
            <a:pPr lvl="2"/>
            <a:r>
              <a:rPr lang="en-GB" dirty="0"/>
              <a:t>35%, 148M have DR</a:t>
            </a:r>
          </a:p>
          <a:p>
            <a:pPr lvl="2"/>
            <a:r>
              <a:rPr lang="en-GB" dirty="0"/>
              <a:t> 11%, 48M have Vision Threatening DR  (64M by 2040)</a:t>
            </a:r>
          </a:p>
          <a:p>
            <a:pPr lvl="2"/>
            <a:r>
              <a:rPr lang="en-GB" dirty="0"/>
              <a:t> Leading cause of blindness among adults worldwide</a:t>
            </a:r>
          </a:p>
          <a:p>
            <a:pPr lvl="2"/>
            <a:endParaRPr lang="en-GB" sz="2400" dirty="0"/>
          </a:p>
          <a:p>
            <a:pPr lvl="1"/>
            <a:r>
              <a:rPr lang="en-US" sz="2800" dirty="0">
                <a:solidFill>
                  <a:schemeClr val="accent1"/>
                </a:solidFill>
              </a:rPr>
              <a:t>Age Related Macular Degeneration (AMD)  </a:t>
            </a:r>
          </a:p>
          <a:p>
            <a:pPr lvl="2"/>
            <a:r>
              <a:rPr lang="en-GB" dirty="0"/>
              <a:t>Damages macula and impairs central vision </a:t>
            </a:r>
          </a:p>
          <a:p>
            <a:pPr lvl="2"/>
            <a:r>
              <a:rPr lang="en-GB" dirty="0"/>
              <a:t>196M by 2020</a:t>
            </a:r>
          </a:p>
          <a:p>
            <a:pPr lvl="2"/>
            <a:r>
              <a:rPr lang="en-GB" dirty="0"/>
              <a:t>Third leading cause of vision loss overall, leading cause for those over 50 </a:t>
            </a:r>
          </a:p>
          <a:p>
            <a:pPr lvl="2"/>
            <a:endParaRPr lang="en-GB" dirty="0"/>
          </a:p>
          <a:p>
            <a:pPr marL="685800" lvl="2" indent="0">
              <a:buNone/>
            </a:pPr>
            <a:endParaRPr lang="en-US" sz="24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1519808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61677" y="1664758"/>
            <a:ext cx="8020646" cy="4791075"/>
          </a:xfrm>
        </p:spPr>
        <p:txBody>
          <a:bodyPr>
            <a:normAutofit/>
          </a:bodyPr>
          <a:lstStyle/>
          <a:p>
            <a:pPr lvl="1"/>
            <a:r>
              <a:rPr lang="en-US" sz="2800" dirty="0">
                <a:solidFill>
                  <a:schemeClr val="accent1"/>
                </a:solidFill>
              </a:rPr>
              <a:t>Glaucoma (GC)  </a:t>
            </a:r>
          </a:p>
          <a:p>
            <a:pPr lvl="2"/>
            <a:r>
              <a:rPr lang="en-US" dirty="0"/>
              <a:t>Damages optic nerve &amp; leads to vision loss </a:t>
            </a:r>
          </a:p>
          <a:p>
            <a:pPr lvl="2"/>
            <a:r>
              <a:rPr lang="en-US" dirty="0"/>
              <a:t>80M by 2020</a:t>
            </a:r>
          </a:p>
          <a:p>
            <a:pPr lvl="2"/>
            <a:endParaRPr lang="en-GB" sz="1600" dirty="0"/>
          </a:p>
          <a:p>
            <a:pPr lvl="1"/>
            <a:r>
              <a:rPr lang="en-US" sz="2800" dirty="0">
                <a:solidFill>
                  <a:schemeClr val="accent1"/>
                </a:solidFill>
              </a:rPr>
              <a:t>Pathological Myopia (PM)  </a:t>
            </a:r>
          </a:p>
          <a:p>
            <a:pPr lvl="2"/>
            <a:r>
              <a:rPr lang="en-GB" dirty="0"/>
              <a:t>Global Prevalence is 0.9%  to 3.1%</a:t>
            </a:r>
          </a:p>
          <a:p>
            <a:pPr lvl="2"/>
            <a:r>
              <a:rPr lang="en-GB" dirty="0"/>
              <a:t>35% of people with myopia have High Myopia, which can develop into PM</a:t>
            </a:r>
          </a:p>
          <a:p>
            <a:pPr lvl="2"/>
            <a:endParaRPr lang="en-GB" sz="1600" dirty="0"/>
          </a:p>
          <a:p>
            <a:pPr lvl="1"/>
            <a:r>
              <a:rPr lang="en-US" sz="2800" dirty="0">
                <a:solidFill>
                  <a:schemeClr val="accent1"/>
                </a:solidFill>
              </a:rPr>
              <a:t>Red Eye </a:t>
            </a:r>
            <a:r>
              <a:rPr lang="en-US" sz="2000" i="1" dirty="0">
                <a:solidFill>
                  <a:schemeClr val="accent1"/>
                </a:solidFill>
              </a:rPr>
              <a:t>[Added Meeting G] </a:t>
            </a:r>
          </a:p>
          <a:p>
            <a:pPr lvl="2"/>
            <a:r>
              <a:rPr lang="en-GB" dirty="0"/>
              <a:t>2-3% visits to primary health </a:t>
            </a:r>
            <a:r>
              <a:rPr lang="en-GB" dirty="0" err="1"/>
              <a:t>centers</a:t>
            </a:r>
            <a:r>
              <a:rPr lang="en-GB" dirty="0"/>
              <a:t> &amp; emergency facilities  due to eye problems &amp; majority are due to Red Eye. </a:t>
            </a:r>
          </a:p>
          <a:p>
            <a:pPr lvl="2"/>
            <a:r>
              <a:rPr lang="en-GB" dirty="0"/>
              <a:t>May denote more serious conditions like keratitis, iritis, glaucoma, which could lead to vision loss</a:t>
            </a:r>
          </a:p>
          <a:p>
            <a:pPr marL="685800" lvl="2" indent="0">
              <a:buNone/>
            </a:pPr>
            <a:endParaRPr lang="en-GB" sz="2400" dirty="0"/>
          </a:p>
          <a:p>
            <a:pPr marL="685800" lvl="2" indent="0">
              <a:buNone/>
            </a:pPr>
            <a:endParaRPr lang="en-US" sz="1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marL="685800" lvl="2" indent="0">
              <a:buNone/>
            </a:pPr>
            <a:endParaRPr lang="en-US" sz="1600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  <p:sp>
        <p:nvSpPr>
          <p:cNvPr id="4" name="Title 1">
            <a:extLst>
              <a:ext uri="{FF2B5EF4-FFF2-40B4-BE49-F238E27FC236}">
                <a16:creationId xmlns:a16="http://schemas.microsoft.com/office/drawing/2014/main" id="{B76973B3-5704-43C0-8E42-1AFD9AEEF22D}"/>
              </a:ext>
            </a:extLst>
          </p:cNvPr>
          <p:cNvSpPr txBox="1">
            <a:spLocks/>
          </p:cNvSpPr>
          <p:nvPr/>
        </p:nvSpPr>
        <p:spPr>
          <a:xfrm>
            <a:off x="1493232" y="542925"/>
            <a:ext cx="5250468" cy="112183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The Health Challenge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558704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1A3B03-724E-4AA8-99A7-E73A8D6C62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874364" y="1244134"/>
            <a:ext cx="3620299" cy="934494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Impact of AI 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4191" y="2365773"/>
            <a:ext cx="8020646" cy="3432593"/>
          </a:xfrm>
        </p:spPr>
        <p:txBody>
          <a:bodyPr>
            <a:normAutofit lnSpcReduction="10000"/>
          </a:bodyPr>
          <a:lstStyle/>
          <a:p>
            <a:pPr marL="685800" lvl="2" indent="0">
              <a:buNone/>
            </a:pPr>
            <a:endParaRPr lang="en-US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  <a:p>
            <a:pPr lvl="0" fontAlgn="base" hangingPunct="0"/>
            <a:r>
              <a:rPr lang="en-GB" dirty="0"/>
              <a:t>Bridge acute shortage of healthcare professionals in LMICs, rural areas.</a:t>
            </a:r>
            <a:endParaRPr lang="en-US" dirty="0"/>
          </a:p>
          <a:p>
            <a:pPr lvl="0" fontAlgn="base" hangingPunct="0"/>
            <a:r>
              <a:rPr lang="en-GB" dirty="0"/>
              <a:t>Provide earlier detection and prevent vision loss for millions. </a:t>
            </a:r>
          </a:p>
          <a:p>
            <a:pPr lvl="0" fontAlgn="base" hangingPunct="0"/>
            <a:r>
              <a:rPr lang="en-GB" dirty="0"/>
              <a:t>Decrease healthcare costs via earlier interventions </a:t>
            </a:r>
          </a:p>
          <a:p>
            <a:pPr lvl="0" fontAlgn="base" hangingPunct="0"/>
            <a:r>
              <a:rPr lang="en-GB" dirty="0"/>
              <a:t>Increase overall efficiency and scalability of current screening methods.</a:t>
            </a:r>
            <a:endParaRPr lang="en-US" dirty="0">
              <a:latin typeface="Times New Roman" panose="02020603050405020304" pitchFamily="18" charset="0"/>
              <a:ea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106617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1A3B03-724E-4AA8-99A7-E73A8D6C62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4978" y="672021"/>
            <a:ext cx="7521882" cy="661592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Benchmarking: DR Classifications</a:t>
            </a:r>
            <a:br>
              <a:rPr lang="en-US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37852" y="1467534"/>
            <a:ext cx="8020646" cy="4924311"/>
          </a:xfrm>
        </p:spPr>
        <p:txBody>
          <a:bodyPr>
            <a:normAutofit fontScale="92500" lnSpcReduction="10000"/>
          </a:bodyPr>
          <a:lstStyle/>
          <a:p>
            <a:pPr lvl="1"/>
            <a:r>
              <a:rPr lang="en-US" b="1" dirty="0">
                <a:solidFill>
                  <a:schemeClr val="accent1"/>
                </a:solidFill>
              </a:rPr>
              <a:t>Binary: </a:t>
            </a:r>
            <a:endParaRPr lang="en-US" sz="2800" b="1" dirty="0">
              <a:solidFill>
                <a:schemeClr val="accent1"/>
              </a:solidFill>
            </a:endParaRPr>
          </a:p>
          <a:p>
            <a:pPr marL="685800" lvl="2" indent="0">
              <a:buNone/>
            </a:pPr>
            <a:r>
              <a:rPr lang="en-US" sz="2800" dirty="0"/>
              <a:t>	[</a:t>
            </a:r>
            <a:r>
              <a:rPr lang="en-US" sz="2400" dirty="0"/>
              <a:t>0 (</a:t>
            </a:r>
            <a:r>
              <a:rPr lang="en-US" sz="2400" dirty="0" err="1"/>
              <a:t>Nogradable</a:t>
            </a:r>
            <a:r>
              <a:rPr lang="en-US" sz="2400" dirty="0"/>
              <a:t> Image)]  (Optional)</a:t>
            </a:r>
          </a:p>
          <a:p>
            <a:pPr marL="685800" lvl="2" indent="0">
              <a:buNone/>
            </a:pPr>
            <a:r>
              <a:rPr lang="en-US" sz="2400" dirty="0"/>
              <a:t>	1 (Non-referable Retinopathy   = Normal or Mild)</a:t>
            </a:r>
          </a:p>
          <a:p>
            <a:pPr marL="685800" lvl="2" indent="0">
              <a:buNone/>
            </a:pPr>
            <a:r>
              <a:rPr lang="en-US" sz="2400" dirty="0"/>
              <a:t>	2 (Referable Retinopathy  = Moderate, Severe, PDR)</a:t>
            </a:r>
          </a:p>
          <a:p>
            <a:pPr marL="342900" lvl="1" indent="0">
              <a:buNone/>
            </a:pPr>
            <a:r>
              <a:rPr lang="en-US" sz="3200" b="1" dirty="0"/>
              <a:t> </a:t>
            </a:r>
          </a:p>
          <a:p>
            <a:pPr lvl="1"/>
            <a:r>
              <a:rPr lang="en-US" b="1" dirty="0">
                <a:solidFill>
                  <a:schemeClr val="accent1"/>
                </a:solidFill>
              </a:rPr>
              <a:t>Multi-class Classification:</a:t>
            </a:r>
          </a:p>
          <a:p>
            <a:pPr marL="342900" lvl="1" indent="0">
              <a:buNone/>
            </a:pPr>
            <a:endParaRPr lang="en-US" sz="3200" b="1" dirty="0">
              <a:solidFill>
                <a:schemeClr val="accent1"/>
              </a:solidFill>
            </a:endParaRPr>
          </a:p>
          <a:p>
            <a:pPr marL="1028700" lvl="3" indent="0">
              <a:buNone/>
            </a:pPr>
            <a:r>
              <a:rPr lang="en-US" sz="2800" dirty="0"/>
              <a:t>	[</a:t>
            </a:r>
            <a:r>
              <a:rPr lang="en-US" sz="2400" dirty="0"/>
              <a:t>0 (</a:t>
            </a:r>
            <a:r>
              <a:rPr lang="en-US" sz="2400" dirty="0" err="1"/>
              <a:t>Nongradable</a:t>
            </a:r>
            <a:r>
              <a:rPr lang="en-US" sz="2400" dirty="0"/>
              <a:t> Image)  ] (Optional)</a:t>
            </a:r>
          </a:p>
          <a:p>
            <a:pPr marL="1028700" lvl="3" indent="0">
              <a:buNone/>
            </a:pPr>
            <a:r>
              <a:rPr lang="en-US" sz="2400" dirty="0"/>
              <a:t>	1(Normal) </a:t>
            </a:r>
          </a:p>
          <a:p>
            <a:pPr marL="1028700" lvl="3" indent="0">
              <a:buNone/>
            </a:pPr>
            <a:r>
              <a:rPr lang="en-US" sz="2400" dirty="0"/>
              <a:t>	2 (Mild)</a:t>
            </a:r>
          </a:p>
          <a:p>
            <a:pPr marL="1028700" lvl="3" indent="0">
              <a:buNone/>
            </a:pPr>
            <a:r>
              <a:rPr lang="en-US" sz="2400" dirty="0"/>
              <a:t>	3 (Moderate NPDR)</a:t>
            </a:r>
          </a:p>
          <a:p>
            <a:pPr marL="1028700" lvl="3" indent="0">
              <a:buNone/>
            </a:pPr>
            <a:r>
              <a:rPr lang="en-US" sz="2400" dirty="0"/>
              <a:t>	4 (Severe NPDR)</a:t>
            </a:r>
          </a:p>
          <a:p>
            <a:pPr marL="1028700" lvl="3" indent="0">
              <a:buNone/>
            </a:pPr>
            <a:r>
              <a:rPr lang="en-US" sz="2400" dirty="0"/>
              <a:t>	5 (PDR)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6D4E2233-E881-47BD-9BB5-5344B5EE2FB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 rot="16200000">
            <a:off x="4700320" y="2975996"/>
            <a:ext cx="6391844" cy="13721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8832508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1A3B03-724E-4AA8-99A7-E73A8D6C62A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04800" y="905007"/>
            <a:ext cx="9515475" cy="581889"/>
          </a:xfrm>
        </p:spPr>
        <p:txBody>
          <a:bodyPr>
            <a:noAutofit/>
          </a:bodyPr>
          <a:lstStyle/>
          <a:p>
            <a: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Benchmarking:   AMD, GC, PM Classifications</a:t>
            </a:r>
            <a:b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</a:br>
            <a:endParaRPr lang="en-US" sz="3600" dirty="0">
              <a:solidFill>
                <a:schemeClr val="accent1"/>
              </a:solidFill>
              <a:latin typeface="+mn-lt"/>
              <a:ea typeface="+mn-ea"/>
              <a:cs typeface="Aharoni" panose="02010803020104030203" pitchFamily="2" charset="-79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ED33222-F13C-4CD1-A151-F2A12F8A54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13806" y="1640156"/>
            <a:ext cx="8020646" cy="4798744"/>
          </a:xfrm>
        </p:spPr>
        <p:txBody>
          <a:bodyPr>
            <a:normAutofit fontScale="92500" lnSpcReduction="10000"/>
          </a:bodyPr>
          <a:lstStyle/>
          <a:p>
            <a:pPr marL="685800" lvl="2" indent="0">
              <a:buNone/>
            </a:pPr>
            <a:r>
              <a:rPr lang="en-US" sz="1800" b="1" dirty="0">
                <a:solidFill>
                  <a:schemeClr val="accent1"/>
                </a:solidFill>
              </a:rPr>
              <a:t>AMD: </a:t>
            </a:r>
          </a:p>
          <a:p>
            <a:pPr marL="685800" lvl="2" indent="0">
              <a:buNone/>
            </a:pPr>
            <a:endParaRPr lang="en-US" sz="800" dirty="0"/>
          </a:p>
          <a:p>
            <a:pPr lvl="3"/>
            <a:r>
              <a:rPr lang="en-US" sz="1600" dirty="0"/>
              <a:t>[0 (Image </a:t>
            </a:r>
            <a:r>
              <a:rPr lang="en-US" sz="1600" dirty="0" err="1"/>
              <a:t>Nongradable</a:t>
            </a:r>
            <a:r>
              <a:rPr lang="en-US" sz="1600" dirty="0"/>
              <a:t>)]</a:t>
            </a:r>
          </a:p>
          <a:p>
            <a:pPr lvl="3"/>
            <a:r>
              <a:rPr lang="en-US" sz="1600" dirty="0"/>
              <a:t>1 (No/early stage AMD </a:t>
            </a:r>
          </a:p>
          <a:p>
            <a:pPr lvl="3"/>
            <a:r>
              <a:rPr lang="en-US" sz="1600" dirty="0"/>
              <a:t>2 (Intermediate/advanced stage AMD)</a:t>
            </a:r>
          </a:p>
          <a:p>
            <a:pPr marL="685800" lvl="2" indent="0">
              <a:buNone/>
            </a:pPr>
            <a:r>
              <a:rPr lang="en-US" sz="800" dirty="0"/>
              <a:t>	</a:t>
            </a:r>
          </a:p>
          <a:p>
            <a:pPr marL="685800" lvl="2" indent="0">
              <a:buNone/>
            </a:pPr>
            <a:r>
              <a:rPr lang="en-US" sz="1800" b="1" dirty="0">
                <a:solidFill>
                  <a:schemeClr val="accent1"/>
                </a:solidFill>
              </a:rPr>
              <a:t>GC: </a:t>
            </a:r>
          </a:p>
          <a:p>
            <a:pPr lvl="2"/>
            <a:endParaRPr lang="en-US" sz="800" dirty="0"/>
          </a:p>
          <a:p>
            <a:pPr lvl="3"/>
            <a:r>
              <a:rPr lang="en-US" sz="1600" dirty="0"/>
              <a:t>[0 (Image </a:t>
            </a:r>
            <a:r>
              <a:rPr lang="en-US" sz="1600" dirty="0" err="1"/>
              <a:t>Nongradable</a:t>
            </a:r>
            <a:r>
              <a:rPr lang="en-US" sz="1600" dirty="0"/>
              <a:t>.]</a:t>
            </a:r>
          </a:p>
          <a:p>
            <a:pPr lvl="3"/>
            <a:r>
              <a:rPr lang="en-US" sz="1600" dirty="0"/>
              <a:t>1 (No GC)</a:t>
            </a:r>
          </a:p>
          <a:p>
            <a:pPr lvl="3"/>
            <a:r>
              <a:rPr lang="en-US" sz="1600" dirty="0"/>
              <a:t>2 (GC)</a:t>
            </a:r>
          </a:p>
          <a:p>
            <a:pPr lvl="3"/>
            <a:r>
              <a:rPr lang="en-US" sz="1600" dirty="0"/>
              <a:t>Optic Disk Segmentation</a:t>
            </a:r>
          </a:p>
          <a:p>
            <a:pPr marL="1028700" lvl="3" indent="0">
              <a:buNone/>
            </a:pPr>
            <a:endParaRPr lang="en-US" sz="1600" dirty="0"/>
          </a:p>
          <a:p>
            <a:pPr marL="685800" lvl="2" indent="0">
              <a:buNone/>
            </a:pPr>
            <a:endParaRPr lang="en-US" sz="800" dirty="0"/>
          </a:p>
          <a:p>
            <a:pPr marL="685800" lvl="2" indent="0">
              <a:buNone/>
            </a:pPr>
            <a:r>
              <a:rPr lang="en-US" sz="1800" b="1" dirty="0">
                <a:solidFill>
                  <a:schemeClr val="accent1"/>
                </a:solidFill>
              </a:rPr>
              <a:t>PM: </a:t>
            </a:r>
          </a:p>
          <a:p>
            <a:pPr marL="685800" lvl="2" indent="0">
              <a:buNone/>
            </a:pPr>
            <a:endParaRPr lang="en-US" sz="800" dirty="0"/>
          </a:p>
          <a:p>
            <a:pPr lvl="3"/>
            <a:r>
              <a:rPr lang="en-US" sz="1600" dirty="0"/>
              <a:t>[0 (Image </a:t>
            </a:r>
            <a:r>
              <a:rPr lang="en-US" sz="1600" dirty="0" err="1"/>
              <a:t>Nongradable</a:t>
            </a:r>
            <a:r>
              <a:rPr lang="en-US" sz="1600" dirty="0"/>
              <a:t>)]</a:t>
            </a:r>
          </a:p>
          <a:p>
            <a:pPr lvl="3"/>
            <a:r>
              <a:rPr lang="en-US" sz="1600" dirty="0"/>
              <a:t>1 (No PM/HM)</a:t>
            </a:r>
          </a:p>
          <a:p>
            <a:pPr lvl="3"/>
            <a:r>
              <a:rPr lang="en-US" sz="1600" dirty="0"/>
              <a:t>2 (HM: high myopia)</a:t>
            </a:r>
          </a:p>
          <a:p>
            <a:pPr lvl="3"/>
            <a:r>
              <a:rPr lang="en-US" sz="1600" dirty="0"/>
              <a:t>3 (PM)</a:t>
            </a:r>
          </a:p>
          <a:p>
            <a:pPr marL="1028700" lvl="3" indent="0">
              <a:buNone/>
            </a:pPr>
            <a:r>
              <a:rPr lang="en-US" sz="1100" dirty="0"/>
              <a:t>	</a:t>
            </a:r>
          </a:p>
        </p:txBody>
      </p:sp>
    </p:spTree>
    <p:extLst>
      <p:ext uri="{BB962C8B-B14F-4D97-AF65-F5344CB8AC3E}">
        <p14:creationId xmlns:p14="http://schemas.microsoft.com/office/powerpoint/2010/main" val="1533268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 Box 45">
            <a:extLst>
              <a:ext uri="{FF2B5EF4-FFF2-40B4-BE49-F238E27FC236}">
                <a16:creationId xmlns:a16="http://schemas.microsoft.com/office/drawing/2014/main" id="{C87D9416-1FBE-480E-AA48-FD1237013723}"/>
              </a:ext>
            </a:extLst>
          </p:cNvPr>
          <p:cNvSpPr txBox="1"/>
          <p:nvPr/>
        </p:nvSpPr>
        <p:spPr>
          <a:xfrm>
            <a:off x="2500871" y="316332"/>
            <a:ext cx="4728788" cy="54938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>
              <a:lnSpc>
                <a:spcPct val="90000"/>
              </a:lnSpc>
            </a:pPr>
            <a:r>
              <a:rPr lang="en-IN" altLang="en-US" sz="3300" dirty="0">
                <a:solidFill>
                  <a:schemeClr val="accent1"/>
                </a:solidFill>
                <a:cs typeface="Aharoni" panose="02010803020104030203" pitchFamily="2" charset="-79"/>
              </a:rPr>
              <a:t>Benchmarking Metrics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338E9CC5-9909-41ED-86DA-EC2E660D3707}"/>
              </a:ext>
            </a:extLst>
          </p:cNvPr>
          <p:cNvSpPr/>
          <p:nvPr/>
        </p:nvSpPr>
        <p:spPr>
          <a:xfrm>
            <a:off x="878866" y="1226367"/>
            <a:ext cx="7386267" cy="53153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80000"/>
              </a:lnSpc>
              <a:spcBef>
                <a:spcPts val="375"/>
              </a:spcBef>
            </a:pPr>
            <a:r>
              <a:rPr lang="en-GB" sz="2000" b="1" dirty="0">
                <a:solidFill>
                  <a:schemeClr val="accent1"/>
                </a:solidFill>
              </a:rPr>
              <a:t>Classification Tasks: </a:t>
            </a: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GB" sz="2000" b="1" dirty="0">
                <a:solidFill>
                  <a:schemeClr val="accent1"/>
                </a:solidFill>
              </a:rPr>
              <a:t>Sensitivity:</a:t>
            </a:r>
          </a:p>
          <a:p>
            <a:pPr marL="942975" lvl="2" indent="-257175">
              <a:buFont typeface="Arial" panose="020B0604020202020204" pitchFamily="34" charset="0"/>
              <a:buChar char="•"/>
            </a:pPr>
            <a:r>
              <a:rPr lang="en-GB" sz="1600" dirty="0">
                <a:solidFill>
                  <a:srgbClr val="002060"/>
                </a:solidFill>
                <a:latin typeface="Century Gothic" panose="020B0502020202020204" pitchFamily="34" charset="0"/>
              </a:rPr>
              <a:t>True Positive/(True Positive + False Negative</a:t>
            </a:r>
            <a:r>
              <a:rPr lang="en-GB" sz="1400" dirty="0">
                <a:solidFill>
                  <a:srgbClr val="002060"/>
                </a:solidFill>
                <a:latin typeface="Century Gothic" panose="020B0502020202020204" pitchFamily="34" charset="0"/>
              </a:rPr>
              <a:t>)</a:t>
            </a:r>
            <a:endParaRPr lang="en-GB" sz="1400" dirty="0">
              <a:solidFill>
                <a:schemeClr val="accent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lvl="1"/>
            <a:endParaRPr lang="en-GB" sz="2000" dirty="0">
              <a:solidFill>
                <a:schemeClr val="accent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US" sz="2000" b="1" dirty="0">
                <a:solidFill>
                  <a:schemeClr val="accent1"/>
                </a:solidFill>
              </a:rPr>
              <a:t>Specificity: </a:t>
            </a:r>
          </a:p>
          <a:p>
            <a:pPr marL="942975" lvl="2" indent="-257175">
              <a:buFont typeface="Arial" panose="020B0604020202020204" pitchFamily="34" charset="0"/>
              <a:buChar char="•"/>
            </a:pPr>
            <a:r>
              <a:rPr lang="en-GB" sz="1600" dirty="0">
                <a:solidFill>
                  <a:srgbClr val="002060"/>
                </a:solidFill>
                <a:latin typeface="Century Gothic" panose="020B0502020202020204" pitchFamily="34" charset="0"/>
              </a:rPr>
              <a:t>True Negative/(True Negative + False Positive)</a:t>
            </a:r>
            <a:endParaRPr lang="en-GB" sz="1600" dirty="0">
              <a:solidFill>
                <a:schemeClr val="accent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lvl="1"/>
            <a:endParaRPr lang="en-US" sz="2000" dirty="0">
              <a:solidFill>
                <a:schemeClr val="accent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US" sz="2000" b="1" dirty="0">
                <a:solidFill>
                  <a:schemeClr val="accent1"/>
                </a:solidFill>
              </a:rPr>
              <a:t>AUC (Area Under ROC);</a:t>
            </a:r>
          </a:p>
          <a:p>
            <a:pPr marL="942975" lvl="2" indent="-257175">
              <a:buFont typeface="Arial" panose="020B0604020202020204" pitchFamily="34" charset="0"/>
              <a:buChar char="•"/>
            </a:pPr>
            <a:r>
              <a:rPr lang="en-GB" sz="1600" dirty="0">
                <a:solidFill>
                  <a:srgbClr val="002060"/>
                </a:solidFill>
                <a:latin typeface="Century Gothic" panose="020B0502020202020204" pitchFamily="34" charset="0"/>
              </a:rPr>
              <a:t>Sensitivity Vs (1-Specificity) plotted at different points of the model</a:t>
            </a:r>
          </a:p>
          <a:p>
            <a:pPr marL="600075" lvl="1" indent="-257175">
              <a:buFont typeface="Arial" panose="020B0604020202020204" pitchFamily="34" charset="0"/>
              <a:buChar char="•"/>
            </a:pPr>
            <a:endParaRPr lang="en-GB" sz="1600" b="1" dirty="0">
              <a:solidFill>
                <a:srgbClr val="002060"/>
              </a:solidFill>
              <a:latin typeface="Century Gothic" panose="020B0502020202020204" pitchFamily="34" charset="0"/>
            </a:endParaRP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US" sz="2000" b="1" dirty="0">
                <a:solidFill>
                  <a:schemeClr val="accent1"/>
                </a:solidFill>
              </a:rPr>
              <a:t>Accuracy, F1 Score</a:t>
            </a:r>
            <a:br>
              <a:rPr lang="en-US" sz="2000" b="1" dirty="0">
                <a:solidFill>
                  <a:schemeClr val="accent1"/>
                </a:solidFill>
              </a:rPr>
            </a:br>
            <a:r>
              <a:rPr lang="en-US" sz="2000" b="1" dirty="0">
                <a:solidFill>
                  <a:schemeClr val="accent1"/>
                </a:solidFill>
              </a:rPr>
              <a:t> </a:t>
            </a: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US" sz="2000" b="1" dirty="0">
                <a:solidFill>
                  <a:schemeClr val="accent1"/>
                </a:solidFill>
              </a:rPr>
              <a:t>Cohen’s Kappa / Quadratic Kappa Score</a:t>
            </a:r>
          </a:p>
          <a:p>
            <a:pPr>
              <a:lnSpc>
                <a:spcPct val="80000"/>
              </a:lnSpc>
              <a:spcBef>
                <a:spcPts val="375"/>
              </a:spcBef>
            </a:pPr>
            <a:endParaRPr lang="en-US" sz="2000" b="1" dirty="0">
              <a:solidFill>
                <a:schemeClr val="accent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  <a:p>
            <a:pPr>
              <a:lnSpc>
                <a:spcPct val="80000"/>
              </a:lnSpc>
              <a:spcBef>
                <a:spcPts val="375"/>
              </a:spcBef>
            </a:pPr>
            <a:r>
              <a:rPr lang="en-US" sz="2000" b="1" dirty="0">
                <a:solidFill>
                  <a:schemeClr val="accent1"/>
                </a:solidFill>
              </a:rPr>
              <a:t>Segmentation Tasks:</a:t>
            </a:r>
          </a:p>
          <a:p>
            <a:pPr marL="600075" lvl="1" indent="-257175">
              <a:lnSpc>
                <a:spcPct val="80000"/>
              </a:lnSpc>
              <a:spcBef>
                <a:spcPts val="375"/>
              </a:spcBef>
              <a:buFont typeface="Arial" panose="020B0604020202020204" pitchFamily="34" charset="0"/>
              <a:buChar char="•"/>
            </a:pPr>
            <a:r>
              <a:rPr lang="en-US" sz="2000" b="1" dirty="0">
                <a:solidFill>
                  <a:schemeClr val="accent1"/>
                </a:solidFill>
              </a:rPr>
              <a:t> IOU , Dice Coefficient</a:t>
            </a:r>
          </a:p>
          <a:p>
            <a:pPr>
              <a:lnSpc>
                <a:spcPct val="80000"/>
              </a:lnSpc>
              <a:spcBef>
                <a:spcPts val="375"/>
              </a:spcBef>
            </a:pPr>
            <a:r>
              <a:rPr lang="en-US" sz="2000" b="1" dirty="0">
                <a:solidFill>
                  <a:schemeClr val="accent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	</a:t>
            </a:r>
            <a:r>
              <a:rPr lang="en-US" sz="2000" dirty="0">
                <a:solidFill>
                  <a:schemeClr val="accent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</a:t>
            </a:r>
            <a:endParaRPr lang="en-US" sz="2000" b="1" dirty="0">
              <a:solidFill>
                <a:schemeClr val="accent1"/>
              </a:solidFill>
            </a:endParaRPr>
          </a:p>
          <a:p>
            <a:endParaRPr lang="en-US" sz="1600" dirty="0">
              <a:solidFill>
                <a:srgbClr val="002060"/>
              </a:solidFill>
              <a:latin typeface="Century Gothic" panose="020B0502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4117780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50">
        <p:fade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2053920" y="355154"/>
            <a:ext cx="5569110" cy="994172"/>
          </a:xfrm>
        </p:spPr>
        <p:txBody>
          <a:bodyPr>
            <a:normAutofit/>
          </a:bodyPr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Topic Group History</a:t>
            </a:r>
          </a:p>
        </p:txBody>
      </p:sp>
      <p:sp>
        <p:nvSpPr>
          <p:cNvPr id="5" name="Content Placeholder 4"/>
          <p:cNvSpPr>
            <a:spLocks noGrp="1" noChangeAspect="1"/>
          </p:cNvSpPr>
          <p:nvPr>
            <p:ph idx="1"/>
          </p:nvPr>
        </p:nvSpPr>
        <p:spPr>
          <a:xfrm>
            <a:off x="559766" y="1349326"/>
            <a:ext cx="8424068" cy="8247899"/>
          </a:xfrm>
        </p:spPr>
        <p:txBody>
          <a:bodyPr wrap="square">
            <a:spAutoFit/>
          </a:bodyPr>
          <a:lstStyle/>
          <a:p>
            <a:pPr marL="342900" lvl="1" indent="0">
              <a:buNone/>
            </a:pPr>
            <a:endParaRPr lang="en-US" dirty="0"/>
          </a:p>
          <a:p>
            <a:r>
              <a:rPr lang="en-US" dirty="0">
                <a:solidFill>
                  <a:schemeClr val="accent1"/>
                </a:solidFill>
              </a:rPr>
              <a:t>Meeting B - New York (Nov 2018)</a:t>
            </a:r>
          </a:p>
          <a:p>
            <a:pPr lvl="1"/>
            <a:r>
              <a:rPr lang="en-US" dirty="0"/>
              <a:t>AI for Ophthalmology Use Case submitted in response to the Call for Proposals</a:t>
            </a:r>
          </a:p>
          <a:p>
            <a:r>
              <a:rPr lang="en-US" dirty="0">
                <a:solidFill>
                  <a:schemeClr val="accent1"/>
                </a:solidFill>
              </a:rPr>
              <a:t>Meeting C – Lausanne, (Jan 2019)</a:t>
            </a:r>
          </a:p>
          <a:p>
            <a:pPr lvl="1"/>
            <a:r>
              <a:rPr lang="en-US" dirty="0"/>
              <a:t>Topic Group “Ophthalmology” established (2 Members)</a:t>
            </a:r>
          </a:p>
          <a:p>
            <a:r>
              <a:rPr lang="en-US" dirty="0">
                <a:solidFill>
                  <a:schemeClr val="accent1"/>
                </a:solidFill>
              </a:rPr>
              <a:t>Meeting D- Shanghai, (Apr 2019)</a:t>
            </a:r>
          </a:p>
          <a:p>
            <a:pPr lvl="1"/>
            <a:r>
              <a:rPr lang="en-US" dirty="0"/>
              <a:t>First version of Topic Description Document (TDD) – Version 1.0 completed</a:t>
            </a:r>
          </a:p>
          <a:p>
            <a:r>
              <a:rPr lang="en-US" dirty="0"/>
              <a:t> </a:t>
            </a:r>
            <a:r>
              <a:rPr lang="en-US" dirty="0">
                <a:solidFill>
                  <a:schemeClr val="accent1"/>
                </a:solidFill>
              </a:rPr>
              <a:t>Meeting E to J:  </a:t>
            </a:r>
          </a:p>
          <a:p>
            <a:pPr lvl="1"/>
            <a:r>
              <a:rPr lang="en-US" dirty="0"/>
              <a:t>TDD Revised &amp; Updated during each meeting</a:t>
            </a:r>
          </a:p>
          <a:p>
            <a:pPr lvl="1"/>
            <a:r>
              <a:rPr lang="en-US" dirty="0"/>
              <a:t>New members added</a:t>
            </a:r>
          </a:p>
          <a:p>
            <a:pPr lvl="1"/>
            <a:endParaRPr lang="en-US" dirty="0"/>
          </a:p>
          <a:p>
            <a:endParaRPr lang="en-US" dirty="0">
              <a:solidFill>
                <a:schemeClr val="accent1"/>
              </a:solidFill>
            </a:endParaRPr>
          </a:p>
          <a:p>
            <a:pPr lvl="1"/>
            <a:endParaRPr lang="en-US" dirty="0">
              <a:solidFill>
                <a:schemeClr val="accent1"/>
              </a:solidFill>
            </a:endParaRPr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1"/>
            <a:endParaRPr lang="en-US" dirty="0"/>
          </a:p>
          <a:p>
            <a:pPr lvl="2"/>
            <a:endParaRPr lang="en-US" dirty="0"/>
          </a:p>
          <a:p>
            <a:pPr lvl="1"/>
            <a:endParaRPr lang="en-US" sz="1500" dirty="0"/>
          </a:p>
        </p:txBody>
      </p:sp>
    </p:spTree>
    <p:extLst>
      <p:ext uri="{BB962C8B-B14F-4D97-AF65-F5344CB8AC3E}">
        <p14:creationId xmlns:p14="http://schemas.microsoft.com/office/powerpoint/2010/main" val="148985401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3">
            <a:extLst>
              <a:ext uri="{FF2B5EF4-FFF2-40B4-BE49-F238E27FC236}">
                <a16:creationId xmlns:a16="http://schemas.microsoft.com/office/drawing/2014/main" id="{CA07DCC7-9985-473D-A943-32915C3FF998}"/>
              </a:ext>
            </a:extLst>
          </p:cNvPr>
          <p:cNvSpPr txBox="1">
            <a:spLocks/>
          </p:cNvSpPr>
          <p:nvPr/>
        </p:nvSpPr>
        <p:spPr>
          <a:xfrm>
            <a:off x="2130320" y="1023728"/>
            <a:ext cx="5053262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TG-</a:t>
            </a:r>
            <a:r>
              <a:rPr lang="en-US" sz="3600" dirty="0" err="1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Ophthalmo</a:t>
            </a:r>
            <a: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 Members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6AB1BCB7-5CAF-4406-AEB8-681EF9D484A2}"/>
              </a:ext>
            </a:extLst>
          </p:cNvPr>
          <p:cNvSpPr/>
          <p:nvPr/>
        </p:nvSpPr>
        <p:spPr>
          <a:xfrm>
            <a:off x="221863" y="2045609"/>
            <a:ext cx="8700275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Currently 22 members – From 15 organizations &amp; 8 countries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dirty="0">
              <a:solidFill>
                <a:schemeClr val="accent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Dedicated mailing list : </a:t>
            </a:r>
            <a:r>
              <a:rPr lang="en-GB" sz="2400" u="sng" dirty="0">
                <a:hlinkClick r:id="rId3"/>
              </a:rPr>
              <a:t>fgai4htgophthalmo@lists.itu.int​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GB" sz="2400" u="sng" dirty="0">
              <a:hlinkClick r:id="rId3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Mailing List has 35 members</a:t>
            </a:r>
            <a:endParaRPr lang="en-US" sz="1350" dirty="0"/>
          </a:p>
          <a:p>
            <a:r>
              <a:rPr lang="en-GB" sz="2400" u="sng" dirty="0">
                <a:hlinkClick r:id="rId3"/>
              </a:rPr>
              <a:t>​​</a:t>
            </a:r>
            <a:endParaRPr lang="en-US" sz="2400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9711899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3">
            <a:extLst>
              <a:ext uri="{FF2B5EF4-FFF2-40B4-BE49-F238E27FC236}">
                <a16:creationId xmlns:a16="http://schemas.microsoft.com/office/drawing/2014/main" id="{CA07DCC7-9985-473D-A943-32915C3FF998}"/>
              </a:ext>
            </a:extLst>
          </p:cNvPr>
          <p:cNvSpPr txBox="1">
            <a:spLocks/>
          </p:cNvSpPr>
          <p:nvPr/>
        </p:nvSpPr>
        <p:spPr>
          <a:xfrm>
            <a:off x="1546700" y="1148419"/>
            <a:ext cx="7292500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TG-</a:t>
            </a:r>
            <a:r>
              <a:rPr lang="en-US" sz="3600" dirty="0" err="1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Ophthalmo</a:t>
            </a:r>
            <a:r>
              <a:rPr lang="en-US" sz="36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 Output Documents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6AB1BCB7-5CAF-4406-AEB8-681EF9D484A2}"/>
              </a:ext>
            </a:extLst>
          </p:cNvPr>
          <p:cNvSpPr/>
          <p:nvPr/>
        </p:nvSpPr>
        <p:spPr>
          <a:xfrm>
            <a:off x="318844" y="2412754"/>
            <a:ext cx="8700275" cy="25391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TDD: Topic Group Description Document (FGAI4H-K-017-A01) </a:t>
            </a:r>
          </a:p>
          <a:p>
            <a:r>
              <a:rPr lang="en-US" sz="2400" dirty="0">
                <a:solidFill>
                  <a:schemeClr val="accent1"/>
                </a:solidFill>
              </a:rPr>
              <a:t>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Topic Group Call for Participation (FGAI4H-K-017-A02)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dirty="0">
              <a:solidFill>
                <a:schemeClr val="accent1"/>
              </a:solidFill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chemeClr val="accent1"/>
                </a:solidFill>
              </a:rPr>
              <a:t>Topic Group Collaboration Site: </a:t>
            </a:r>
          </a:p>
          <a:p>
            <a:pPr marL="557213" lvl="1" indent="-214313">
              <a:buFont typeface="Arial" panose="020B0604020202020204" pitchFamily="34" charset="0"/>
              <a:buChar char="•"/>
            </a:pPr>
            <a:r>
              <a:rPr lang="en-US" sz="1500" dirty="0"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https://extranet.itu.int/sites/itu-t/focusgroups/ai4h/tg/SitePages/TG-Ophthalmo.aspx</a:t>
            </a:r>
            <a:endParaRPr lang="en-US" sz="1500" dirty="0"/>
          </a:p>
          <a:p>
            <a:r>
              <a:rPr lang="en-GB" sz="2400" u="sng" dirty="0">
                <a:hlinkClick r:id="rId4"/>
              </a:rPr>
              <a:t>​​</a:t>
            </a:r>
            <a:endParaRPr lang="en-US" sz="2400" dirty="0">
              <a:solidFill>
                <a:schemeClr val="accent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9256789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/>
          <p:cNvSpPr>
            <a:spLocks noGrp="1" noChangeAspect="1"/>
          </p:cNvSpPr>
          <p:nvPr>
            <p:ph idx="1"/>
          </p:nvPr>
        </p:nvSpPr>
        <p:spPr>
          <a:xfrm>
            <a:off x="260053" y="1422797"/>
            <a:ext cx="8772829" cy="5562035"/>
          </a:xfrm>
        </p:spPr>
        <p:txBody>
          <a:bodyPr wrap="square">
            <a:spAutoFit/>
          </a:bodyPr>
          <a:lstStyle/>
          <a:p>
            <a:pPr lvl="0" fontAlgn="base" hangingPunct="0"/>
            <a:r>
              <a:rPr lang="en-US" sz="2400" dirty="0">
                <a:solidFill>
                  <a:schemeClr val="accent1"/>
                </a:solidFill>
              </a:rPr>
              <a:t>Edits and updates to TDD .</a:t>
            </a:r>
          </a:p>
          <a:p>
            <a:pPr lvl="1" fontAlgn="base" hangingPunct="0"/>
            <a:r>
              <a:rPr lang="en-GB" dirty="0">
                <a:solidFill>
                  <a:srgbClr val="002060"/>
                </a:solidFill>
                <a:latin typeface="Century Gothic" panose="020B0502020202020204" pitchFamily="34" charset="0"/>
              </a:rPr>
              <a:t>Updates from Baidu to current standards on AMD and GC,  Cohen Kappa Score, Segmentation Tasks, Localization tasks </a:t>
            </a:r>
          </a:p>
          <a:p>
            <a:pPr lvl="1" fontAlgn="base" hangingPunct="0"/>
            <a:r>
              <a:rPr lang="en-GB" dirty="0">
                <a:solidFill>
                  <a:srgbClr val="002060"/>
                </a:solidFill>
                <a:latin typeface="Century Gothic" panose="020B0502020202020204" pitchFamily="34" charset="0"/>
              </a:rPr>
              <a:t>Working on converting the TDD to the new TDD template (J-105)</a:t>
            </a:r>
          </a:p>
          <a:p>
            <a:pPr lvl="1" fontAlgn="base" hangingPunct="0"/>
            <a:endParaRPr lang="en-GB" dirty="0">
              <a:solidFill>
                <a:srgbClr val="002060"/>
              </a:solidFill>
              <a:latin typeface="Century Gothic" panose="020B0502020202020204" pitchFamily="34" charset="0"/>
            </a:endParaRPr>
          </a:p>
          <a:p>
            <a:pPr lvl="0" fontAlgn="base" hangingPunct="0"/>
            <a:r>
              <a:rPr lang="en-US" sz="2400" dirty="0">
                <a:solidFill>
                  <a:schemeClr val="accent1"/>
                </a:solidFill>
              </a:rPr>
              <a:t>Outreach:</a:t>
            </a:r>
          </a:p>
          <a:p>
            <a:pPr lvl="1" fontAlgn="base" hangingPunct="0"/>
            <a:r>
              <a:rPr lang="en-US" dirty="0">
                <a:solidFill>
                  <a:srgbClr val="002060"/>
                </a:solidFill>
                <a:latin typeface="Century Gothic" panose="020B0502020202020204" pitchFamily="34" charset="0"/>
              </a:rPr>
              <a:t>Email &amp; Social Media</a:t>
            </a:r>
          </a:p>
          <a:p>
            <a:pPr lvl="1" fontAlgn="base" hangingPunct="0"/>
            <a:r>
              <a:rPr lang="en-US" dirty="0">
                <a:solidFill>
                  <a:srgbClr val="002060"/>
                </a:solidFill>
                <a:latin typeface="Century Gothic" panose="020B0502020202020204" pitchFamily="34" charset="0"/>
              </a:rPr>
              <a:t>Presented the work of FGIA4H at 16th International Conference of Telemedicine Society of India in Dec.  2020 as part of a talk on AI in Healthcare</a:t>
            </a:r>
          </a:p>
          <a:p>
            <a:pPr lvl="0" fontAlgn="base" hangingPunct="0"/>
            <a:endParaRPr lang="en-US" dirty="0">
              <a:solidFill>
                <a:schemeClr val="accent1"/>
              </a:solidFill>
            </a:endParaRPr>
          </a:p>
          <a:p>
            <a:pPr lvl="0" fontAlgn="base" hangingPunct="0"/>
            <a:endParaRPr lang="en-US" dirty="0">
              <a:solidFill>
                <a:schemeClr val="accent1"/>
              </a:solidFill>
            </a:endParaRPr>
          </a:p>
        </p:txBody>
      </p:sp>
      <p:sp>
        <p:nvSpPr>
          <p:cNvPr id="6" name="Title 3">
            <a:extLst>
              <a:ext uri="{FF2B5EF4-FFF2-40B4-BE49-F238E27FC236}">
                <a16:creationId xmlns:a16="http://schemas.microsoft.com/office/drawing/2014/main" id="{CA07DCC7-9985-473D-A943-32915C3FF998}"/>
              </a:ext>
            </a:extLst>
          </p:cNvPr>
          <p:cNvSpPr txBox="1">
            <a:spLocks/>
          </p:cNvSpPr>
          <p:nvPr/>
        </p:nvSpPr>
        <p:spPr>
          <a:xfrm>
            <a:off x="2315532" y="333376"/>
            <a:ext cx="4512935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3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Progress Since Meeting J</a:t>
            </a:r>
          </a:p>
        </p:txBody>
      </p:sp>
    </p:spTree>
    <p:extLst>
      <p:ext uri="{BB962C8B-B14F-4D97-AF65-F5344CB8AC3E}">
        <p14:creationId xmlns:p14="http://schemas.microsoft.com/office/powerpoint/2010/main" val="300499398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Content Placeholder 4"/>
          <p:cNvSpPr>
            <a:spLocks noGrp="1" noChangeAspect="1"/>
          </p:cNvSpPr>
          <p:nvPr>
            <p:ph idx="1"/>
          </p:nvPr>
        </p:nvSpPr>
        <p:spPr>
          <a:xfrm>
            <a:off x="735013" y="1587090"/>
            <a:ext cx="7962948" cy="3856440"/>
          </a:xfrm>
        </p:spPr>
        <p:txBody>
          <a:bodyPr wrap="square">
            <a:spAutoFit/>
          </a:bodyPr>
          <a:lstStyle/>
          <a:p>
            <a:pPr lvl="1" fontAlgn="base" hangingPunct="0"/>
            <a:r>
              <a:rPr lang="en-US" sz="2800" dirty="0">
                <a:solidFill>
                  <a:schemeClr val="accent1"/>
                </a:solidFill>
              </a:rPr>
              <a:t>Collaboration with WG-DAISAM </a:t>
            </a:r>
            <a:r>
              <a:rPr lang="en-US" dirty="0">
                <a:solidFill>
                  <a:schemeClr val="accent1"/>
                </a:solidFill>
              </a:rPr>
              <a:t>(Data and AI solution assessment methods)​</a:t>
            </a:r>
          </a:p>
          <a:p>
            <a:pPr lvl="2" fontAlgn="base" hangingPunct="0"/>
            <a:endParaRPr lang="en-US" sz="2400" dirty="0">
              <a:solidFill>
                <a:schemeClr val="accent1"/>
              </a:solidFill>
            </a:endParaRPr>
          </a:p>
          <a:p>
            <a:pPr lvl="2" fontAlgn="base" hangingPunct="0"/>
            <a:r>
              <a:rPr lang="en-US" sz="2400" dirty="0"/>
              <a:t>Objective to assess factors such as bias, robustness, </a:t>
            </a:r>
            <a:r>
              <a:rPr lang="en-US" sz="2400" dirty="0" err="1"/>
              <a:t>explainability</a:t>
            </a:r>
            <a:r>
              <a:rPr lang="en-US" sz="2400" dirty="0"/>
              <a:t> and uncertainty in AI models. </a:t>
            </a:r>
          </a:p>
          <a:p>
            <a:pPr lvl="2" fontAlgn="base" hangingPunct="0"/>
            <a:endParaRPr lang="en-US" sz="2400" dirty="0"/>
          </a:p>
          <a:p>
            <a:pPr lvl="2" fontAlgn="base" hangingPunct="0"/>
            <a:r>
              <a:rPr lang="en-US" sz="2400" dirty="0"/>
              <a:t>Contributed AI models, data, meta-data for testing of the Diabetic Retinopathy use case in </a:t>
            </a:r>
            <a:r>
              <a:rPr lang="en-US" sz="2400" dirty="0" err="1"/>
              <a:t>Opthalmology</a:t>
            </a:r>
            <a:r>
              <a:rPr lang="en-US" sz="2400" dirty="0"/>
              <a:t>.</a:t>
            </a:r>
          </a:p>
          <a:p>
            <a:pPr lvl="2" fontAlgn="base" hangingPunct="0"/>
            <a:endParaRPr lang="en-US" sz="2400" dirty="0"/>
          </a:p>
          <a:p>
            <a:pPr lvl="2" fontAlgn="base" hangingPunct="0"/>
            <a:endParaRPr lang="en-US" sz="2400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467642EF-36D8-4BB2-BCBC-72030C175839}"/>
              </a:ext>
            </a:extLst>
          </p:cNvPr>
          <p:cNvSpPr txBox="1">
            <a:spLocks/>
          </p:cNvSpPr>
          <p:nvPr/>
        </p:nvSpPr>
        <p:spPr>
          <a:xfrm>
            <a:off x="2315532" y="333376"/>
            <a:ext cx="4512935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3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Progress Since Meeting J</a:t>
            </a:r>
          </a:p>
        </p:txBody>
      </p:sp>
    </p:spTree>
    <p:extLst>
      <p:ext uri="{BB962C8B-B14F-4D97-AF65-F5344CB8AC3E}">
        <p14:creationId xmlns:p14="http://schemas.microsoft.com/office/powerpoint/2010/main" val="923118506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4D146C33-BE82-4EF2-9F53-D6241FD5706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6225" y="2488397"/>
            <a:ext cx="4529570" cy="3113062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69447B66-F1DA-4B4A-A3CE-DBB2B2CA42A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624123" y="2588842"/>
            <a:ext cx="4408687" cy="320883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3BE5F457-8237-472C-B5E4-16FEA39A54D0}"/>
              </a:ext>
            </a:extLst>
          </p:cNvPr>
          <p:cNvSpPr txBox="1"/>
          <p:nvPr/>
        </p:nvSpPr>
        <p:spPr>
          <a:xfrm>
            <a:off x="0" y="1783609"/>
            <a:ext cx="8589533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2" fontAlgn="base" hangingPunct="0"/>
            <a:r>
              <a:rPr lang="en-US" sz="1600" dirty="0"/>
              <a:t>Results included in paper "ML4H Auditing: From Paper to Practice", which was published in the </a:t>
            </a:r>
            <a:r>
              <a:rPr lang="en-US" sz="1600" dirty="0" err="1"/>
              <a:t>NeurIPS</a:t>
            </a:r>
            <a:r>
              <a:rPr lang="en-US" sz="1600" dirty="0"/>
              <a:t> 2020 workshop on Machine Learning for Health.  </a:t>
            </a:r>
          </a:p>
        </p:txBody>
      </p:sp>
      <p:sp>
        <p:nvSpPr>
          <p:cNvPr id="8" name="Title 3">
            <a:extLst>
              <a:ext uri="{FF2B5EF4-FFF2-40B4-BE49-F238E27FC236}">
                <a16:creationId xmlns:a16="http://schemas.microsoft.com/office/drawing/2014/main" id="{E82ADCD3-779D-487C-AE3B-B2C620EAF474}"/>
              </a:ext>
            </a:extLst>
          </p:cNvPr>
          <p:cNvSpPr txBox="1">
            <a:spLocks/>
          </p:cNvSpPr>
          <p:nvPr/>
        </p:nvSpPr>
        <p:spPr>
          <a:xfrm>
            <a:off x="2315532" y="333376"/>
            <a:ext cx="4512935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sz="3300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Progress Since Meeting J</a:t>
            </a:r>
          </a:p>
        </p:txBody>
      </p:sp>
    </p:spTree>
    <p:extLst>
      <p:ext uri="{BB962C8B-B14F-4D97-AF65-F5344CB8AC3E}">
        <p14:creationId xmlns:p14="http://schemas.microsoft.com/office/powerpoint/2010/main" val="371592953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>
          <a:xfrm>
            <a:off x="3325254" y="216399"/>
            <a:ext cx="2864664" cy="994172"/>
          </a:xfrm>
        </p:spPr>
        <p:txBody>
          <a:bodyPr/>
          <a:lstStyle/>
          <a:p>
            <a:r>
              <a:rPr lang="en-US" dirty="0">
                <a:solidFill>
                  <a:schemeClr val="accent1"/>
                </a:solidFill>
                <a:latin typeface="+mn-lt"/>
                <a:ea typeface="+mn-ea"/>
                <a:cs typeface="Aharoni" panose="02010803020104030203" pitchFamily="2" charset="-79"/>
              </a:rPr>
              <a:t>Next Steps</a:t>
            </a:r>
          </a:p>
        </p:txBody>
      </p:sp>
      <p:sp>
        <p:nvSpPr>
          <p:cNvPr id="5" name="Content Placeholder 4"/>
          <p:cNvSpPr>
            <a:spLocks noGrp="1" noChangeAspect="1"/>
          </p:cNvSpPr>
          <p:nvPr>
            <p:ph idx="1"/>
          </p:nvPr>
        </p:nvSpPr>
        <p:spPr>
          <a:xfrm>
            <a:off x="371171" y="1480952"/>
            <a:ext cx="8772829" cy="4951099"/>
          </a:xfrm>
        </p:spPr>
        <p:txBody>
          <a:bodyPr wrap="square">
            <a:spAutoFit/>
          </a:bodyPr>
          <a:lstStyle/>
          <a:p>
            <a:r>
              <a:rPr lang="en-US" dirty="0">
                <a:solidFill>
                  <a:schemeClr val="accent1"/>
                </a:solidFill>
              </a:rPr>
              <a:t>Updates to TDD: </a:t>
            </a:r>
          </a:p>
          <a:p>
            <a:pPr lvl="2"/>
            <a:r>
              <a:rPr lang="en-GB" sz="1800" dirty="0"/>
              <a:t>Incorporate new TDD Template</a:t>
            </a:r>
          </a:p>
          <a:p>
            <a:pPr lvl="2"/>
            <a:r>
              <a:rPr lang="en-US" sz="1800" dirty="0"/>
              <a:t>Complete sections on ethics, benchmarking, reporting.</a:t>
            </a:r>
            <a:endParaRPr lang="en-GB" sz="1800" dirty="0"/>
          </a:p>
          <a:p>
            <a:pPr lvl="2"/>
            <a:r>
              <a:rPr lang="en-GB" sz="1800" dirty="0"/>
              <a:t>Split into subtopics</a:t>
            </a:r>
            <a:endParaRPr lang="en-US" sz="1800" dirty="0"/>
          </a:p>
          <a:p>
            <a:r>
              <a:rPr lang="en-GB" dirty="0"/>
              <a:t> </a:t>
            </a:r>
            <a:r>
              <a:rPr lang="en-US" dirty="0">
                <a:solidFill>
                  <a:schemeClr val="accent1"/>
                </a:solidFill>
              </a:rPr>
              <a:t>Dataset Procurement: </a:t>
            </a:r>
          </a:p>
          <a:p>
            <a:pPr lvl="1"/>
            <a:r>
              <a:rPr lang="en-US" dirty="0"/>
              <a:t>Undisclosed datasets needed for testing </a:t>
            </a:r>
          </a:p>
          <a:p>
            <a:r>
              <a:rPr lang="en-US" dirty="0">
                <a:solidFill>
                  <a:schemeClr val="accent1"/>
                </a:solidFill>
              </a:rPr>
              <a:t>Benchmarking:</a:t>
            </a:r>
          </a:p>
          <a:p>
            <a:pPr lvl="1"/>
            <a:r>
              <a:rPr lang="en-US" dirty="0"/>
              <a:t>Establish methodology and implement. </a:t>
            </a:r>
          </a:p>
          <a:p>
            <a:r>
              <a:rPr lang="en-GB" dirty="0"/>
              <a:t> </a:t>
            </a:r>
            <a:r>
              <a:rPr lang="en-US" dirty="0">
                <a:solidFill>
                  <a:schemeClr val="accent1"/>
                </a:solidFill>
              </a:rPr>
              <a:t>Outreach / Community Building</a:t>
            </a:r>
            <a:endParaRPr lang="en-US" dirty="0"/>
          </a:p>
          <a:p>
            <a:pPr lvl="1"/>
            <a:r>
              <a:rPr lang="en-US" dirty="0"/>
              <a:t>Increase engagement from members</a:t>
            </a:r>
          </a:p>
          <a:p>
            <a:pPr lvl="1"/>
            <a:r>
              <a:rPr lang="en-US" dirty="0"/>
              <a:t>Get more experts on board and involved. </a:t>
            </a:r>
          </a:p>
          <a:p>
            <a:pPr marL="342900" lvl="1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3019230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3">
            <a:extLst>
              <a:ext uri="{FF2B5EF4-FFF2-40B4-BE49-F238E27FC236}">
                <a16:creationId xmlns:a16="http://schemas.microsoft.com/office/drawing/2014/main" id="{4372C6BE-2CC8-6A48-9297-C45F92B70FA4}"/>
              </a:ext>
            </a:extLst>
          </p:cNvPr>
          <p:cNvSpPr txBox="1">
            <a:spLocks/>
          </p:cNvSpPr>
          <p:nvPr/>
        </p:nvSpPr>
        <p:spPr>
          <a:xfrm>
            <a:off x="0" y="857251"/>
            <a:ext cx="9144000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pPr algn="ctr"/>
            <a:endParaRPr lang="en-US" sz="3300" dirty="0"/>
          </a:p>
        </p:txBody>
      </p:sp>
      <p:sp>
        <p:nvSpPr>
          <p:cNvPr id="6" name="Content Placeholder 4">
            <a:extLst>
              <a:ext uri="{FF2B5EF4-FFF2-40B4-BE49-F238E27FC236}">
                <a16:creationId xmlns:a16="http://schemas.microsoft.com/office/drawing/2014/main" id="{6CE12F27-0FB4-B74B-AE1C-69AFF6938590}"/>
              </a:ext>
            </a:extLst>
          </p:cNvPr>
          <p:cNvSpPr>
            <a:spLocks noGrp="1" noChangeAspect="1"/>
          </p:cNvSpPr>
          <p:nvPr>
            <p:ph idx="1"/>
          </p:nvPr>
        </p:nvSpPr>
        <p:spPr>
          <a:xfrm>
            <a:off x="3522276" y="2536773"/>
            <a:ext cx="2492130" cy="590931"/>
          </a:xfrm>
        </p:spPr>
        <p:txBody>
          <a:bodyPr wrap="square">
            <a:spAutoFit/>
          </a:bodyPr>
          <a:lstStyle/>
          <a:p>
            <a:pPr marL="0" indent="0">
              <a:buNone/>
            </a:pPr>
            <a:r>
              <a:rPr lang="en-US" sz="3600" dirty="0">
                <a:solidFill>
                  <a:schemeClr val="accent1"/>
                </a:solidFill>
                <a:cs typeface="Aharoni" panose="02010803020104030203" pitchFamily="2" charset="-79"/>
              </a:rPr>
              <a:t>Thank you!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A39A6871-B7BD-43F3-9FF2-4005A2D43CC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33527" y="3993401"/>
            <a:ext cx="3770141" cy="16250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216539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​​">
  <a:themeElements>
    <a:clrScheme name="Office 主题​​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主题​​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主题​​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​​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等线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等线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D863A2280E3F84C93CB7D95B3AE289B" ma:contentTypeVersion="2" ma:contentTypeDescription="Create a new document." ma:contentTypeScope="" ma:versionID="7e530ecd20c263b95f6042ee110165eb">
  <xsd:schema xmlns:xsd="http://www.w3.org/2001/XMLSchema" xmlns:xs="http://www.w3.org/2001/XMLSchema" xmlns:p="http://schemas.microsoft.com/office/2006/metadata/properties" xmlns:ns1="http://schemas.microsoft.com/sharepoint/v3" xmlns:ns2="1aaea1ea-72e4-4374-b05e-72e2f16fb7ae" targetNamespace="http://schemas.microsoft.com/office/2006/metadata/properties" ma:root="true" ma:fieldsID="55e75d33b50fbf3f19c1feb9a309975b" ns1:_="" ns2:_="">
    <xsd:import namespace="http://schemas.microsoft.com/sharepoint/v3"/>
    <xsd:import namespace="1aaea1ea-72e4-4374-b05e-72e2f16fb7ae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2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description="Scheduling Start Date is a site column created by the Publishing feature. It is used to specify the date and time on which this page will first appear to site visitors." ma:hidden="true" ma:internalName="PublishingStartDate">
      <xsd:simpleType>
        <xsd:restriction base="dms:Unknown"/>
      </xsd:simpleType>
    </xsd:element>
    <xsd:element name="PublishingExpirationDate" ma:index="9" nillable="true" ma:displayName="Scheduling End Date" ma:description="Scheduling End Date is a site column created by the Publishing feature. It is used to specify the date and time on which this page will no longer appear to site visitors." ma:hidden="tru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aea1ea-72e4-4374-b05e-72e2f16fb7ae" elementFormDefault="qualified">
    <xsd:import namespace="http://schemas.microsoft.com/office/2006/documentManagement/types"/>
    <xsd:import namespace="http://schemas.microsoft.com/office/infopath/2007/PartnerControls"/>
    <xsd:element name="SharedWithUsers" ma:index="10" nillable="true" ma:displayName="Shared With" ma:description="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39347F4E-04AF-402F-B8A5-CC07999447B1}"/>
</file>

<file path=customXml/itemProps2.xml><?xml version="1.0" encoding="utf-8"?>
<ds:datastoreItem xmlns:ds="http://schemas.openxmlformats.org/officeDocument/2006/customXml" ds:itemID="{263EDF69-883F-4630-8D5D-47FF3AA110B2}"/>
</file>

<file path=customXml/itemProps3.xml><?xml version="1.0" encoding="utf-8"?>
<ds:datastoreItem xmlns:ds="http://schemas.openxmlformats.org/officeDocument/2006/customXml" ds:itemID="{8D757891-533E-4B08-9CC2-432445C0232A}"/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1791</TotalTime>
  <Words>777</Words>
  <Application>Microsoft Office PowerPoint</Application>
  <PresentationFormat>On-screen Show (4:3)</PresentationFormat>
  <Paragraphs>178</Paragraphs>
  <Slides>17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5" baseType="lpstr">
      <vt:lpstr>等线</vt:lpstr>
      <vt:lpstr>Aharoni</vt:lpstr>
      <vt:lpstr>Arial</vt:lpstr>
      <vt:lpstr>Calibri</vt:lpstr>
      <vt:lpstr>Calibri Light</vt:lpstr>
      <vt:lpstr>Century Gothic</vt:lpstr>
      <vt:lpstr>Times New Roman</vt:lpstr>
      <vt:lpstr>Office 主题​​</vt:lpstr>
      <vt:lpstr>PowerPoint Presentation</vt:lpstr>
      <vt:lpstr>Meeting J Topic Group Update Ophthalmology (TG-Ophthalmo )</vt:lpstr>
      <vt:lpstr>Topic Group – Ophthalmology </vt:lpstr>
      <vt:lpstr>The Health Challenge</vt:lpstr>
      <vt:lpstr>PowerPoint Presentation</vt:lpstr>
      <vt:lpstr>Impact of AI </vt:lpstr>
      <vt:lpstr>Benchmarking: DR Classifications </vt:lpstr>
      <vt:lpstr>Benchmarking:   AMD, GC, PM Classifications </vt:lpstr>
      <vt:lpstr>PowerPoint Presentation</vt:lpstr>
      <vt:lpstr>Topic Group History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Next Steps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Att.3 - Presentation (TG-Ophthalmo)</dc:title>
  <dc:creator>Campos, Simao</dc:creator>
  <cp:lastModifiedBy>Dabiri, Ayda</cp:lastModifiedBy>
  <cp:revision>76</cp:revision>
  <cp:lastPrinted>2019-04-04T08:49:31Z</cp:lastPrinted>
  <dcterms:created xsi:type="dcterms:W3CDTF">2019-03-31T15:53:06Z</dcterms:created>
  <dcterms:modified xsi:type="dcterms:W3CDTF">2021-01-28T09:38:07Z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0x0101002D863A2280E3F84C93CB7D95B3AE289B</vt:lpwstr>
  </property>
</Properties>
</file>