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4"/>
    <p:sldMasterId id="2147483684" r:id="rId5"/>
  </p:sldMasterIdLst>
  <p:notesMasterIdLst>
    <p:notesMasterId r:id="rId16"/>
  </p:notesMasterIdLst>
  <p:sldIdLst>
    <p:sldId id="257" r:id="rId6"/>
    <p:sldId id="310" r:id="rId7"/>
    <p:sldId id="373" r:id="rId8"/>
    <p:sldId id="356" r:id="rId9"/>
    <p:sldId id="363" r:id="rId10"/>
    <p:sldId id="372" r:id="rId11"/>
    <p:sldId id="374" r:id="rId12"/>
    <p:sldId id="375" r:id="rId13"/>
    <p:sldId id="376" r:id="rId14"/>
    <p:sldId id="377" r:id="rId15"/>
  </p:sldIdLst>
  <p:sldSz cx="12192000" cy="6858000"/>
  <p:notesSz cx="7104063" cy="10234613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2029" autoAdjust="0"/>
  </p:normalViewPr>
  <p:slideViewPr>
    <p:cSldViewPr snapToGrid="0">
      <p:cViewPr varScale="1">
        <p:scale>
          <a:sx n="67" d="100"/>
          <a:sy n="67" d="100"/>
        </p:scale>
        <p:origin x="644" y="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viewProps" Target="viewProps.xml"/><Relationship Id="rId3" Type="http://schemas.openxmlformats.org/officeDocument/2006/relationships/customXml" Target="../customXml/item3.xml"/><Relationship Id="rId21" Type="http://schemas.microsoft.com/office/2016/11/relationships/changesInfo" Target="changesInfos/changesInfo1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presProps" Target="presProps.xml"/><Relationship Id="rId2" Type="http://schemas.openxmlformats.org/officeDocument/2006/relationships/customXml" Target="../customXml/item2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10.xml"/><Relationship Id="rId10" Type="http://schemas.openxmlformats.org/officeDocument/2006/relationships/slide" Target="slides/slide5.xml"/><Relationship Id="rId19" Type="http://schemas.openxmlformats.org/officeDocument/2006/relationships/theme" Target="theme/theme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4" Type="http://schemas.openxmlformats.org/officeDocument/2006/relationships/slide" Target="slides/slide9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Campos, Simao" userId="a1bf0726-548b-4db8-a746-2e19b5e24da4" providerId="ADAL" clId="{76C2F6A2-90D3-456A-9336-329D45CCA3A9}"/>
    <pc:docChg chg="custSel modSld">
      <pc:chgData name="Campos, Simao" userId="a1bf0726-548b-4db8-a746-2e19b5e24da4" providerId="ADAL" clId="{76C2F6A2-90D3-456A-9336-329D45CCA3A9}" dt="2020-07-31T13:05:45.822" v="12" actId="1038"/>
      <pc:docMkLst>
        <pc:docMk/>
      </pc:docMkLst>
      <pc:sldChg chg="addSp delSp modSp mod">
        <pc:chgData name="Campos, Simao" userId="a1bf0726-548b-4db8-a746-2e19b5e24da4" providerId="ADAL" clId="{76C2F6A2-90D3-456A-9336-329D45CCA3A9}" dt="2020-07-31T13:05:45.822" v="12" actId="1038"/>
        <pc:sldMkLst>
          <pc:docMk/>
          <pc:sldMk cId="2344048152" sldId="257"/>
        </pc:sldMkLst>
        <pc:spChg chg="add mod">
          <ac:chgData name="Campos, Simao" userId="a1bf0726-548b-4db8-a746-2e19b5e24da4" providerId="ADAL" clId="{76C2F6A2-90D3-456A-9336-329D45CCA3A9}" dt="2020-07-31T13:05:40.310" v="9" actId="6549"/>
          <ac:spMkLst>
            <pc:docMk/>
            <pc:sldMk cId="2344048152" sldId="257"/>
            <ac:spMk id="3" creationId="{3AA5875A-E589-402B-B809-F6D4BAA63A02}"/>
          </ac:spMkLst>
        </pc:spChg>
        <pc:spChg chg="add mod">
          <ac:chgData name="Campos, Simao" userId="a1bf0726-548b-4db8-a746-2e19b5e24da4" providerId="ADAL" clId="{76C2F6A2-90D3-456A-9336-329D45CCA3A9}" dt="2020-07-31T13:05:45.822" v="12" actId="1038"/>
          <ac:spMkLst>
            <pc:docMk/>
            <pc:sldMk cId="2344048152" sldId="257"/>
            <ac:spMk id="4" creationId="{50B7AC7D-3CD4-41C4-9C8C-988494B72852}"/>
          </ac:spMkLst>
        </pc:spChg>
        <pc:spChg chg="del">
          <ac:chgData name="Campos, Simao" userId="a1bf0726-548b-4db8-a746-2e19b5e24da4" providerId="ADAL" clId="{76C2F6A2-90D3-456A-9336-329D45CCA3A9}" dt="2020-07-31T13:05:13.387" v="0" actId="478"/>
          <ac:spMkLst>
            <pc:docMk/>
            <pc:sldMk cId="2344048152" sldId="257"/>
            <ac:spMk id="9" creationId="{8C7CA0D1-8B49-4675-8A5E-57C7F64475C1}"/>
          </ac:spMkLst>
        </pc:spChg>
        <pc:spChg chg="del">
          <ac:chgData name="Campos, Simao" userId="a1bf0726-548b-4db8-a746-2e19b5e24da4" providerId="ADAL" clId="{76C2F6A2-90D3-456A-9336-329D45CCA3A9}" dt="2020-07-31T13:05:13.387" v="0" actId="478"/>
          <ac:spMkLst>
            <pc:docMk/>
            <pc:sldMk cId="2344048152" sldId="257"/>
            <ac:spMk id="10" creationId="{D36F58C8-2F54-4864-94DC-A069EA8D2640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4023992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r">
              <a:defRPr sz="1300"/>
            </a:lvl1pPr>
          </a:lstStyle>
          <a:p>
            <a:fld id="{9378A75F-2924-419E-A2B9-0B6F81294D43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482600" y="1279525"/>
            <a:ext cx="6138863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75" tIns="49538" rIns="99075" bIns="49538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710407" y="4925407"/>
            <a:ext cx="5683250" cy="4029879"/>
          </a:xfrm>
          <a:prstGeom prst="rect">
            <a:avLst/>
          </a:prstGeom>
        </p:spPr>
        <p:txBody>
          <a:bodyPr vert="horz" lIns="99075" tIns="49538" rIns="99075" bIns="49538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4023992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r">
              <a:defRPr sz="1300"/>
            </a:lvl1pPr>
          </a:lstStyle>
          <a:p>
            <a:fld id="{245FDEC2-DF3E-4D08-A694-69CAF3C4281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10742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>
          <a:xfrm>
            <a:off x="482600" y="1279525"/>
            <a:ext cx="6138863" cy="3454400"/>
          </a:xfrm>
        </p:spPr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3428456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7400821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3837537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85489035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11367417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32838190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1024680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6661044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6113982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79169137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6158881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1391976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41952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012073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87835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998485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15846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00705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84232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4387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78037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14154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75879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ld und Text">
  <p:cSld name="Bild und Text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5"/>
          <p:cNvSpPr txBox="1">
            <a:spLocks noGrp="1"/>
          </p:cNvSpPr>
          <p:nvPr>
            <p:ph type="body" idx="1"/>
          </p:nvPr>
        </p:nvSpPr>
        <p:spPr>
          <a:xfrm>
            <a:off x="3887756" y="1508788"/>
            <a:ext cx="7968885" cy="45126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64045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133"/>
              <a:buChar char="•"/>
              <a:defRPr sz="2133"/>
            </a:lvl1pPr>
            <a:lvl2pPr marL="914400" lvl="1" indent="-364045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133"/>
              <a:buChar char="•"/>
              <a:defRPr sz="2133"/>
            </a:lvl2pPr>
            <a:lvl3pPr marL="1371600" lvl="2" indent="-364045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133"/>
              <a:buChar char="•"/>
              <a:defRPr sz="2133"/>
            </a:lvl3pPr>
            <a:lvl4pPr marL="1828800" lvl="3" indent="-364045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133"/>
              <a:buChar char="•"/>
              <a:defRPr sz="2133"/>
            </a:lvl4pPr>
            <a:lvl5pPr marL="2286000" lvl="4" indent="-364045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133"/>
              <a:buChar char="•"/>
              <a:defRPr sz="2133"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0" name="Google Shape;30;p5"/>
          <p:cNvSpPr>
            <a:spLocks noGrp="1"/>
          </p:cNvSpPr>
          <p:nvPr>
            <p:ph type="pic" idx="2"/>
          </p:nvPr>
        </p:nvSpPr>
        <p:spPr>
          <a:xfrm>
            <a:off x="327835" y="1508787"/>
            <a:ext cx="3360000" cy="451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31" name="Google Shape;31;p5"/>
          <p:cNvSpPr txBox="1">
            <a:spLocks noGrp="1"/>
          </p:cNvSpPr>
          <p:nvPr>
            <p:ph type="title"/>
          </p:nvPr>
        </p:nvSpPr>
        <p:spPr>
          <a:xfrm>
            <a:off x="327835" y="313256"/>
            <a:ext cx="11520000" cy="53553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Calibri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2" name="Google Shape;32;p5"/>
          <p:cNvSpPr txBox="1">
            <a:spLocks noGrp="1"/>
          </p:cNvSpPr>
          <p:nvPr>
            <p:ph type="body" idx="3"/>
          </p:nvPr>
        </p:nvSpPr>
        <p:spPr>
          <a:xfrm>
            <a:off x="327835" y="836712"/>
            <a:ext cx="11520000" cy="494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2"/>
              </a:buClr>
              <a:buSzPts val="2667"/>
              <a:buNone/>
              <a:defRPr sz="2667" b="0">
                <a:solidFill>
                  <a:schemeClr val="dk2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3" name="Google Shape;33;p5"/>
          <p:cNvSpPr txBox="1">
            <a:spLocks noGrp="1"/>
          </p:cNvSpPr>
          <p:nvPr>
            <p:ph type="ftr" idx="11"/>
          </p:nvPr>
        </p:nvSpPr>
        <p:spPr>
          <a:xfrm>
            <a:off x="3480000" y="6409392"/>
            <a:ext cx="5232000" cy="18466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 sz="1200">
                <a:solidFill>
                  <a:srgbClr val="888888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861993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24E67A-AF0E-4819-AC53-2E46C7DFBD72}" type="datetimeFigureOut">
              <a:rPr lang="zh-CN" altLang="en-US" smtClean="0"/>
              <a:t>2021/1/29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10845014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764DE79-268F-4C1A-8933-263129D2AF90}" type="datetimeFigureOut">
              <a:rPr lang="en-US" dirty="0"/>
              <a:t>1/29/2021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8F63A3B-78C7-47BE-AE5E-E10140E04643}" type="slidenum">
              <a:rPr lang="en-US" dirty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608626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  <p:sldLayoutId id="2147483696" r:id="rId12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mailto:Ferath.kherif@fraunhofer.de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1.png"/><Relationship Id="rId4" Type="http://schemas.openxmlformats.org/officeDocument/2006/relationships/image" Target="../media/image8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2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2" name="Table 7">
            <a:extLst>
              <a:ext uri="{FF2B5EF4-FFF2-40B4-BE49-F238E27FC236}">
                <a16:creationId xmlns:a16="http://schemas.microsoft.com/office/drawing/2014/main" id="{8DE32652-D7F2-421B-9A7B-236BD22F6105}"/>
              </a:ext>
            </a:extLst>
          </p:cNvPr>
          <p:cNvGraphicFramePr>
            <a:graphicFrameLocks noGrp="1"/>
          </p:cNvGraphicFramePr>
          <p:nvPr/>
        </p:nvGraphicFramePr>
        <p:xfrm>
          <a:off x="2302564" y="4107794"/>
          <a:ext cx="7077956" cy="34290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205082">
                  <a:extLst>
                    <a:ext uri="{9D8B030D-6E8A-4147-A177-3AD203B41FA5}">
                      <a16:colId xmlns:a16="http://schemas.microsoft.com/office/drawing/2014/main" val="796392913"/>
                    </a:ext>
                  </a:extLst>
                </a:gridCol>
                <a:gridCol w="2550167">
                  <a:extLst>
                    <a:ext uri="{9D8B030D-6E8A-4147-A177-3AD203B41FA5}">
                      <a16:colId xmlns:a16="http://schemas.microsoft.com/office/drawing/2014/main" val="1325938463"/>
                    </a:ext>
                  </a:extLst>
                </a:gridCol>
                <a:gridCol w="3322707">
                  <a:extLst>
                    <a:ext uri="{9D8B030D-6E8A-4147-A177-3AD203B41FA5}">
                      <a16:colId xmlns:a16="http://schemas.microsoft.com/office/drawing/2014/main" val="590138374"/>
                    </a:ext>
                  </a:extLst>
                </a:gridCol>
              </a:tblGrid>
              <a:tr h="278130">
                <a:tc>
                  <a:txBody>
                    <a:bodyPr/>
                    <a:lstStyle/>
                    <a:p>
                      <a:endParaRPr lang="en-GB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1197539626"/>
                  </a:ext>
                </a:extLst>
              </a:tr>
            </a:tbl>
          </a:graphicData>
        </a:graphic>
      </p:graphicFrame>
      <p:graphicFrame>
        <p:nvGraphicFramePr>
          <p:cNvPr id="2" name="Table 2">
            <a:extLst>
              <a:ext uri="{FF2B5EF4-FFF2-40B4-BE49-F238E27FC236}">
                <a16:creationId xmlns:a16="http://schemas.microsoft.com/office/drawing/2014/main" id="{11319B83-41D3-459A-A1F4-845662CEA6B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74182785"/>
              </p:ext>
            </p:extLst>
          </p:nvPr>
        </p:nvGraphicFramePr>
        <p:xfrm>
          <a:off x="2426035" y="2838983"/>
          <a:ext cx="7112397" cy="315468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139830">
                  <a:extLst>
                    <a:ext uri="{9D8B030D-6E8A-4147-A177-3AD203B41FA5}">
                      <a16:colId xmlns:a16="http://schemas.microsoft.com/office/drawing/2014/main" val="3760236376"/>
                    </a:ext>
                  </a:extLst>
                </a:gridCol>
                <a:gridCol w="2943219">
                  <a:extLst>
                    <a:ext uri="{9D8B030D-6E8A-4147-A177-3AD203B41FA5}">
                      <a16:colId xmlns:a16="http://schemas.microsoft.com/office/drawing/2014/main" val="4118390399"/>
                    </a:ext>
                  </a:extLst>
                </a:gridCol>
                <a:gridCol w="3029348">
                  <a:extLst>
                    <a:ext uri="{9D8B030D-6E8A-4147-A177-3AD203B41FA5}">
                      <a16:colId xmlns:a16="http://schemas.microsoft.com/office/drawing/2014/main" val="3689152469"/>
                    </a:ext>
                  </a:extLst>
                </a:gridCol>
              </a:tblGrid>
              <a:tr h="365760"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Source:</a:t>
                      </a:r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TG-Neuro Topic Driver</a:t>
                      </a:r>
                      <a:endParaRPr lang="en-GB" sz="18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20436266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Title:</a:t>
                      </a:r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Att.3 - </a:t>
                      </a:r>
                      <a:r>
                        <a:rPr lang="en-GB" sz="1800" kern="1200" dirty="0">
                          <a:solidFill>
                            <a:schemeClr val="tx1"/>
                          </a:solidFill>
                          <a:effectLst/>
                        </a:rPr>
                        <a:t>Presentation (TG-</a:t>
                      </a:r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Neuro</a:t>
                      </a:r>
                      <a:r>
                        <a:rPr lang="en-GB" sz="1800" kern="1200" dirty="0">
                          <a:solidFill>
                            <a:schemeClr val="tx1"/>
                          </a:solidFill>
                          <a:effectLst/>
                        </a:rPr>
                        <a:t>)</a:t>
                      </a:r>
                      <a:endParaRPr lang="en-GB" sz="18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94681210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Purpose:</a:t>
                      </a:r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Discussion</a:t>
                      </a:r>
                      <a:endParaRPr lang="en-GB" sz="18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87445829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Contact:</a:t>
                      </a:r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b="1" dirty="0"/>
                        <a:t>Ferath Kherif</a:t>
                      </a:r>
                    </a:p>
                    <a:p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CHUV - LREN</a:t>
                      </a:r>
                    </a:p>
                    <a:p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Switzerland</a:t>
                      </a:r>
                    </a:p>
                    <a:p>
                      <a:r>
                        <a:rPr lang="fr-CH" sz="1800" b="1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Marc Lecoultre</a:t>
                      </a: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Switzerland</a:t>
                      </a: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E-mail: </a:t>
                      </a:r>
                      <a:r>
                        <a:rPr lang="en-GB" sz="1800" kern="1200" dirty="0">
                          <a:solidFill>
                            <a:schemeClr val="tx1"/>
                          </a:solidFill>
                          <a:effectLst/>
                          <a:hlinkClick r:id="rId3"/>
                        </a:rPr>
                        <a:t>Ferath.kherif@chuv.ch</a:t>
                      </a:r>
                      <a:r>
                        <a:rPr lang="en-GB" sz="1800" kern="1200" dirty="0">
                          <a:solidFill>
                            <a:schemeClr val="tx1"/>
                          </a:solidFill>
                          <a:effectLst/>
                        </a:rPr>
                        <a:t> </a:t>
                      </a:r>
                      <a:endParaRPr lang="en-GB" sz="1800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668741495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Abstract:</a:t>
                      </a:r>
                      <a:endParaRPr lang="en-GB" sz="18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This PPT summarizes the status of work within TG-Neuro, for presentation and discussion during the meeting.</a:t>
                      </a:r>
                      <a:endParaRPr lang="en-GB" sz="18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97947478"/>
                  </a:ext>
                </a:extLst>
              </a:tr>
            </a:tbl>
          </a:graphicData>
        </a:graphic>
      </p:graphicFrame>
      <p:sp>
        <p:nvSpPr>
          <p:cNvPr id="3" name="Rectangle 6">
            <a:extLst>
              <a:ext uri="{FF2B5EF4-FFF2-40B4-BE49-F238E27FC236}">
                <a16:creationId xmlns:a16="http://schemas.microsoft.com/office/drawing/2014/main" id="{3AA5875A-E589-402B-B809-F6D4BAA63A02}"/>
              </a:ext>
            </a:extLst>
          </p:cNvPr>
          <p:cNvSpPr/>
          <p:nvPr/>
        </p:nvSpPr>
        <p:spPr>
          <a:xfrm>
            <a:off x="7915923" y="602812"/>
            <a:ext cx="196233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GB" b="1" dirty="0"/>
              <a:t>FGAI4H-K-016-A03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50B7AC7D-3CD4-41C4-9C8C-988494B72852}"/>
              </a:ext>
            </a:extLst>
          </p:cNvPr>
          <p:cNvSpPr/>
          <p:nvPr/>
        </p:nvSpPr>
        <p:spPr>
          <a:xfrm>
            <a:off x="5625318" y="972144"/>
            <a:ext cx="425187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US" dirty="0"/>
              <a:t>E-meeting, 30 September – 2 October 2020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34404815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FDC9B33-8619-724E-9BEF-3BBF9104A66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1049000" cy="4351338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GB" dirty="0"/>
              <a:t>Aim: provides an empirical basis for testing the clinical validity of machine learning-based diagnostics for neurodegenerative disease (Alzheimer’s disease or Parkinson Disease) and related dementia syndromes (defined by DSM V as ‘Neurological disorders’) using real world brain imaging and genetic data.  </a:t>
            </a:r>
          </a:p>
          <a:p>
            <a:pPr marL="0" indent="0">
              <a:buNone/>
            </a:pPr>
            <a:r>
              <a:rPr lang="en-GB" dirty="0"/>
              <a:t>Relevance: The number of individuals who will potentially become demented is growing. Current estimates count world-wide over 48 million people suffering from dementia.</a:t>
            </a:r>
          </a:p>
          <a:p>
            <a:pPr marL="0" indent="0">
              <a:buNone/>
            </a:pPr>
            <a:r>
              <a:rPr lang="en-GB" dirty="0"/>
              <a:t>The social cost of care to 1% of world’s gross domestic product – GDP. </a:t>
            </a:r>
          </a:p>
          <a:p>
            <a:pPr marL="0" indent="0">
              <a:buNone/>
            </a:pPr>
            <a:r>
              <a:rPr lang="en-GB" dirty="0"/>
              <a:t>These numbers led the World Health Organisation to classify neurocognitive disorders as a global public health priority. </a:t>
            </a:r>
          </a:p>
          <a:p>
            <a:pPr marL="0" indent="0">
              <a:buNone/>
            </a:pPr>
            <a:endParaRPr lang="en-GB" b="1" dirty="0"/>
          </a:p>
        </p:txBody>
      </p:sp>
      <p:pic>
        <p:nvPicPr>
          <p:cNvPr id="4" name="Picture 5" descr="A picture containing window, building&#10;&#10;Description generated with very high confidence">
            <a:extLst>
              <a:ext uri="{FF2B5EF4-FFF2-40B4-BE49-F238E27FC236}">
                <a16:creationId xmlns:a16="http://schemas.microsoft.com/office/drawing/2014/main" id="{C61FD5B5-97E5-384D-BDC0-E53B8D382C0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486627" y="52264"/>
            <a:ext cx="2624021" cy="1161425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C27867D-2EB7-FD44-BB52-26A187BB7F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GB" dirty="0"/>
              <a:t>TG-Neuro </a:t>
            </a:r>
            <a:br>
              <a:rPr lang="en-GB" dirty="0"/>
            </a:br>
            <a:r>
              <a:rPr lang="en-GB" sz="2700" dirty="0"/>
              <a:t>standardized benchmarking approach for AI-based diagnostic applications </a:t>
            </a:r>
            <a:br>
              <a:rPr lang="en-GB" sz="2700" dirty="0"/>
            </a:br>
            <a:r>
              <a:rPr lang="en-GB" sz="2700" dirty="0"/>
              <a:t>for </a:t>
            </a:r>
            <a:r>
              <a:rPr lang="en-GB" sz="2700" b="1" dirty="0"/>
              <a:t>neuro-cognitive disorders</a:t>
            </a:r>
            <a:r>
              <a:rPr lang="en-GB" dirty="0"/>
              <a:t> </a:t>
            </a:r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13747207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5" descr="A picture containing window, building&#10;&#10;Description generated with very high confidence">
            <a:extLst>
              <a:ext uri="{FF2B5EF4-FFF2-40B4-BE49-F238E27FC236}">
                <a16:creationId xmlns:a16="http://schemas.microsoft.com/office/drawing/2014/main" id="{C61FD5B5-97E5-384D-BDC0-E53B8D382C0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486627" y="52264"/>
            <a:ext cx="2624021" cy="1161425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C27867D-2EB7-FD44-BB52-26A187BB7F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GB" dirty="0"/>
              <a:t>TG-Neuro </a:t>
            </a:r>
            <a:br>
              <a:rPr lang="en-GB" dirty="0"/>
            </a:br>
            <a:r>
              <a:rPr lang="en-GB" sz="2700" dirty="0"/>
              <a:t>standardized benchmarking approach for AI-based diagnostic applications </a:t>
            </a:r>
            <a:br>
              <a:rPr lang="en-GB" sz="2700" dirty="0"/>
            </a:br>
            <a:r>
              <a:rPr lang="en-GB" sz="2700" dirty="0"/>
              <a:t>for </a:t>
            </a:r>
            <a:r>
              <a:rPr lang="en-GB" sz="2700" b="1" dirty="0"/>
              <a:t>neuro-cognitive disorders</a:t>
            </a:r>
            <a:r>
              <a:rPr lang="en-GB" dirty="0"/>
              <a:t>. </a:t>
            </a:r>
            <a:endParaRPr lang="en-GB" noProof="0" dirty="0"/>
          </a:p>
        </p:txBody>
      </p:sp>
      <p:sp>
        <p:nvSpPr>
          <p:cNvPr id="6" name="TextBox 5"/>
          <p:cNvSpPr txBox="1"/>
          <p:nvPr/>
        </p:nvSpPr>
        <p:spPr>
          <a:xfrm>
            <a:off x="760577" y="1692857"/>
            <a:ext cx="4905284" cy="1815882"/>
          </a:xfrm>
          <a:prstGeom prst="rect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Whole Brain images from MRI, PET or CT scans.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Image File Format: DICOM or NIFTI format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Image File Names: Images names will be anonymised to exclude any patient identifying information.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Image Resolution: the images will be supplied in their original resolution as captured from the MRI scanner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GB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760577" y="3625380"/>
            <a:ext cx="2885726" cy="3046988"/>
          </a:xfrm>
          <a:prstGeom prst="rect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Count Vascular lesion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History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Genetic 	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Memory Score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Executive functioning scores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Co-morbidity symptoms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Verbal fluency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Delayed memory scores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Motor scores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fr-CH" sz="1600" b="0" i="0" u="none" strike="noStrike" kern="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Psychiatric</a:t>
            </a:r>
            <a:r>
              <a:rPr kumimoji="0" lang="fr-CH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 questionnaires</a:t>
            </a: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Alcohol Use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it-IT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Temperature 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3746103" y="3661526"/>
            <a:ext cx="2320183" cy="2554545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marL="0" marR="0" lvl="0" indent="0" algn="l" defTabSz="914400" rtl="0" eaLnBrk="1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The diagnosis of cognitive disorders an disease severity: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Alzheimer's </a:t>
            </a:r>
            <a:r>
              <a:rPr kumimoji="0" lang="en-GB" sz="1600" b="0" i="0" u="none" strike="noStrike" kern="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Diseas</a:t>
            </a: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	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Mild cognitive impairment (MCI)	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Cognitively normal (CN)	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rPr>
              <a:t>Other Mixed Dementia (MD)</a:t>
            </a:r>
            <a:endParaRPr kumimoji="0" lang="fr-CH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</p:txBody>
      </p:sp>
      <p:grpSp>
        <p:nvGrpSpPr>
          <p:cNvPr id="9" name="Group 8"/>
          <p:cNvGrpSpPr/>
          <p:nvPr/>
        </p:nvGrpSpPr>
        <p:grpSpPr>
          <a:xfrm>
            <a:off x="6166086" y="2109582"/>
            <a:ext cx="6175719" cy="4027199"/>
            <a:chOff x="1880973" y="1812588"/>
            <a:chExt cx="7684657" cy="4322619"/>
          </a:xfrm>
        </p:grpSpPr>
        <p:pic>
          <p:nvPicPr>
            <p:cNvPr id="10" name="Picture 9"/>
            <p:cNvPicPr>
              <a:picLocks noChangeAspect="1"/>
            </p:cNvPicPr>
            <p:nvPr/>
          </p:nvPicPr>
          <p:blipFill>
            <a:blip r:embed="rId3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880973" y="1812588"/>
              <a:ext cx="7684657" cy="4322619"/>
            </a:xfrm>
            <a:prstGeom prst="rect">
              <a:avLst/>
            </a:prstGeom>
          </p:spPr>
        </p:pic>
        <p:sp>
          <p:nvSpPr>
            <p:cNvPr id="11" name="TextBox 10"/>
            <p:cNvSpPr txBox="1"/>
            <p:nvPr/>
          </p:nvSpPr>
          <p:spPr>
            <a:xfrm>
              <a:off x="5033175" y="1812588"/>
              <a:ext cx="1542553" cy="411406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Tx/>
                <a:buFont typeface="Arial"/>
                <a:buNone/>
                <a:tabLst/>
                <a:defRPr/>
              </a:pPr>
              <a:r>
                <a:rPr kumimoji="0" lang="en-GB" sz="1200" b="1" i="0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/>
                  <a:cs typeface="Arial"/>
                  <a:sym typeface="Arial"/>
                </a:rPr>
                <a:t>HUB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1105584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5" descr="A picture containing window, building&#10;&#10;Description generated with very high confidence">
            <a:extLst>
              <a:ext uri="{FF2B5EF4-FFF2-40B4-BE49-F238E27FC236}">
                <a16:creationId xmlns:a16="http://schemas.microsoft.com/office/drawing/2014/main" id="{C61FD5B5-97E5-384D-BDC0-E53B8D382C0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486627" y="52264"/>
            <a:ext cx="2624021" cy="1161425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C27867D-2EB7-FD44-BB52-26A187BB7F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Best practices for data sharing/Sourcing </a:t>
            </a:r>
            <a:br>
              <a:rPr lang="en-GB" dirty="0"/>
            </a:br>
            <a:r>
              <a:rPr lang="en-GB" dirty="0"/>
              <a:t>Data Access, Quality and Curation</a:t>
            </a:r>
            <a:endParaRPr lang="en-GB" noProof="0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GB" b="1" dirty="0"/>
              <a:t>Data confidentiality</a:t>
            </a:r>
          </a:p>
          <a:p>
            <a:r>
              <a:rPr lang="en-GB" b="1" dirty="0"/>
              <a:t>Data security and privacy</a:t>
            </a:r>
          </a:p>
          <a:p>
            <a:r>
              <a:rPr lang="en-GB" b="1" dirty="0"/>
              <a:t>Data anonymization</a:t>
            </a:r>
          </a:p>
          <a:p>
            <a:r>
              <a:rPr lang="en-GB" b="1" dirty="0"/>
              <a:t>Data de-identification</a:t>
            </a:r>
            <a:endParaRPr lang="fr-CH" dirty="0"/>
          </a:p>
          <a:p>
            <a:r>
              <a:rPr lang="en-GB" b="1" dirty="0"/>
              <a:t>Data minimization </a:t>
            </a:r>
            <a:endParaRPr lang="fr-CH" dirty="0"/>
          </a:p>
          <a:p>
            <a:pPr marL="0" indent="0">
              <a:buNone/>
            </a:pPr>
            <a:endParaRPr lang="fr-CH" dirty="0"/>
          </a:p>
          <a:p>
            <a:r>
              <a:rPr lang="en-US" b="1" dirty="0"/>
              <a:t>DAQCORD Indicators: </a:t>
            </a:r>
          </a:p>
          <a:p>
            <a:pPr marL="0" indent="0">
              <a:buNone/>
            </a:pPr>
            <a:r>
              <a:rPr lang="en-US" dirty="0"/>
              <a:t>descriptive system for planning </a:t>
            </a:r>
          </a:p>
          <a:p>
            <a:pPr marL="0" indent="0">
              <a:buNone/>
            </a:pPr>
            <a:r>
              <a:rPr lang="en-US" dirty="0"/>
              <a:t>and reporting observational studies</a:t>
            </a:r>
          </a:p>
          <a:p>
            <a:endParaRPr lang="en-GB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654145" y="1825625"/>
            <a:ext cx="5267104" cy="40520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783035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image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660" r="10224"/>
          <a:stretch/>
        </p:blipFill>
        <p:spPr bwMode="auto">
          <a:xfrm>
            <a:off x="1548555" y="1165701"/>
            <a:ext cx="3714750" cy="478192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/>
          <p:cNvPicPr/>
          <p:nvPr/>
        </p:nvPicPr>
        <p:blipFill>
          <a:blip r:embed="rId3"/>
          <a:stretch>
            <a:fillRect/>
          </a:stretch>
        </p:blipFill>
        <p:spPr>
          <a:xfrm>
            <a:off x="5263306" y="1646158"/>
            <a:ext cx="6418795" cy="4301465"/>
          </a:xfrm>
          <a:prstGeom prst="rect">
            <a:avLst/>
          </a:prstGeom>
          <a:ln>
            <a:solidFill>
              <a:schemeClr val="accent1">
                <a:lumMod val="75000"/>
              </a:schemeClr>
            </a:solidFill>
          </a:ln>
        </p:spPr>
      </p:pic>
      <p:sp>
        <p:nvSpPr>
          <p:cNvPr id="3" name="Rectangle 2"/>
          <p:cNvSpPr/>
          <p:nvPr/>
        </p:nvSpPr>
        <p:spPr>
          <a:xfrm>
            <a:off x="1612307" y="120135"/>
            <a:ext cx="3286477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GB" sz="1400" b="1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Data Catalogue (Dementia Use case)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612307" y="653535"/>
            <a:ext cx="1864613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GB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First Metadata Model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5486401" y="1165701"/>
            <a:ext cx="331853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GB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Dementia and general Population Data </a:t>
            </a:r>
          </a:p>
        </p:txBody>
      </p:sp>
    </p:spTree>
    <p:extLst>
      <p:ext uri="{BB962C8B-B14F-4D97-AF65-F5344CB8AC3E}">
        <p14:creationId xmlns:p14="http://schemas.microsoft.com/office/powerpoint/2010/main" val="23776385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877368" y="186128"/>
            <a:ext cx="1875835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GB" sz="1400" b="1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Dementia Use case</a:t>
            </a:r>
          </a:p>
        </p:txBody>
      </p:sp>
      <p:pic>
        <p:nvPicPr>
          <p:cNvPr id="2050" name="Picture 2" descr="The Medical Informatics Platform - Overview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550"/>
          <a:stretch/>
        </p:blipFill>
        <p:spPr bwMode="auto">
          <a:xfrm>
            <a:off x="786213" y="777667"/>
            <a:ext cx="6236620" cy="595285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7588665" y="1034041"/>
            <a:ext cx="4187365" cy="163121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GB" sz="20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Update on TG-Neuro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20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 panose="020B0604020202020204" pitchFamily="34" charset="0"/>
                <a:sym typeface="Arial"/>
              </a:rPr>
              <a:t>E-meeting, </a:t>
            </a:r>
            <a:r>
              <a:rPr kumimoji="0" lang="en-GB" sz="20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Friday </a:t>
            </a:r>
            <a:r>
              <a:rPr kumimoji="0" lang="en-US" sz="20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 panose="020B0604020202020204" pitchFamily="34" charset="0"/>
                <a:sym typeface="Arial"/>
              </a:rPr>
              <a:t>29 January 2021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20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 panose="020B0604020202020204" pitchFamily="34" charset="0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20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 panose="020B0604020202020204" pitchFamily="34" charset="0"/>
                <a:sym typeface="Arial"/>
              </a:rPr>
              <a:t>- Clinical validation </a:t>
            </a:r>
            <a:endParaRPr kumimoji="0" lang="en-GB" sz="20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GB" sz="20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  <p:sp>
        <p:nvSpPr>
          <p:cNvPr id="7" name="Oval 6"/>
          <p:cNvSpPr/>
          <p:nvPr/>
        </p:nvSpPr>
        <p:spPr>
          <a:xfrm>
            <a:off x="3327681" y="3431651"/>
            <a:ext cx="1167406" cy="1114712"/>
          </a:xfrm>
          <a:prstGeom prst="ellipse">
            <a:avLst/>
          </a:prstGeom>
          <a:solidFill>
            <a:srgbClr val="A1938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GB" sz="1400" b="0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Arial"/>
            </a:endParaRPr>
          </a:p>
        </p:txBody>
      </p:sp>
      <p:pic>
        <p:nvPicPr>
          <p:cNvPr id="9" name="Picture 4" descr="https://cdn.the-scientist.com/assets/articleNo/36663/iImg/15248/d305ec2a-9f5a-4894-8cd3-a7c43bb0756b-brain-640.jpg"/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18698" y="3486870"/>
            <a:ext cx="1785372" cy="10042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833773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877368" y="186128"/>
            <a:ext cx="319831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GB" sz="1400" b="1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Dementia Use case : Explainable AI</a:t>
            </a:r>
          </a:p>
        </p:txBody>
      </p:sp>
      <p:grpSp>
        <p:nvGrpSpPr>
          <p:cNvPr id="2" name="Group 1"/>
          <p:cNvGrpSpPr/>
          <p:nvPr/>
        </p:nvGrpSpPr>
        <p:grpSpPr>
          <a:xfrm>
            <a:off x="786213" y="777667"/>
            <a:ext cx="4230168" cy="3899160"/>
            <a:chOff x="786213" y="777667"/>
            <a:chExt cx="6236620" cy="5952858"/>
          </a:xfrm>
        </p:grpSpPr>
        <p:pic>
          <p:nvPicPr>
            <p:cNvPr id="2050" name="Picture 2" descr="The Medical Informatics Platform - Overview"/>
            <p:cNvPicPr>
              <a:picLocks noChangeAspect="1" noChangeArrowheads="1"/>
            </p:cNvPicPr>
            <p:nvPr/>
          </p:nvPicPr>
          <p:blipFill rotWithShape="1"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4550"/>
            <a:stretch/>
          </p:blipFill>
          <p:spPr bwMode="auto">
            <a:xfrm>
              <a:off x="786213" y="777667"/>
              <a:ext cx="6236620" cy="595285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" name="Oval 6"/>
            <p:cNvSpPr/>
            <p:nvPr/>
          </p:nvSpPr>
          <p:spPr>
            <a:xfrm>
              <a:off x="3327681" y="3431651"/>
              <a:ext cx="1167406" cy="1114712"/>
            </a:xfrm>
            <a:prstGeom prst="ellipse">
              <a:avLst/>
            </a:prstGeom>
            <a:solidFill>
              <a:srgbClr val="A1938A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Tx/>
                <a:buFont typeface="Arial"/>
                <a:buNone/>
                <a:tabLst/>
                <a:defRPr/>
              </a:pPr>
              <a:endParaRPr kumimoji="0" lang="en-GB" sz="1400" b="0" i="0" u="none" strike="noStrike" kern="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endParaRPr>
            </a:p>
          </p:txBody>
        </p:sp>
        <p:pic>
          <p:nvPicPr>
            <p:cNvPr id="9" name="Picture 4" descr="https://cdn.the-scientist.com/assets/articleNo/36663/iImg/15248/d305ec2a-9f5a-4894-8cd3-a7c43bb0756b-brain-640.jpg"/>
            <p:cNvPicPr>
              <a:picLocks noChangeAspect="1" noChangeArrowheads="1"/>
            </p:cNvPicPr>
            <p:nvPr/>
          </p:nvPicPr>
          <p:blipFill>
            <a:blip r:embed="rId3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018698" y="3486870"/>
              <a:ext cx="1785372" cy="100427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8" name="Picture 7"/>
          <p:cNvPicPr/>
          <p:nvPr/>
        </p:nvPicPr>
        <p:blipFill>
          <a:blip r:embed="rId4"/>
          <a:stretch>
            <a:fillRect/>
          </a:stretch>
        </p:blipFill>
        <p:spPr>
          <a:xfrm>
            <a:off x="786213" y="4827973"/>
            <a:ext cx="4620426" cy="1821062"/>
          </a:xfrm>
          <a:prstGeom prst="rect">
            <a:avLst/>
          </a:prstGeom>
        </p:spPr>
      </p:pic>
      <p:pic>
        <p:nvPicPr>
          <p:cNvPr id="10" name="Picture 9"/>
          <p:cNvPicPr/>
          <p:nvPr/>
        </p:nvPicPr>
        <p:blipFill>
          <a:blip r:embed="rId5"/>
          <a:stretch>
            <a:fillRect/>
          </a:stretch>
        </p:blipFill>
        <p:spPr>
          <a:xfrm>
            <a:off x="5589927" y="401652"/>
            <a:ext cx="4889184" cy="3555051"/>
          </a:xfrm>
          <a:prstGeom prst="rect">
            <a:avLst/>
          </a:prstGeom>
        </p:spPr>
      </p:pic>
      <p:pic>
        <p:nvPicPr>
          <p:cNvPr id="11" name="Picture 10"/>
          <p:cNvPicPr/>
          <p:nvPr/>
        </p:nvPicPr>
        <p:blipFill>
          <a:blip r:embed="rId6"/>
          <a:stretch>
            <a:fillRect/>
          </a:stretch>
        </p:blipFill>
        <p:spPr>
          <a:xfrm>
            <a:off x="6331667" y="3879792"/>
            <a:ext cx="3752370" cy="26795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555990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877368" y="186128"/>
            <a:ext cx="282962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GB" sz="1400" b="1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Dementia Use case : Validation</a:t>
            </a:r>
          </a:p>
        </p:txBody>
      </p:sp>
      <p:grpSp>
        <p:nvGrpSpPr>
          <p:cNvPr id="2" name="Group 1"/>
          <p:cNvGrpSpPr/>
          <p:nvPr/>
        </p:nvGrpSpPr>
        <p:grpSpPr>
          <a:xfrm>
            <a:off x="786213" y="777667"/>
            <a:ext cx="4230168" cy="3899160"/>
            <a:chOff x="786213" y="777667"/>
            <a:chExt cx="6236620" cy="5952858"/>
          </a:xfrm>
        </p:grpSpPr>
        <p:pic>
          <p:nvPicPr>
            <p:cNvPr id="2050" name="Picture 2" descr="The Medical Informatics Platform - Overview"/>
            <p:cNvPicPr>
              <a:picLocks noChangeAspect="1" noChangeArrowheads="1"/>
            </p:cNvPicPr>
            <p:nvPr/>
          </p:nvPicPr>
          <p:blipFill rotWithShape="1"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4550"/>
            <a:stretch/>
          </p:blipFill>
          <p:spPr bwMode="auto">
            <a:xfrm>
              <a:off x="786213" y="777667"/>
              <a:ext cx="6236620" cy="595285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" name="Oval 6"/>
            <p:cNvSpPr/>
            <p:nvPr/>
          </p:nvSpPr>
          <p:spPr>
            <a:xfrm>
              <a:off x="3327681" y="3431651"/>
              <a:ext cx="1167406" cy="1114712"/>
            </a:xfrm>
            <a:prstGeom prst="ellipse">
              <a:avLst/>
            </a:prstGeom>
            <a:solidFill>
              <a:srgbClr val="A1938A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Tx/>
                <a:buFont typeface="Arial"/>
                <a:buNone/>
                <a:tabLst/>
                <a:defRPr/>
              </a:pPr>
              <a:endParaRPr kumimoji="0" lang="en-GB" sz="1400" b="0" i="0" u="none" strike="noStrike" kern="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Arial"/>
              </a:endParaRPr>
            </a:p>
          </p:txBody>
        </p:sp>
        <p:pic>
          <p:nvPicPr>
            <p:cNvPr id="9" name="Picture 4" descr="https://cdn.the-scientist.com/assets/articleNo/36663/iImg/15248/d305ec2a-9f5a-4894-8cd3-a7c43bb0756b-brain-640.jpg"/>
            <p:cNvPicPr>
              <a:picLocks noChangeAspect="1" noChangeArrowheads="1"/>
            </p:cNvPicPr>
            <p:nvPr/>
          </p:nvPicPr>
          <p:blipFill>
            <a:blip r:embed="rId3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018698" y="3486870"/>
              <a:ext cx="1785372" cy="100427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8" name="Picture 7"/>
          <p:cNvPicPr/>
          <p:nvPr/>
        </p:nvPicPr>
        <p:blipFill>
          <a:blip r:embed="rId4"/>
          <a:stretch>
            <a:fillRect/>
          </a:stretch>
        </p:blipFill>
        <p:spPr>
          <a:xfrm>
            <a:off x="786213" y="4827973"/>
            <a:ext cx="4620426" cy="1821062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056644" y="71583"/>
            <a:ext cx="4480320" cy="6349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410848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877368" y="186128"/>
            <a:ext cx="282962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GB" sz="1400" b="1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Dementia Use case : Validation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/>
          <a:srcRect l="3676" t="4257"/>
          <a:stretch/>
        </p:blipFill>
        <p:spPr>
          <a:xfrm>
            <a:off x="6221338" y="341831"/>
            <a:ext cx="4315626" cy="6078957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809002" y="734938"/>
            <a:ext cx="4634669" cy="569386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providing sufficient evidence of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1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Analytical validity </a:t>
            </a: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(phase 1),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Ability of the tests to accurately detect and measure patient’s health-related features of interest. : brain MRI scans, scanning protocols, </a:t>
            </a:r>
            <a:r>
              <a:rPr kumimoji="0" lang="en-US" sz="1400" b="0" i="0" u="none" strike="noStrike" kern="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neuromorphometric</a:t>
            </a: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 feature extraction software applications ..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400" b="1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1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Clinical validity</a:t>
            </a: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 (phases 2 and 3)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GB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validity of a biomarker : </a:t>
            </a: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including: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	(1) clinical sensitivity (ability to identify those who have or will get the disease),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	(2) clinical specificity (ability to identify those who do not have or will not get the disease),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	(3) positive predictive value (PPV) - the probability that a person with a positive test result for a predictor, i.e., a biomarker or other health-relevant feature, has or will get the disease, and negative predictive value (NPV) - the probability that a person with a negative test result for a predictor, i.e., a biomarker or other health-relevant feature, does not have or will not get the disease.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4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1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Clinical utility</a:t>
            </a: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 (phases 4 and 5).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GB" sz="14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GB" sz="14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  <p:pic>
        <p:nvPicPr>
          <p:cNvPr id="10" name="Picture 9"/>
          <p:cNvPicPr/>
          <p:nvPr/>
        </p:nvPicPr>
        <p:blipFill>
          <a:blip r:embed="rId3"/>
          <a:stretch>
            <a:fillRect/>
          </a:stretch>
        </p:blipFill>
        <p:spPr>
          <a:xfrm>
            <a:off x="6434982" y="1871529"/>
            <a:ext cx="3811425" cy="14356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41852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877368" y="186128"/>
            <a:ext cx="282962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GB" sz="1400" b="1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Dementia Use case : Validation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/>
          <a:srcRect l="3676" t="4257" b="50115"/>
          <a:stretch/>
        </p:blipFill>
        <p:spPr>
          <a:xfrm>
            <a:off x="6221338" y="341831"/>
            <a:ext cx="4315626" cy="289702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809002" y="734938"/>
            <a:ext cx="4634669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1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Clinical utility</a:t>
            </a: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 (phases 4 and 5).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GB" sz="14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1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Patient outcomes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400" b="1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1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Diagnostic thinking </a:t>
            </a: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– does the test confirm or change a diagnosis?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400" b="1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1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Decision-making guidance</a:t>
            </a:r>
            <a:endParaRPr kumimoji="0" lang="en-US" sz="14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400" b="1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1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Familial and societal impacts</a:t>
            </a:r>
            <a:endParaRPr kumimoji="0" lang="en-US" sz="14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GB" sz="14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GB" sz="14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  <p:pic>
        <p:nvPicPr>
          <p:cNvPr id="10" name="Picture 9"/>
          <p:cNvPicPr/>
          <p:nvPr/>
        </p:nvPicPr>
        <p:blipFill>
          <a:blip r:embed="rId3"/>
          <a:stretch>
            <a:fillRect/>
          </a:stretch>
        </p:blipFill>
        <p:spPr>
          <a:xfrm>
            <a:off x="6204246" y="952579"/>
            <a:ext cx="4332718" cy="2223631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63723" y="3176210"/>
            <a:ext cx="4706007" cy="301032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6511897" y="3176210"/>
            <a:ext cx="4546362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1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Clinical Impact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In 20% of cases clinicians reported that the additional information did not change their initial DC.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In 36% and in 29% of cases, they felt “somewhat” or “slightly” impacted, respectively.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4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In 15% of cases, they significantly changed their initial belief</a:t>
            </a:r>
            <a:endParaRPr kumimoji="0" lang="en-GB" sz="14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16836784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Office 主题​​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等线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D863A2280E3F84C93CB7D95B3AE289B" ma:contentTypeVersion="2" ma:contentTypeDescription="Create a new document." ma:contentTypeScope="" ma:versionID="7e530ecd20c263b95f6042ee110165eb">
  <xsd:schema xmlns:xsd="http://www.w3.org/2001/XMLSchema" xmlns:xs="http://www.w3.org/2001/XMLSchema" xmlns:p="http://schemas.microsoft.com/office/2006/metadata/properties" xmlns:ns1="http://schemas.microsoft.com/sharepoint/v3" xmlns:ns2="1aaea1ea-72e4-4374-b05e-72e2f16fb7ae" targetNamespace="http://schemas.microsoft.com/office/2006/metadata/properties" ma:root="true" ma:fieldsID="55e75d33b50fbf3f19c1feb9a309975b" ns1:_="" ns2:_="">
    <xsd:import namespace="http://schemas.microsoft.com/sharepoint/v3"/>
    <xsd:import namespace="1aaea1ea-72e4-4374-b05e-72e2f16fb7ae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hidden="tru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a1ea-72e4-4374-b05e-72e2f16fb7ae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Props1.xml><?xml version="1.0" encoding="utf-8"?>
<ds:datastoreItem xmlns:ds="http://schemas.openxmlformats.org/officeDocument/2006/customXml" ds:itemID="{6F2052E1-5448-4906-8CB4-61D6F040CBDE}"/>
</file>

<file path=customXml/itemProps2.xml><?xml version="1.0" encoding="utf-8"?>
<ds:datastoreItem xmlns:ds="http://schemas.openxmlformats.org/officeDocument/2006/customXml" ds:itemID="{263EDF69-883F-4630-8D5D-47FF3AA110B2}"/>
</file>

<file path=customXml/itemProps3.xml><?xml version="1.0" encoding="utf-8"?>
<ds:datastoreItem xmlns:ds="http://schemas.openxmlformats.org/officeDocument/2006/customXml" ds:itemID="{8D757891-533E-4B08-9CC2-432445C0232A}"/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1788</TotalTime>
  <Words>449</Words>
  <Application>Microsoft Office PowerPoint</Application>
  <PresentationFormat>Widescreen</PresentationFormat>
  <Paragraphs>94</Paragraphs>
  <Slides>10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10</vt:i4>
      </vt:variant>
    </vt:vector>
  </HeadingPairs>
  <TitlesOfParts>
    <vt:vector size="16" baseType="lpstr">
      <vt:lpstr>等线</vt:lpstr>
      <vt:lpstr>Arial</vt:lpstr>
      <vt:lpstr>Calibri</vt:lpstr>
      <vt:lpstr>Calibri Light</vt:lpstr>
      <vt:lpstr>Office 主题​​</vt:lpstr>
      <vt:lpstr>Office Theme</vt:lpstr>
      <vt:lpstr>PowerPoint Presentation</vt:lpstr>
      <vt:lpstr>TG-Neuro  standardized benchmarking approach for AI-based diagnostic applications  for neuro-cognitive disorders </vt:lpstr>
      <vt:lpstr>TG-Neuro  standardized benchmarking approach for AI-based diagnostic applications  for neuro-cognitive disorders. </vt:lpstr>
      <vt:lpstr>Best practices for data sharing/Sourcing  Data Access, Quality and Curation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Att.3 - Presentation (TG-Neuro)</dc:title>
  <dc:creator>Campos, Simao</dc:creator>
  <cp:lastModifiedBy>Dabiri, Ayda</cp:lastModifiedBy>
  <cp:revision>76</cp:revision>
  <cp:lastPrinted>2019-04-04T08:49:31Z</cp:lastPrinted>
  <dcterms:created xsi:type="dcterms:W3CDTF">2019-03-31T15:53:06Z</dcterms:created>
  <dcterms:modified xsi:type="dcterms:W3CDTF">2021-01-29T11:32:39Z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0x0101002D863A2280E3F84C93CB7D95B3AE289B</vt:lpwstr>
  </property>
</Properties>
</file>