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7" r:id="rId5"/>
    <p:sldId id="258" r:id="rId6"/>
    <p:sldId id="317" r:id="rId7"/>
    <p:sldId id="305" r:id="rId8"/>
    <p:sldId id="284" r:id="rId9"/>
    <p:sldId id="273" r:id="rId10"/>
    <p:sldId id="302" r:id="rId11"/>
    <p:sldId id="306" r:id="rId12"/>
    <p:sldId id="313" r:id="rId13"/>
    <p:sldId id="283" r:id="rId14"/>
    <p:sldId id="307" r:id="rId15"/>
    <p:sldId id="309" r:id="rId16"/>
    <p:sldId id="308" r:id="rId17"/>
    <p:sldId id="304" r:id="rId18"/>
    <p:sldId id="299" r:id="rId19"/>
    <p:sldId id="285" r:id="rId20"/>
    <p:sldId id="312" r:id="rId21"/>
    <p:sldId id="268" r:id="rId22"/>
    <p:sldId id="310" r:id="rId23"/>
    <p:sldId id="316" r:id="rId24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056" autoAdjust="0"/>
  </p:normalViewPr>
  <p:slideViewPr>
    <p:cSldViewPr snapToGrid="0">
      <p:cViewPr varScale="1">
        <p:scale>
          <a:sx n="101" d="100"/>
          <a:sy n="101" d="100"/>
        </p:scale>
        <p:origin x="1140" y="108"/>
      </p:cViewPr>
      <p:guideLst/>
    </p:cSldViewPr>
  </p:slideViewPr>
  <p:outlineViewPr>
    <p:cViewPr>
      <p:scale>
        <a:sx n="33" d="100"/>
        <a:sy n="33" d="100"/>
      </p:scale>
      <p:origin x="0" y="-390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8815b59a9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8815b59a9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3678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0c6583b8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0c6583b8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6649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87b0d93ce_3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87b0d93ce_3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Why this Topic Group? Context, WHO/ITU necessity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Global Problem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opportunity (and the challenge) | What is Symptom Assessment? How might it help?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case for benchmarking? Why needed?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How the Topic Group can help, what outcomes might feed into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20098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4995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160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8815b59a9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8815b59a9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1683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a932a427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a932a427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0666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a932a427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a932a427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9313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0c6583b8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0c6583b8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8164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563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.nakasirose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dalab.lri.fr/competitions/775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odalab.lri.fr/competitions/77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g.nakasirose@gmail.com" TargetMode="External"/><Relationship Id="rId2" Type="http://schemas.openxmlformats.org/officeDocument/2006/relationships/hyperlink" Target="mailto:fgai4htgmalaria@lists.itu.int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ho.org/hq/index.php?lang=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/>
        </p:nvGraphicFramePr>
        <p:xfrm>
          <a:off x="778564" y="4107794"/>
          <a:ext cx="7077956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5082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55016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322707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319B83-41D3-459A-A1F4-845662CEA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374783"/>
              </p:ext>
            </p:extLst>
          </p:nvPr>
        </p:nvGraphicFramePr>
        <p:xfrm>
          <a:off x="902034" y="2838983"/>
          <a:ext cx="7112397" cy="2537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615861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356706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TG-Malaria Topic Driver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Att.3 -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Presentation (TG-Malaria)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Rose Nakasi</a:t>
                      </a:r>
                      <a:b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Topic driver</a:t>
                      </a:r>
                      <a:b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Makerere University</a:t>
                      </a:r>
                    </a:p>
                  </a:txBody>
                  <a:tcPr marL="36195" marR="3619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E-mail: 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g.nakasirose@gmail.com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PPT summarizes the status of work within TG-Malaria, for presentation and discussion during the meeting.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3AA5875A-E589-402B-B809-F6D4BAA63A02}"/>
              </a:ext>
            </a:extLst>
          </p:cNvPr>
          <p:cNvSpPr/>
          <p:nvPr/>
        </p:nvSpPr>
        <p:spPr>
          <a:xfrm>
            <a:off x="6391922" y="602812"/>
            <a:ext cx="1962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FGAI4H-K-014-A03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B7AC7D-3CD4-41C4-9C8C-988494B72852}"/>
              </a:ext>
            </a:extLst>
          </p:cNvPr>
          <p:cNvSpPr/>
          <p:nvPr/>
        </p:nvSpPr>
        <p:spPr>
          <a:xfrm>
            <a:off x="4101318" y="972144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04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539400" y="2048400"/>
            <a:ext cx="7536000" cy="33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39697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Our first benchmarking attempt required the following;</a:t>
            </a:r>
          </a:p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Inputs</a:t>
            </a:r>
            <a:endParaRPr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 well annotated dataset of thick blood smear images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AI models to be submitted to the benchmarking platform</a:t>
            </a:r>
            <a:endParaRPr sz="1600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Outputs</a:t>
            </a:r>
            <a:endParaRPr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Performance of AI</a:t>
            </a:r>
            <a:endParaRPr lang="en-US" sz="1600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Scores &amp; Metrics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ROC AUC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Precision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 recall 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Average precision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Report</a:t>
            </a:r>
            <a:endParaRPr lang="en" sz="1600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Performance of AI models</a:t>
            </a:r>
            <a:endParaRPr sz="1600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39400" y="1242275"/>
            <a:ext cx="6290377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First Benchmarking Platform v1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6506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505534" y="1466753"/>
            <a:ext cx="7536000" cy="4735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Add new public dataset of thin blood smear dataset</a:t>
            </a:r>
            <a:endParaRPr sz="20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20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 well annotated dataset of thin blood smear images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20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 total of 27,558 images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20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Infected and uninfected cells</a:t>
            </a:r>
            <a:endParaRPr sz="2000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Adding support for deep learning library (</a:t>
            </a:r>
            <a:r>
              <a:rPr lang="en" sz="2000" b="1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pytorch</a:t>
            </a:r>
            <a:r>
              <a:rPr lang="en" sz="20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and </a:t>
            </a:r>
            <a:r>
              <a:rPr lang="en" sz="2000" b="1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tensorflow</a:t>
            </a:r>
            <a:r>
              <a:rPr lang="en" sz="20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)</a:t>
            </a:r>
          </a:p>
          <a:p>
            <a:pPr marL="9143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200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C</a:t>
            </a:r>
            <a:r>
              <a:rPr lang="en" sz="200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classification tasks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b="1" dirty="0">
                <a:solidFill>
                  <a:srgbClr val="1B335C"/>
                </a:solidFill>
                <a:sym typeface="Montserrat"/>
              </a:rPr>
              <a:t>Setting up time budget for up-to 1 hour/submission</a:t>
            </a:r>
            <a:r>
              <a:rPr lang="en-GB" sz="2000" b="1" dirty="0">
                <a:solidFill>
                  <a:srgbClr val="1B335C"/>
                </a:solidFill>
                <a:sym typeface="Montserrat"/>
              </a:rPr>
              <a:t>n</a:t>
            </a:r>
            <a:r>
              <a:rPr lang="en" sz="2000" b="1" dirty="0">
                <a:solidFill>
                  <a:srgbClr val="1B335C"/>
                </a:solidFill>
                <a:sym typeface="Montserrat"/>
              </a:rPr>
              <a:t>.</a:t>
            </a:r>
          </a:p>
          <a:p>
            <a:pPr marL="9143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dirty="0">
                <a:solidFill>
                  <a:srgbClr val="1B335C"/>
                </a:solidFill>
                <a:sym typeface="Montserrat"/>
              </a:rPr>
              <a:t>To allow for heavy submissions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b="1" dirty="0">
                <a:solidFill>
                  <a:srgbClr val="1B335C"/>
                </a:solidFill>
                <a:sym typeface="Montserrat"/>
              </a:rPr>
              <a:t>Adding support for uploading dataset</a:t>
            </a:r>
          </a:p>
          <a:p>
            <a:pPr marL="9143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2000" dirty="0"/>
              <a:t>Towards crowdsourcing</a:t>
            </a:r>
            <a:endParaRPr lang="en-UG" sz="2000" dirty="0"/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endParaRPr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05533" y="655253"/>
            <a:ext cx="7182199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Update on Benchmarking platform-V2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66512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3DBE5-87A5-9B4D-BE0E-A127C6DC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User interface for the challenge</a:t>
            </a:r>
            <a:br>
              <a:rPr lang="en-GB" noProof="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</a:b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7DE50-396D-2844-B591-B301CD440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00" y="1258578"/>
            <a:ext cx="8520600" cy="4555200"/>
          </a:xfrm>
        </p:spPr>
        <p:txBody>
          <a:bodyPr/>
          <a:lstStyle/>
          <a:p>
            <a:r>
              <a:rPr lang="en-GB" noProof="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Benchmarking-Malaria platform with </a:t>
            </a:r>
            <a:r>
              <a:rPr lang="en-GB" noProof="0" dirty="0" err="1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codalab</a:t>
            </a:r>
            <a:endParaRPr lang="en-GB" noProof="0" dirty="0"/>
          </a:p>
          <a:p>
            <a:endParaRPr lang="en-GB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2DC47F-8AE4-B441-8B20-03BECE08BA9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89" y="2022178"/>
            <a:ext cx="8211411" cy="403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80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4856-E144-7749-B01E-726977A6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FF0000"/>
                </a:solidFill>
                <a:sym typeface="Montserrat"/>
              </a:rPr>
              <a:t>Support for uploading dataset</a:t>
            </a:r>
            <a:br>
              <a:rPr lang="en-GB" b="1" noProof="0" dirty="0">
                <a:solidFill>
                  <a:srgbClr val="FF0000"/>
                </a:solidFill>
                <a:sym typeface="Montserrat"/>
              </a:rPr>
            </a:br>
            <a:endParaRPr lang="en-GB" noProof="0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0759A-7D84-1646-8DDE-EB5C975159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  <a:p>
            <a:endParaRPr lang="en-GB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301DD-4FF3-F24C-AB53-7439D6B2CA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40" y="1851378"/>
            <a:ext cx="7395316" cy="409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63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CE518-188F-5141-9356-34BFD2AD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noProof="0" dirty="0">
                <a:solidFill>
                  <a:srgbClr val="FF0000"/>
                </a:solidFill>
                <a:latin typeface="+mn-lt"/>
                <a:sym typeface="Montserrat Medium"/>
              </a:rPr>
              <a:t>Scoring metrices</a:t>
            </a:r>
            <a:endParaRPr lang="en-GB" sz="3200" noProof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7A346-1E76-944C-BFCE-5DB9DAA57A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r>
              <a:rPr lang="en-GB" sz="1600" noProof="0" dirty="0">
                <a:solidFill>
                  <a:srgbClr val="1B335C"/>
                </a:solidFill>
                <a:sym typeface="Montserrat Medium"/>
              </a:rPr>
              <a:t>Preliminary results</a:t>
            </a:r>
            <a:endParaRPr lang="en-GB" sz="1600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32547D-B112-3A47-B562-904C4CA65B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87" y="2382145"/>
            <a:ext cx="6756237" cy="362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22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/>
        </p:nvSpPr>
        <p:spPr>
          <a:xfrm>
            <a:off x="539399" y="1277375"/>
            <a:ext cx="8423979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3600" i="1" dirty="0">
              <a:solidFill>
                <a:srgbClr val="FF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64" name="Google Shape;164;p25"/>
          <p:cNvSpPr txBox="1"/>
          <p:nvPr/>
        </p:nvSpPr>
        <p:spPr>
          <a:xfrm>
            <a:off x="539400" y="2282375"/>
            <a:ext cx="8296869" cy="33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50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de-DE" sz="24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Benchmarking Malaria platform-v2:</a:t>
            </a:r>
          </a:p>
          <a:p>
            <a:pPr marL="825497" lvl="2">
              <a:lnSpc>
                <a:spcPct val="150000"/>
              </a:lnSpc>
              <a:buClr>
                <a:srgbClr val="1B335C"/>
              </a:buClr>
              <a:buSzPts val="1400"/>
            </a:pPr>
            <a:r>
              <a:rPr lang="en-US" u="sng" dirty="0">
                <a:hlinkClick r:id="rId3"/>
              </a:rPr>
              <a:t>https://codalab.lri.fr/competitions/775</a:t>
            </a:r>
            <a:endParaRPr lang="de-DE" sz="24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44777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3E8F5-0843-421B-A961-BFB827B6E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Next benchmarking  iterations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2A424-C9FB-44F8-A8CF-167134EA6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1975"/>
            <a:ext cx="7886700" cy="319405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GB" dirty="0">
                <a:solidFill>
                  <a:srgbClr val="1B335C"/>
                </a:solidFill>
              </a:rPr>
              <a:t>We have achieved a second version attempt on the benchmarking platform,</a:t>
            </a:r>
          </a:p>
          <a:p>
            <a:pPr lvl="0"/>
            <a:endParaRPr lang="en-GB" dirty="0">
              <a:solidFill>
                <a:srgbClr val="1B335C"/>
              </a:solidFill>
            </a:endParaRPr>
          </a:p>
          <a:p>
            <a:pPr lvl="0"/>
            <a:r>
              <a:rPr lang="en-GB" dirty="0">
                <a:solidFill>
                  <a:srgbClr val="1B335C"/>
                </a:solidFill>
              </a:rPr>
              <a:t>Our next set of activities include:</a:t>
            </a:r>
          </a:p>
          <a:p>
            <a:pPr lvl="0"/>
            <a:endParaRPr lang="en-GB" dirty="0">
              <a:solidFill>
                <a:srgbClr val="1B335C"/>
              </a:solidFill>
            </a:endParaRPr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2800" dirty="0">
                <a:solidFill>
                  <a:srgbClr val="1B335C"/>
                </a:solidFill>
              </a:rPr>
              <a:t>Receive participant feedback from our first challenge </a:t>
            </a:r>
          </a:p>
          <a:p>
            <a:pPr lvl="1"/>
            <a:endParaRPr lang="en-US" sz="2800" dirty="0">
              <a:solidFill>
                <a:srgbClr val="1B335C"/>
              </a:solidFill>
            </a:endParaRPr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2800" dirty="0">
                <a:solidFill>
                  <a:srgbClr val="1B335C"/>
                </a:solidFill>
              </a:rPr>
              <a:t>Assess performance of models</a:t>
            </a:r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2800" dirty="0">
                <a:solidFill>
                  <a:srgbClr val="1B335C"/>
                </a:solidFill>
              </a:rPr>
              <a:t>Investigate possibility for scaling to object detection tasks.</a:t>
            </a:r>
            <a:endParaRPr lang="en-US" sz="2800" dirty="0">
              <a:solidFill>
                <a:srgbClr val="1B33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18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401D5-0D05-4E1C-B980-D12C1369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Next steps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30BA7-F68A-493D-80BD-31A692373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 dirty="0">
                <a:solidFill>
                  <a:srgbClr val="1B335C"/>
                </a:solidFill>
                <a:sym typeface="Montserrat"/>
              </a:rPr>
              <a:t>Data Collection</a:t>
            </a:r>
          </a:p>
          <a:p>
            <a:pPr marL="914389" lvl="1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Undisclosed datasets needed for testing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Updates to TDD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TG building</a:t>
            </a:r>
          </a:p>
          <a:p>
            <a:pPr marL="914389" lvl="1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Encourage TG member participation</a:t>
            </a:r>
          </a:p>
          <a:p>
            <a:pPr marL="914389" lvl="1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Get more experts involved</a:t>
            </a:r>
          </a:p>
        </p:txBody>
      </p:sp>
    </p:spTree>
    <p:extLst>
      <p:ext uri="{BB962C8B-B14F-4D97-AF65-F5344CB8AC3E}">
        <p14:creationId xmlns:p14="http://schemas.microsoft.com/office/powerpoint/2010/main" val="819345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 noProof="0" dirty="0">
                <a:solidFill>
                  <a:srgbClr val="FF0000"/>
                </a:solidFill>
                <a:sym typeface="Montserrat Medium"/>
              </a:rPr>
              <a:t>Call for participation</a:t>
            </a:r>
            <a:endParaRPr lang="en-GB" noProof="0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GB" dirty="0"/>
              <a:t>Participation can be in form of:</a:t>
            </a:r>
          </a:p>
          <a:p>
            <a:pPr lvl="1"/>
            <a:r>
              <a:rPr lang="en-GB" dirty="0"/>
              <a:t>Provision of quality labelled data</a:t>
            </a:r>
          </a:p>
          <a:p>
            <a:pPr lvl="1"/>
            <a:r>
              <a:rPr lang="en-GB" b="1" dirty="0"/>
              <a:t>AI models </a:t>
            </a:r>
            <a:r>
              <a:rPr lang="en-GB" dirty="0"/>
              <a:t>and algorithms for benchmarking task on malaria</a:t>
            </a:r>
          </a:p>
          <a:p>
            <a:pPr lvl="1"/>
            <a:r>
              <a:rPr lang="en-GB" b="1" dirty="0"/>
              <a:t>General support </a:t>
            </a:r>
            <a:r>
              <a:rPr lang="en-GB" dirty="0"/>
              <a:t>on different aspects of this topic (data, methods, benchmarking, etc.)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CBA79AD-181E-4AD8-BA5F-947560023B16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683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/>
        </p:nvSpPr>
        <p:spPr>
          <a:xfrm>
            <a:off x="3369226" y="1412128"/>
            <a:ext cx="8423979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3200" i="1" dirty="0">
              <a:solidFill>
                <a:srgbClr val="FF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64" name="Google Shape;164;p25"/>
          <p:cNvSpPr txBox="1"/>
          <p:nvPr/>
        </p:nvSpPr>
        <p:spPr>
          <a:xfrm>
            <a:off x="4082700" y="2946573"/>
            <a:ext cx="8296869" cy="33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50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endParaRPr lang="de-DE" sz="24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7E978E-9CC2-411A-AC19-3C40FF24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Call to participate in the challenge; follow Link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AD5CD-D12C-474C-B2AF-852EEC126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189" indent="-317492">
              <a:lnSpc>
                <a:spcPct val="150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de-DE" sz="24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Benchmarking Malaria platform-v2:</a:t>
            </a:r>
          </a:p>
          <a:p>
            <a:pPr marL="596897" lvl="2" indent="0">
              <a:lnSpc>
                <a:spcPct val="150000"/>
              </a:lnSpc>
              <a:buClr>
                <a:srgbClr val="1B335C"/>
              </a:buClr>
              <a:buSzPts val="1400"/>
              <a:buNone/>
            </a:pPr>
            <a:r>
              <a:rPr lang="en-US" u="sng" dirty="0">
                <a:hlinkClick r:id="rId3"/>
              </a:rPr>
              <a:t>https://codalab.lri.fr/competitions/775</a:t>
            </a:r>
            <a:endParaRPr lang="de-DE" sz="24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23670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5676" y="2456893"/>
            <a:ext cx="5829300" cy="1102519"/>
          </a:xfrm>
        </p:spPr>
        <p:txBody>
          <a:bodyPr>
            <a:normAutofit/>
          </a:bodyPr>
          <a:lstStyle/>
          <a:p>
            <a:pPr algn="ctr"/>
            <a:r>
              <a:rPr lang="en-GB" sz="3000" noProof="0" dirty="0">
                <a:solidFill>
                  <a:schemeClr val="bg1">
                    <a:lumMod val="50000"/>
                  </a:schemeClr>
                </a:solidFill>
              </a:rPr>
              <a:t>Topic Group-Malaria: </a:t>
            </a:r>
            <a:br>
              <a:rPr lang="en-GB" sz="3000" noProof="0" dirty="0"/>
            </a:br>
            <a:r>
              <a:rPr lang="en-GB" sz="2100" noProof="0" dirty="0"/>
              <a:t>AI based detection of Malaria-an update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3888" y="4131078"/>
            <a:ext cx="5670630" cy="10612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1500" noProof="0" dirty="0"/>
              <a:t>Rose </a:t>
            </a:r>
            <a:r>
              <a:rPr lang="en-GB" sz="1500" noProof="0" dirty="0" err="1"/>
              <a:t>Nakasi</a:t>
            </a:r>
            <a:endParaRPr lang="en-GB" sz="1500" noProof="0" dirty="0"/>
          </a:p>
          <a:p>
            <a:pPr>
              <a:spcBef>
                <a:spcPts val="0"/>
              </a:spcBef>
            </a:pPr>
            <a:r>
              <a:rPr lang="en-GB" sz="1500" noProof="0" dirty="0"/>
              <a:t>Makerere University, Uganda</a:t>
            </a:r>
          </a:p>
          <a:p>
            <a:pPr>
              <a:spcBef>
                <a:spcPts val="0"/>
              </a:spcBef>
            </a:pPr>
            <a:endParaRPr lang="en-GB" sz="1500" noProof="0" dirty="0"/>
          </a:p>
          <a:p>
            <a:pPr>
              <a:spcBef>
                <a:spcPts val="0"/>
              </a:spcBef>
            </a:pPr>
            <a:r>
              <a:rPr lang="en-GB" noProof="0" dirty="0"/>
              <a:t>E-meeting, 27 – 29  January 2021</a:t>
            </a:r>
            <a:endParaRPr lang="en-GB" sz="2100" noProof="0" dirty="0"/>
          </a:p>
        </p:txBody>
      </p:sp>
      <p:sp>
        <p:nvSpPr>
          <p:cNvPr id="4" name="AutoShape 2" descr="https://webmail.rki.de/owa/service.svc/s/,DanaInfo=exch.rki.local,SSL+GetFileAttachment?id=AAMkADFmMTE3MmQ4LTY0ZmYtNDgwNi1iMjA0LWMwNWU4YzczZWQ4YQBGAAAAAAD29GB4I1dwQqFf8Hq%2B08ebBwCoZ89X6BDhRraWkPBcwe3BAAAAAAEMAACoZ89X6BDhRraWkPBcwe3BAABYZfQMAAABEgAQAFu0x6BcRCdMsraoTS%2BhpzQ%3D&amp;X-OWA-CANARY=vKRRU9UZ706adxz8WZea-EtJOFNlMNcIBDYcl1_V24ofeAcyc1uEO9Jh10g3unBOLBX3RwAqZfU."/>
          <p:cNvSpPr>
            <a:spLocks noChangeAspect="1" noChangeArrowheads="1"/>
          </p:cNvSpPr>
          <p:nvPr/>
        </p:nvSpPr>
        <p:spPr bwMode="auto">
          <a:xfrm>
            <a:off x="1259681" y="28576"/>
            <a:ext cx="4029075" cy="17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 sz="1350"/>
          </a:p>
        </p:txBody>
      </p:sp>
      <p:pic>
        <p:nvPicPr>
          <p:cNvPr id="1028" name="Picture 4" descr="C:\Users\fischerma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36" y="884002"/>
            <a:ext cx="3014921" cy="129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429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193-412D-0E42-9B1D-F9A1CB31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>
                <a:solidFill>
                  <a:srgbClr val="FF0000"/>
                </a:solidFill>
                <a:sym typeface="Montserrat Medium"/>
              </a:rPr>
              <a:t>Contact us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A05B3-00C7-1C48-AC13-5D3D9733A7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endParaRPr lang="en-GB" noProof="0" dirty="0"/>
          </a:p>
          <a:p>
            <a:endParaRPr lang="en-GB" noProof="0" dirty="0"/>
          </a:p>
          <a:p>
            <a:r>
              <a:rPr lang="en-GB" noProof="0" dirty="0"/>
              <a:t>TG-Malaria</a:t>
            </a:r>
          </a:p>
          <a:p>
            <a:pPr lvl="1"/>
            <a:r>
              <a:rPr lang="en-GB" noProof="0" dirty="0">
                <a:solidFill>
                  <a:srgbClr val="1B335C"/>
                </a:solidFill>
                <a:ea typeface="Montserrat"/>
                <a:cs typeface="Montserrat"/>
                <a:sym typeface="Montserrat"/>
                <a:hlinkClick r:id="rId2"/>
              </a:rPr>
              <a:t>fgai4htgmalaria@lists.itu.int</a:t>
            </a:r>
            <a:r>
              <a:rPr lang="en-GB" noProof="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br>
              <a:rPr lang="en-GB" noProof="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</a:br>
            <a:r>
              <a:rPr lang="en-GB" noProof="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(subscription needed with a free ITU account)</a:t>
            </a:r>
          </a:p>
          <a:p>
            <a:pPr marL="596886" lvl="1" indent="0">
              <a:buNone/>
            </a:pPr>
            <a:endParaRPr lang="en-GB" noProof="0" dirty="0"/>
          </a:p>
          <a:p>
            <a:r>
              <a:rPr lang="en-GB" noProof="0" dirty="0"/>
              <a:t>TG-Driver</a:t>
            </a:r>
          </a:p>
          <a:p>
            <a:pPr lvl="1"/>
            <a:r>
              <a:rPr lang="en-GB" noProof="0" dirty="0">
                <a:hlinkClick r:id="rId3"/>
              </a:rPr>
              <a:t>g.nakasirose@gmail.com</a:t>
            </a:r>
            <a:endParaRPr lang="en-GB" noProof="0" dirty="0"/>
          </a:p>
          <a:p>
            <a:pPr marL="596886" lvl="1" indent="0">
              <a:buNone/>
            </a:pPr>
            <a:endParaRPr lang="en-GB" noProof="0" dirty="0"/>
          </a:p>
          <a:p>
            <a:pPr marL="596886" lvl="1" indent="0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7314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387000" y="1964998"/>
            <a:ext cx="7384500" cy="3593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350" b="1">
                <a:ea typeface="Montserrat"/>
                <a:cs typeface="Montserrat"/>
                <a:sym typeface="Montserrat"/>
              </a:rPr>
              <a:t>Malaria burden in endemic Countries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GB" sz="1350"/>
              <a:t>Accounts for over 3.4 billion cases globally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GB" sz="1350"/>
              <a:t> Lack of enough trained lab technicians</a:t>
            </a:r>
          </a:p>
          <a:p>
            <a:pPr marL="1241304" lvl="3" indent="-212604">
              <a:spcBef>
                <a:spcPts val="744"/>
              </a:spcBef>
              <a:buFont typeface="Arial" charset="0"/>
              <a:buChar char="•"/>
            </a:pPr>
            <a:r>
              <a:rPr lang="en-GB" sz="1350"/>
              <a:t>1.72 microscopes per 100,000 population, but only 0.85 Microscopists per 100,000</a:t>
            </a:r>
            <a:endParaRPr lang="en-GB" sz="1350" i="1"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350" b="1">
                <a:ea typeface="Montserrat"/>
                <a:cs typeface="Montserrat"/>
                <a:sym typeface="Montserrat"/>
              </a:rPr>
              <a:t>Gold standard diagnosis(microscopy) challenge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GB" sz="1350"/>
              <a:t>SOP requires not to view more than 30 slides a day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GB" sz="1350"/>
              <a:t>Less diagnosis throughput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GB" sz="1350">
                <a:ea typeface="Gill Sans"/>
                <a:cs typeface="Gill Sans"/>
                <a:sym typeface="Gill Sans"/>
              </a:rPr>
              <a:t>Variations in individual expert judgment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350" b="1">
                <a:ea typeface="Montserrat"/>
                <a:cs typeface="Montserrat"/>
                <a:sym typeface="Montserrat"/>
              </a:rPr>
              <a:t>AI solution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GB" sz="1350">
                <a:ea typeface="Montserrat Medium"/>
                <a:cs typeface="Montserrat Medium"/>
                <a:sym typeface="Montserrat Medium"/>
              </a:rPr>
              <a:t>Supports image analysis </a:t>
            </a:r>
            <a:r>
              <a:rPr lang="en-GB" sz="1350"/>
              <a:t>and has potential to improve the timeliness and accuracy</a:t>
            </a:r>
            <a:endParaRPr lang="en-GB" sz="1350"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350" b="1">
                <a:ea typeface="Montserrat"/>
                <a:cs typeface="Montserrat"/>
                <a:sym typeface="Montserrat"/>
              </a:rPr>
              <a:t>There is need to;</a:t>
            </a: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350">
                <a:ea typeface="Montserrat Medium"/>
                <a:cs typeface="Montserrat Medium"/>
                <a:sym typeface="Montserrat"/>
              </a:rPr>
              <a:t>Standardise benchmarking AI solutions for the detection of Malaria</a:t>
            </a:r>
            <a:endParaRPr lang="en-GB" sz="1350"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15000"/>
              </a:lnSpc>
              <a:spcBef>
                <a:spcPts val="1200"/>
              </a:spcBef>
            </a:pPr>
            <a:endParaRPr lang="en-GB">
              <a:solidFill>
                <a:schemeClr val="dk1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50000"/>
              </a:lnSpc>
              <a:spcBef>
                <a:spcPts val="1200"/>
              </a:spcBef>
            </a:pPr>
            <a:endParaRPr lang="en-GB">
              <a:solidFill>
                <a:srgbClr val="1B335C"/>
              </a:solidFill>
              <a:ea typeface="Noto Sans"/>
              <a:cs typeface="Noto Sans"/>
              <a:sym typeface="Noto Sans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387000" y="1402750"/>
            <a:ext cx="6758700" cy="76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2800" dirty="0">
              <a:solidFill>
                <a:srgbClr val="3BA1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endParaRPr sz="2800" dirty="0">
              <a:solidFill>
                <a:srgbClr val="3BA1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r>
              <a:rPr lang="en-US" sz="28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Background</a:t>
            </a:r>
            <a:endParaRPr sz="28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endParaRPr sz="28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61611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F5C7-E173-C448-B70F-8780202E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Digital imaging</a:t>
            </a:r>
            <a:br>
              <a:rPr lang="en-GB" noProof="0" dirty="0"/>
            </a:b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EBC68-8BC5-794D-983C-A8A0C0B194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r>
              <a:rPr lang="en-GB" noProof="0" dirty="0"/>
              <a:t>Setup</a:t>
            </a:r>
          </a:p>
        </p:txBody>
      </p:sp>
      <p:pic>
        <p:nvPicPr>
          <p:cNvPr id="4" name="Google Shape;563;p73">
            <a:extLst>
              <a:ext uri="{FF2B5EF4-FFF2-40B4-BE49-F238E27FC236}">
                <a16:creationId xmlns:a16="http://schemas.microsoft.com/office/drawing/2014/main" id="{F9DCEE4D-4112-BA42-9FDC-6473D0BA0F82}"/>
              </a:ext>
            </a:extLst>
          </p:cNvPr>
          <p:cNvPicPr preferRelativeResize="0"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045" y="2133601"/>
            <a:ext cx="5554134" cy="395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857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539400" y="1979275"/>
            <a:ext cx="7536000" cy="3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Quality datasets needed</a:t>
            </a:r>
            <a:endParaRPr sz="16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Wingdings" pitchFamily="2" charset="2"/>
              <a:buChar char="§"/>
            </a:pP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Have more datasets for training and testing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Wingdings" pitchFamily="2" charset="2"/>
              <a:buChar char="§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Well</a:t>
            </a: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labelled datasets 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endParaRPr sz="16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Solution</a:t>
            </a: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AI models and approaches related to malaria detection.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Suggestions on scoring metrics.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Improvements on the benchmarking framework.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Support to the group on different aspects (data, methods, benchmarking, etc.) of this topic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Extension of the solution to improve disease surveillance and prediction. </a:t>
            </a:r>
            <a:endParaRPr lang="en-US" sz="1600" dirty="0"/>
          </a:p>
          <a:p>
            <a:pPr marL="1257278" lvl="2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Heterogeneous Data </a:t>
            </a:r>
            <a:r>
              <a:rPr lang="en-US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needed</a:t>
            </a:r>
            <a:endParaRPr sz="24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914378">
              <a:lnSpc>
                <a:spcPct val="115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11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39401" y="1089875"/>
            <a:ext cx="48225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TG-Malaria activities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85547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899" y="1062450"/>
            <a:ext cx="6172200" cy="540000"/>
          </a:xfrm>
        </p:spPr>
        <p:txBody>
          <a:bodyPr>
            <a:normAutofit fontScale="90000"/>
          </a:bodyPr>
          <a:lstStyle/>
          <a:p>
            <a:r>
              <a:rPr lang="en-GB" noProof="0" dirty="0">
                <a:solidFill>
                  <a:srgbClr val="FF0000"/>
                </a:solidFill>
              </a:rPr>
              <a:t>Topic Group members: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009757"/>
              </p:ext>
            </p:extLst>
          </p:nvPr>
        </p:nvGraphicFramePr>
        <p:xfrm>
          <a:off x="1485901" y="1538791"/>
          <a:ext cx="6210689" cy="430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Name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Affiliation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Philippe Verstraete</a:t>
                      </a: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Co-founder of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Milan and Associates, Italy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Laura Moro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de-DE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Researcher, science &amp; medical writer. Co-founder of AI Scope, Spain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Helmi Zakariah.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Cofounder of AIME company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Malaysia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Martha Shaka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 at University of Dodoma, Tanzania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 Rivière Cinnamond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Advisor and Public Health Expert under Health Emergency Information &amp; Risk Assessment Department with </a:t>
                      </a:r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PAHO/WHO.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Rigveda Kadam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Senior Access Officer, FIND, Switzerland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932138299"/>
                  </a:ext>
                </a:extLst>
              </a:tr>
              <a:tr h="528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Seda Yerlikaya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Scientific Officer,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FIND, Switzerland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39343945"/>
                  </a:ext>
                </a:extLst>
              </a:tr>
              <a:tr h="484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Herilalaina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RAKOTOARISON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de-DE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PhD student in Machine learning from the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Université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Paris-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Saclay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949577839"/>
                  </a:ext>
                </a:extLst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21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/>
        </p:nvSpPr>
        <p:spPr>
          <a:xfrm>
            <a:off x="539400" y="2053775"/>
            <a:ext cx="7845900" cy="360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endParaRPr lang="en-GB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Holding bi-weekly online meetings to discuss benchmarking improvements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Publications related to Topic group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Second Minimal Benchmarking platform developed with improvements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Launching challenge 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Updates available in TDD</a:t>
            </a:r>
          </a:p>
          <a:p>
            <a:pPr marL="152396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</a:pPr>
            <a:endParaRPr lang="en-GB" b="1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497525" y="1242275"/>
            <a:ext cx="62892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Updates since meeting J</a:t>
            </a:r>
            <a:endParaRPr sz="3200" dirty="0">
              <a:solidFill>
                <a:srgbClr val="FF0000"/>
              </a:solidFill>
              <a:ea typeface="Montserrat"/>
              <a:cs typeface="Montserrat"/>
              <a:sym typeface="Montserrat"/>
            </a:endParaRPr>
          </a:p>
          <a:p>
            <a:pPr>
              <a:spcBef>
                <a:spcPts val="300"/>
              </a:spcBef>
              <a:buClr>
                <a:schemeClr val="dk1"/>
              </a:buClr>
              <a:buSzPts val="1100"/>
            </a:pPr>
            <a:endParaRPr sz="3600" dirty="0">
              <a:solidFill>
                <a:srgbClr val="3BA1FF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86314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6C1DF-406E-9241-8668-B521AB5E6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TG-Malaria Online meetings</a:t>
            </a:r>
            <a:br>
              <a:rPr lang="en-GB" noProof="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</a:b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40D92-B208-8B4A-895B-6126FFA3C0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478" indent="-317492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b="1" noProof="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Online Skype meetings</a:t>
            </a:r>
            <a:endParaRPr lang="en-GB" noProof="0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en-GB" sz="2000" noProof="0" dirty="0">
                <a:solidFill>
                  <a:srgbClr val="1B335C"/>
                </a:solidFill>
                <a:sym typeface="Montserrat Medium"/>
              </a:rPr>
              <a:t>Discuss updates on benchmarking platform improvements (data, AI models, Interface)</a:t>
            </a: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en-GB" sz="2000" noProof="0" dirty="0">
                <a:solidFill>
                  <a:srgbClr val="1B335C"/>
                </a:solidFill>
                <a:sym typeface="Montserrat Medium"/>
              </a:rPr>
              <a:t>Discuss technical implementation details that come with improvements</a:t>
            </a: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en-GB" sz="2000" noProof="0" dirty="0">
                <a:solidFill>
                  <a:srgbClr val="1B335C"/>
                </a:solidFill>
                <a:sym typeface="Montserrat Medium"/>
              </a:rPr>
              <a:t>Develop simple models for testing the updated benchmarking platform</a:t>
            </a: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en-GB" sz="2000" noProof="0" dirty="0">
                <a:solidFill>
                  <a:srgbClr val="1B335C"/>
                </a:solidFill>
                <a:sym typeface="Montserrat Medium"/>
              </a:rPr>
              <a:t>Platform beta testing</a:t>
            </a: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en-GB" sz="2000" noProof="0" dirty="0">
                <a:solidFill>
                  <a:srgbClr val="1B335C"/>
                </a:solidFill>
                <a:sym typeface="Montserrat Medium"/>
              </a:rPr>
              <a:t>*Launching the challenge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96800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6C1DF-406E-9241-8668-B521AB5E6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Some publications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40D92-B208-8B4A-895B-6126FFA3C0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11175" lvl="1" indent="0">
              <a:lnSpc>
                <a:spcPct val="115000"/>
              </a:lnSpc>
              <a:buClr>
                <a:srgbClr val="1B335C"/>
              </a:buClr>
              <a:buSzPct val="100000"/>
              <a:buNone/>
            </a:pPr>
            <a:endParaRPr lang="en-GB" sz="1400" i="1" noProof="0" dirty="0"/>
          </a:p>
          <a:p>
            <a:r>
              <a:rPr lang="en-GB" sz="1800" noProof="0" dirty="0"/>
              <a:t>Mobile-Aware Deep Learning Algorithms for Malaria Parasites and White Blood Cells Localization in Thick Blood Smears. </a:t>
            </a:r>
          </a:p>
          <a:p>
            <a:pPr marL="253986" indent="0">
              <a:lnSpc>
                <a:spcPct val="115000"/>
              </a:lnSpc>
              <a:buClr>
                <a:srgbClr val="1B335C"/>
              </a:buClr>
              <a:buSzPct val="100000"/>
              <a:buNone/>
            </a:pPr>
            <a:endParaRPr lang="en-GB" sz="1800" noProof="0" dirty="0"/>
          </a:p>
          <a:p>
            <a:pPr marL="571478" indent="-317492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endParaRPr lang="en-GB" sz="1800" noProof="0" dirty="0"/>
          </a:p>
          <a:p>
            <a:pPr marL="1028667" lvl="1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endParaRPr lang="en-GB" sz="1400" i="1" noProof="0" dirty="0"/>
          </a:p>
          <a:p>
            <a:pPr marL="1028667" lvl="1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endParaRPr lang="en-GB" sz="1400" i="1" noProof="0" dirty="0"/>
          </a:p>
          <a:p>
            <a:pPr marL="1028667" lvl="1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endParaRPr lang="en-GB" sz="1400" i="1" noProof="0" dirty="0"/>
          </a:p>
          <a:p>
            <a:pPr marL="711175" lvl="1" indent="0">
              <a:lnSpc>
                <a:spcPct val="115000"/>
              </a:lnSpc>
              <a:buClr>
                <a:srgbClr val="1B335C"/>
              </a:buClr>
              <a:buSzPct val="100000"/>
              <a:buNone/>
            </a:pPr>
            <a:endParaRPr lang="en-GB" sz="1400" i="1" noProof="0" dirty="0"/>
          </a:p>
          <a:p>
            <a:pPr marL="1028667" lvl="1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1400" i="1" noProof="0" dirty="0"/>
              <a:t>(MDPI </a:t>
            </a:r>
            <a:r>
              <a:rPr lang="en-GB" sz="1800" i="1" noProof="0" dirty="0"/>
              <a:t>Algorithms</a:t>
            </a:r>
            <a:r>
              <a:rPr lang="en-GB" sz="1800" noProof="0" dirty="0"/>
              <a:t> </a:t>
            </a:r>
            <a:r>
              <a:rPr lang="en-GB" sz="1800" b="1" noProof="0" dirty="0"/>
              <a:t>2021</a:t>
            </a:r>
            <a:r>
              <a:rPr lang="en-GB" sz="1800" noProof="0" dirty="0"/>
              <a:t>, </a:t>
            </a:r>
            <a:r>
              <a:rPr lang="en-GB" sz="1800" i="1" noProof="0" dirty="0"/>
              <a:t>14</a:t>
            </a:r>
            <a:r>
              <a:rPr lang="en-GB" sz="1800" noProof="0" dirty="0"/>
              <a:t>, 17. (2021)</a:t>
            </a:r>
            <a:r>
              <a:rPr lang="en-GB" sz="1800" i="1" noProof="0" dirty="0"/>
              <a:t>)</a:t>
            </a:r>
          </a:p>
          <a:p>
            <a:pPr marL="114297" indent="0">
              <a:buNone/>
            </a:pPr>
            <a:endParaRPr lang="en-GB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3B7E2F-D839-7C40-BE26-533D72F1C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11" y="2539934"/>
            <a:ext cx="7540978" cy="254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54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B01AEA-781C-4931-8555-8EC1229A4061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1800</TotalTime>
  <Words>827</Words>
  <Application>Microsoft Office PowerPoint</Application>
  <PresentationFormat>On-screen Show (4:3)</PresentationFormat>
  <Paragraphs>164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等线</vt:lpstr>
      <vt:lpstr>Arial</vt:lpstr>
      <vt:lpstr>Calibri</vt:lpstr>
      <vt:lpstr>Calibri Light</vt:lpstr>
      <vt:lpstr>Montserrat</vt:lpstr>
      <vt:lpstr>Montserrat Medium</vt:lpstr>
      <vt:lpstr>Noto Sans</vt:lpstr>
      <vt:lpstr>Wingdings</vt:lpstr>
      <vt:lpstr>Office 主题​​</vt:lpstr>
      <vt:lpstr>PowerPoint Presentation</vt:lpstr>
      <vt:lpstr>Topic Group-Malaria:  AI based detection of Malaria-an update</vt:lpstr>
      <vt:lpstr>PowerPoint Presentation</vt:lpstr>
      <vt:lpstr>Digital imaging </vt:lpstr>
      <vt:lpstr>PowerPoint Presentation</vt:lpstr>
      <vt:lpstr>Topic Group members:</vt:lpstr>
      <vt:lpstr>PowerPoint Presentation</vt:lpstr>
      <vt:lpstr>TG-Malaria Online meetings </vt:lpstr>
      <vt:lpstr>Some publications</vt:lpstr>
      <vt:lpstr>PowerPoint Presentation</vt:lpstr>
      <vt:lpstr>PowerPoint Presentation</vt:lpstr>
      <vt:lpstr>User interface for the challenge </vt:lpstr>
      <vt:lpstr>Support for uploading dataset </vt:lpstr>
      <vt:lpstr>Scoring metrices</vt:lpstr>
      <vt:lpstr>PowerPoint Presentation</vt:lpstr>
      <vt:lpstr>Next benchmarking  iterations</vt:lpstr>
      <vt:lpstr>Next steps</vt:lpstr>
      <vt:lpstr>Call for participation</vt:lpstr>
      <vt:lpstr>Call to participate in the challenge; follow Link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Presentation (TG-Malaria)</dc:title>
  <dc:creator>Campos, Simao</dc:creator>
  <cp:lastModifiedBy>Editor</cp:lastModifiedBy>
  <cp:revision>78</cp:revision>
  <cp:lastPrinted>2019-04-04T08:49:31Z</cp:lastPrinted>
  <dcterms:created xsi:type="dcterms:W3CDTF">2019-03-31T15:53:06Z</dcterms:created>
  <dcterms:modified xsi:type="dcterms:W3CDTF">2021-01-24T16:30:39Z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