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6"/>
  </p:notesMasterIdLst>
  <p:sldIdLst>
    <p:sldId id="257" r:id="rId6"/>
    <p:sldId id="256" r:id="rId7"/>
    <p:sldId id="258" r:id="rId8"/>
    <p:sldId id="259" r:id="rId9"/>
    <p:sldId id="260" r:id="rId10"/>
    <p:sldId id="261" r:id="rId11"/>
    <p:sldId id="266" r:id="rId12"/>
    <p:sldId id="269" r:id="rId13"/>
    <p:sldId id="267" r:id="rId14"/>
    <p:sldId id="268" r:id="rId15"/>
    <p:sldId id="271" r:id="rId16"/>
    <p:sldId id="272" r:id="rId17"/>
    <p:sldId id="262" r:id="rId18"/>
    <p:sldId id="263" r:id="rId19"/>
    <p:sldId id="273" r:id="rId20"/>
    <p:sldId id="274" r:id="rId21"/>
    <p:sldId id="275" r:id="rId22"/>
    <p:sldId id="265" r:id="rId23"/>
    <p:sldId id="276" r:id="rId24"/>
    <p:sldId id="277" r:id="rId2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76C2F6A2-90D3-456A-9336-329D45CCA3A9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38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11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096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87F80A-6FD0-4A83-9C71-D1FE94C2F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6C1555-3331-4B1C-AB8A-11943994B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3E5405-EE52-49D5-95E5-E0297E63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559CF0-8BA1-4BC0-8670-73A7DB2B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A0869D-CC5F-4D8F-BAB4-FCF346B7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601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3C0E2-785B-4CC5-A33D-ACF37858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2C9F5B-064E-4F6F-B684-89D28FAA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271CAF-F620-43B8-9E2A-8316DA99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70CD41-F159-40CE-9F62-69169F88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728715-8770-43B2-B6EB-D78AF811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3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BB0B25-7798-48F7-9B03-C3F7C140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ECD6DC-96D1-4FEB-B239-9E919277D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CF5CBC-D451-42F0-B3C5-1A9E6DA3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3F5B5A-09E0-46FC-9931-62119784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CB2695-01D5-4CDA-A1C8-E7677EFB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EBBD6-51E8-43E9-9B42-5B8BAAE4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BB57F1-8329-4D28-B263-2A114C67A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7F7513-C385-4BC4-BF5C-E106874B5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5B3D99-ED76-42EC-8652-42B1C5F7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66F608-4AE8-4215-B645-B9041D82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5A6C76-F0E1-4B6F-9727-9CC71F3F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816CC0-4378-4BED-B39F-35F9C67D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D9313C-6B03-4AA8-92D6-DBCCA3F3A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250C42-A124-43E8-BDBD-B3BC986ED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4B68D7D-D70E-423B-B6D7-F5076F5F2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D0FFE92-4135-470E-9CBE-5C437216E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F772E71-0270-4925-B40B-C8DF7A2F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F2B7D6A-FAA4-43AC-82FB-FDC6F41A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89B6B5-73FD-4E84-A1FB-C5207EC5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9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94488-76CE-483D-8150-219E7FA0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86FA511-5266-4E85-BF92-44F574C8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7F7AA7-474D-4310-87AF-4388CA59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791FBC-CE40-45C5-93E2-89D81080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751D215-575F-4D0E-82D1-F6B21317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5710F6-DAF2-46A7-BD56-60ADAF73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9BE68C-2A7F-4D7C-893E-5F8D0F73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44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FF7AC1-38D1-420F-AF05-74FA9613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BF38BD-0FA0-4271-8941-CBBF3CFA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CFD58B-8372-4C2F-AC5A-C97EA7830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0D7182-B0EE-4FF7-9F60-C2CADD98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1BA6A9-384B-41EE-8545-725B8FDD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A0AE4A-B29D-4DFA-8566-A1F9F5FD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08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414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771C36-8BEF-4A1E-A2DC-FBB9DD1F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AF8F25-B62A-49C6-81C2-F6E99E3A0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7EC4FF-B1FF-437F-BA02-4E8502708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462CAC-74CE-4335-B208-2B25D597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B8363D-9F45-4B50-9B38-2377DFD7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B532B6-58AD-4FE4-A6E4-84E74664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99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B24DCD-5AFD-4DEA-A2EA-A934D9FB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6B1AE29-0651-491F-A3C1-7018E0D3E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D15F16-4840-44BC-9544-7A55AB12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ADB8DE-F2C2-4EDC-9CF8-F3345121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EF6F67-292D-40F6-901D-37BF18E9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8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8FCBC7-A239-4495-8E51-2DFDB617F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F5F723-C201-458A-8B11-D10F883BA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3CD62C-3AEF-41F1-9621-6E35057E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7AC38A-5392-4A00-8E3C-E59965E5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12FD03-97EC-4472-9412-23D8FAC0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7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57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07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19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63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3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83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82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5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9F27453-83D8-442A-BCA1-56C0690D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C42994-584A-418B-844E-A7FCDD5D6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4B566D-9A3B-4EBC-9745-20757664F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2117-2C95-4CF8-9A4C-FFD42D1768B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6A9EA5-9588-4307-800D-990B723E0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9097D1-0980-4A44-993B-01C010168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8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erpaolo.palumbo@unibo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2aging.org/" TargetMode="External"/><Relationship Id="rId5" Type="http://schemas.openxmlformats.org/officeDocument/2006/relationships/hyperlink" Target="http://inchiantistudy.net/wp/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fgai4htgfalls@lists.itu.int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DE32652-D7F2-421B-9A7B-236BD22F6105}"/>
              </a:ext>
            </a:extLst>
          </p:cNvPr>
          <p:cNvGraphicFramePr>
            <a:graphicFrameLocks noGrp="1"/>
          </p:cNvGraphicFramePr>
          <p:nvPr/>
        </p:nvGraphicFramePr>
        <p:xfrm>
          <a:off x="2302564" y="4107794"/>
          <a:ext cx="7077956" cy="34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082">
                  <a:extLst>
                    <a:ext uri="{9D8B030D-6E8A-4147-A177-3AD203B41FA5}">
                      <a16:colId xmlns:a16="http://schemas.microsoft.com/office/drawing/2014/main" val="796392913"/>
                    </a:ext>
                  </a:extLst>
                </a:gridCol>
                <a:gridCol w="2550167">
                  <a:extLst>
                    <a:ext uri="{9D8B030D-6E8A-4147-A177-3AD203B41FA5}">
                      <a16:colId xmlns:a16="http://schemas.microsoft.com/office/drawing/2014/main" val="1325938463"/>
                    </a:ext>
                  </a:extLst>
                </a:gridCol>
                <a:gridCol w="3322707">
                  <a:extLst>
                    <a:ext uri="{9D8B030D-6E8A-4147-A177-3AD203B41FA5}">
                      <a16:colId xmlns:a16="http://schemas.microsoft.com/office/drawing/2014/main" val="59013837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7539626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319B83-41D3-459A-A1F4-845662CEA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64549"/>
              </p:ext>
            </p:extLst>
          </p:nvPr>
        </p:nvGraphicFramePr>
        <p:xfrm>
          <a:off x="2454610" y="2208968"/>
          <a:ext cx="7718090" cy="4046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689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193864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28732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Source: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TG-Falls Topic Driver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Title: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Att.3 -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Presentation (TG-Falls)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Purpose: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Discussion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Pierpaolo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Palumbo </a:t>
                      </a:r>
                    </a:p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TG-Falls Topic Driver </a:t>
                      </a:r>
                    </a:p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University of Bologna </a:t>
                      </a:r>
                    </a:p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Italy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E-Mail: 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pierpaolo.palumbo@unibo.it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Inês Sousa </a:t>
                      </a:r>
                    </a:p>
                    <a:p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Associação Fraunhofer Portugal Research – Fraunhofer AICOS Portugal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Tel: +351 220 430 326 </a:t>
                      </a:r>
                    </a:p>
                    <a:p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Email: ines.sousa@fraunhofer.pt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8090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Abstract: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This PPT summarizes the status of work within TG-Falls, for presentation and discussion during the meeting.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3AA5875A-E589-402B-B809-F6D4BAA63A02}"/>
              </a:ext>
            </a:extLst>
          </p:cNvPr>
          <p:cNvSpPr/>
          <p:nvPr/>
        </p:nvSpPr>
        <p:spPr>
          <a:xfrm>
            <a:off x="7915923" y="602812"/>
            <a:ext cx="1962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FGAI4H-K-012-A03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7AC7D-3CD4-41C4-9C8C-988494B72852}"/>
              </a:ext>
            </a:extLst>
          </p:cNvPr>
          <p:cNvSpPr/>
          <p:nvPr/>
        </p:nvSpPr>
        <p:spPr>
          <a:xfrm>
            <a:off x="5625318" y="972144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4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9990-BA8B-416F-A1EF-77355DBB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description – current gold standards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FF4AAF5-2C7E-4D38-93D6-051B9DB61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69" y="1540903"/>
            <a:ext cx="5415280" cy="1050564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0860D838-4476-4D21-9064-12F4E99D1A53}"/>
              </a:ext>
            </a:extLst>
          </p:cNvPr>
          <p:cNvGrpSpPr/>
          <p:nvPr/>
        </p:nvGrpSpPr>
        <p:grpSpPr>
          <a:xfrm>
            <a:off x="198120" y="2441681"/>
            <a:ext cx="5897880" cy="3501377"/>
            <a:chOff x="934720" y="2349500"/>
            <a:chExt cx="7538720" cy="4318907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A866D23-FC78-41EC-AC8B-177AF8C70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250" t="13037" r="6875" b="20888"/>
            <a:stretch/>
          </p:blipFill>
          <p:spPr>
            <a:xfrm>
              <a:off x="934720" y="2349500"/>
              <a:ext cx="7538720" cy="4318907"/>
            </a:xfrm>
            <a:prstGeom prst="rect">
              <a:avLst/>
            </a:prstGeom>
          </p:spPr>
        </p:pic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C98ED60F-226D-4675-9A31-7D68DB95E71A}"/>
                </a:ext>
              </a:extLst>
            </p:cNvPr>
            <p:cNvSpPr/>
            <p:nvPr/>
          </p:nvSpPr>
          <p:spPr>
            <a:xfrm>
              <a:off x="1635760" y="5425440"/>
              <a:ext cx="6532880" cy="457200"/>
            </a:xfrm>
            <a:prstGeom prst="rect">
              <a:avLst/>
            </a:prstGeom>
            <a:noFill/>
            <a:ln w="476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BABD5CE8-6410-4BEB-A90C-04DF5BE5AF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48" t="22963" r="8708" b="34259"/>
          <a:stretch/>
        </p:blipFill>
        <p:spPr>
          <a:xfrm>
            <a:off x="6096000" y="3613890"/>
            <a:ext cx="6053957" cy="2329168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03498257-01EE-45CA-BC81-E67279C73F8F}"/>
              </a:ext>
            </a:extLst>
          </p:cNvPr>
          <p:cNvSpPr/>
          <p:nvPr/>
        </p:nvSpPr>
        <p:spPr>
          <a:xfrm>
            <a:off x="6222124" y="1540903"/>
            <a:ext cx="5276193" cy="1055152"/>
          </a:xfrm>
          <a:prstGeom prst="rect">
            <a:avLst/>
          </a:prstGeom>
          <a:noFill/>
          <a:ln w="412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228A5B2-1DB4-4FC4-8151-8BF54E77B725}"/>
              </a:ext>
            </a:extLst>
          </p:cNvPr>
          <p:cNvSpPr txBox="1"/>
          <p:nvPr/>
        </p:nvSpPr>
        <p:spPr>
          <a:xfrm>
            <a:off x="367862" y="6316717"/>
            <a:ext cx="4635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https://www.nice.org.uk/guidance/cg161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2A56708-DB1E-4800-8265-E31C80349133}"/>
              </a:ext>
            </a:extLst>
          </p:cNvPr>
          <p:cNvSpPr/>
          <p:nvPr/>
        </p:nvSpPr>
        <p:spPr>
          <a:xfrm>
            <a:off x="6632028" y="4403834"/>
            <a:ext cx="4288220" cy="283780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0C3FD82-6AAF-41E1-848A-039A4BBD821D}"/>
              </a:ext>
            </a:extLst>
          </p:cNvPr>
          <p:cNvSpPr/>
          <p:nvPr/>
        </p:nvSpPr>
        <p:spPr>
          <a:xfrm>
            <a:off x="6716109" y="5158155"/>
            <a:ext cx="5433847" cy="701667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71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408DB6-8906-418F-BDE7-24CD418B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 description – existing AI solutions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38171C-AE6D-499C-92CA-258539E6B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80" y="5867082"/>
            <a:ext cx="11577320" cy="84867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[1] J. </a:t>
            </a:r>
            <a:r>
              <a:rPr lang="en-GB" sz="1200" dirty="0" err="1"/>
              <a:t>Howcroft</a:t>
            </a:r>
            <a:r>
              <a:rPr lang="en-GB" sz="1200" dirty="0"/>
              <a:t> et al., “Review of fall risk assessment in geriatric populations using inertial sensors.,” J. </a:t>
            </a:r>
            <a:r>
              <a:rPr lang="en-GB" sz="1200" dirty="0" err="1"/>
              <a:t>Neuroeng</a:t>
            </a:r>
            <a:r>
              <a:rPr lang="en-GB" sz="1200" dirty="0"/>
              <a:t>. </a:t>
            </a:r>
            <a:r>
              <a:rPr lang="en-GB" sz="1200" dirty="0" err="1"/>
              <a:t>Rehabil</a:t>
            </a:r>
            <a:r>
              <a:rPr lang="en-GB" sz="1200" dirty="0"/>
              <a:t>., 2013.</a:t>
            </a:r>
            <a:endParaRPr lang="it-IT" sz="12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200" dirty="0"/>
              <a:t>[2]</a:t>
            </a:r>
            <a:r>
              <a:rPr lang="en-GB" sz="1200" dirty="0"/>
              <a:t> T. </a:t>
            </a:r>
            <a:r>
              <a:rPr lang="en-GB" sz="1200" dirty="0" err="1"/>
              <a:t>Shany</a:t>
            </a:r>
            <a:r>
              <a:rPr lang="en-GB" sz="1200" dirty="0"/>
              <a:t>, et al., “Review: Are we stumbling in our quest to find the best predictor? Over-optimism in sensor-based models for predicting falls in older adults,” Healthcare Technology Letters, 2015.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[3] B. R. Greene et al., “Digital assessment of falls risk, frailty, and mobility impairment using wearable sensors,” </a:t>
            </a:r>
            <a:r>
              <a:rPr lang="en-GB" sz="1200" dirty="0" err="1"/>
              <a:t>npj</a:t>
            </a:r>
            <a:r>
              <a:rPr lang="en-GB" sz="1200" dirty="0"/>
              <a:t> Digit. Med., 2019.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[4] J. R. Silva et al., “Fusion of Clinical, Self-Reported, and </a:t>
            </a:r>
            <a:r>
              <a:rPr lang="en-GB" sz="1200" dirty="0" err="1"/>
              <a:t>Multisensor</a:t>
            </a:r>
            <a:r>
              <a:rPr lang="en-GB" sz="1200" dirty="0"/>
              <a:t> Data for Predicting Falls,” </a:t>
            </a:r>
            <a:r>
              <a:rPr lang="en-GB" sz="1200" i="1" dirty="0"/>
              <a:t>IEEE J. Biomed. Heal. Informatics</a:t>
            </a:r>
            <a:r>
              <a:rPr lang="en-GB" sz="1200" dirty="0"/>
              <a:t>, 2019, </a:t>
            </a:r>
            <a:r>
              <a:rPr lang="en-GB" sz="1200" dirty="0" err="1"/>
              <a:t>doi</a:t>
            </a:r>
            <a:r>
              <a:rPr lang="en-GB" sz="1200" dirty="0"/>
              <a:t>: 10.1109/JBHI.2019.2951230.</a:t>
            </a:r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80C178-C1B1-4672-9CBD-1639AC83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882" y="3665613"/>
            <a:ext cx="7608278" cy="104349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75CA7DC-EC6A-4142-8F36-ABAA07046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251" y="4301064"/>
            <a:ext cx="5354198" cy="13826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E262010-A720-45CF-97FF-A4E5640C1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79" y="1227587"/>
            <a:ext cx="5660724" cy="226916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0FC7CCB-06E0-4216-A573-A21681687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426" y="2129555"/>
            <a:ext cx="6843574" cy="15360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7F8131-504F-41E1-9C4E-1B872D8F5363}"/>
              </a:ext>
            </a:extLst>
          </p:cNvPr>
          <p:cNvSpPr txBox="1"/>
          <p:nvPr/>
        </p:nvSpPr>
        <p:spPr>
          <a:xfrm>
            <a:off x="315310" y="3878868"/>
            <a:ext cx="208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data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9091A8-BD76-43BB-B64D-78D65AB5F5E3}"/>
              </a:ext>
            </a:extLst>
          </p:cNvPr>
          <p:cNvSpPr txBox="1"/>
          <p:nvPr/>
        </p:nvSpPr>
        <p:spPr>
          <a:xfrm>
            <a:off x="7683062" y="1401705"/>
            <a:ext cx="208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 data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F889830-5BDD-4193-8CCE-58C998B3E4D8}"/>
              </a:ext>
            </a:extLst>
          </p:cNvPr>
          <p:cNvSpPr txBox="1"/>
          <p:nvPr/>
        </p:nvSpPr>
        <p:spPr>
          <a:xfrm>
            <a:off x="7757449" y="4892511"/>
            <a:ext cx="245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+ sensor data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702619E-1141-4D28-904E-C2A8A51E490D}"/>
              </a:ext>
            </a:extLst>
          </p:cNvPr>
          <p:cNvCxnSpPr/>
          <p:nvPr/>
        </p:nvCxnSpPr>
        <p:spPr>
          <a:xfrm flipH="1">
            <a:off x="7483366" y="5056814"/>
            <a:ext cx="399393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D8B0C70-4688-46CB-BB56-598838DC14D8}"/>
              </a:ext>
            </a:extLst>
          </p:cNvPr>
          <p:cNvCxnSpPr>
            <a:cxnSpLocks/>
          </p:cNvCxnSpPr>
          <p:nvPr/>
        </p:nvCxnSpPr>
        <p:spPr>
          <a:xfrm flipH="1" flipV="1">
            <a:off x="1355661" y="3560358"/>
            <a:ext cx="1" cy="33179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7F07F6D-E99B-4608-89C3-346E20DAB7D2}"/>
              </a:ext>
            </a:extLst>
          </p:cNvPr>
          <p:cNvCxnSpPr>
            <a:cxnSpLocks/>
          </p:cNvCxnSpPr>
          <p:nvPr/>
        </p:nvCxnSpPr>
        <p:spPr>
          <a:xfrm>
            <a:off x="8759702" y="1765630"/>
            <a:ext cx="0" cy="35471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119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A0BE1E-1E77-4A31-ABBD-53025B50C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A150D7-026E-422F-95CE-CF6AE2DC5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TBC</a:t>
            </a:r>
          </a:p>
          <a:p>
            <a:r>
              <a:rPr lang="en-US" dirty="0"/>
              <a:t>“…</a:t>
            </a:r>
            <a:r>
              <a:rPr lang="en-GB" dirty="0"/>
              <a:t>fear of falling is also a risk factor for falls, thus an indication of the presence of high fall risk should be accompanied by a plan for mitigation of this risk and comprehensive explanation of preventive measures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20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EAAC24-B52D-4DF8-B1C8-B99D071F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work on benchmarking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809ED0-F369-4576-A61F-005C93787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6177874"/>
            <a:ext cx="11896078" cy="68900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[1] D. </a:t>
            </a:r>
            <a:r>
              <a:rPr lang="en-GB" sz="1200" dirty="0" err="1"/>
              <a:t>Schoene</a:t>
            </a:r>
            <a:r>
              <a:rPr lang="en-GB" sz="1200" dirty="0"/>
              <a:t> </a:t>
            </a:r>
            <a:r>
              <a:rPr lang="en-GB" sz="1200" i="1" dirty="0"/>
              <a:t>et al</a:t>
            </a:r>
            <a:r>
              <a:rPr lang="en-GB" sz="1200" dirty="0"/>
              <a:t>., “Discriminative ability and predictive validity of the timed up and go test in identifying older people who fall: systematic review and meta-analysis.,” J. Am. </a:t>
            </a:r>
            <a:r>
              <a:rPr lang="en-GB" sz="1200" dirty="0" err="1"/>
              <a:t>Geriatr</a:t>
            </a:r>
            <a:r>
              <a:rPr lang="en-GB" sz="1200" dirty="0"/>
              <a:t>. Soc., 2013.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[2] A. Tiedemann, </a:t>
            </a:r>
            <a:r>
              <a:rPr lang="en-GB" sz="1200" i="1" dirty="0"/>
              <a:t>et al</a:t>
            </a:r>
            <a:r>
              <a:rPr lang="en-GB" sz="1200" dirty="0"/>
              <a:t>. “The QUICKSCREEN tool--a validated falls risk assessment, developed and implemented in Australia for use in primary care,” </a:t>
            </a:r>
            <a:r>
              <a:rPr lang="en-GB" sz="1200" i="1" dirty="0"/>
              <a:t>Inj. Prev.</a:t>
            </a:r>
            <a:r>
              <a:rPr lang="en-GB" sz="1200" dirty="0"/>
              <a:t>, 2012.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[3] P. Palumbo </a:t>
            </a:r>
            <a:r>
              <a:rPr lang="en-GB" sz="1200" i="1" dirty="0"/>
              <a:t>et al.</a:t>
            </a:r>
            <a:r>
              <a:rPr lang="en-GB" sz="1200" dirty="0"/>
              <a:t>, “Predictive Performance of a Fall Risk Assessment Tool for Community-Dwelling Older People (FRAT-up) in 4 European Cohorts,” </a:t>
            </a:r>
            <a:r>
              <a:rPr lang="en-GB" sz="1200" i="1" dirty="0"/>
              <a:t>J. Am. Med. Dir. Assoc.</a:t>
            </a:r>
            <a:r>
              <a:rPr lang="en-GB" sz="1200" dirty="0"/>
              <a:t>, 2016.</a:t>
            </a:r>
            <a:endParaRPr lang="en-US" sz="1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D68F24F-E991-4165-AA66-A3364D46E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422" y="2047669"/>
            <a:ext cx="5575524" cy="36315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8F3C32D-B6C8-42E7-8B9D-9B921B0D45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6" y="2377316"/>
            <a:ext cx="3063883" cy="30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B19CBD-77DB-43F2-810A-CFCF3EDDC275}"/>
              </a:ext>
            </a:extLst>
          </p:cNvPr>
          <p:cNvSpPr txBox="1"/>
          <p:nvPr/>
        </p:nvSpPr>
        <p:spPr>
          <a:xfrm>
            <a:off x="1393793" y="1757776"/>
            <a:ext cx="280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on traditional tools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72845F-31DB-46A0-9447-581FF3DA4997}"/>
              </a:ext>
            </a:extLst>
          </p:cNvPr>
          <p:cNvSpPr txBox="1"/>
          <p:nvPr/>
        </p:nvSpPr>
        <p:spPr>
          <a:xfrm>
            <a:off x="7281185" y="1759254"/>
            <a:ext cx="280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 validation studies</a:t>
            </a:r>
          </a:p>
        </p:txBody>
      </p:sp>
    </p:spTree>
    <p:extLst>
      <p:ext uri="{BB962C8B-B14F-4D97-AF65-F5344CB8AC3E}">
        <p14:creationId xmlns:p14="http://schemas.microsoft.com/office/powerpoint/2010/main" val="373812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2E386-554E-4541-B265-A26E01C2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 by the topic group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0DA23A-57F2-4704-A0CF-456AF6EBE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Overview</a:t>
            </a:r>
          </a:p>
          <a:p>
            <a:r>
              <a:rPr lang="en-US" dirty="0"/>
              <a:t>Benchmarking methods</a:t>
            </a:r>
          </a:p>
          <a:p>
            <a:pPr lvl="1"/>
            <a:r>
              <a:rPr lang="en-US" dirty="0"/>
              <a:t>System architecture</a:t>
            </a:r>
          </a:p>
          <a:p>
            <a:pPr lvl="1"/>
            <a:r>
              <a:rPr lang="en-US" dirty="0"/>
              <a:t>System dataflow</a:t>
            </a:r>
          </a:p>
          <a:p>
            <a:pPr lvl="1"/>
            <a:r>
              <a:rPr lang="en-US" dirty="0"/>
              <a:t>Safe and secure system operation and hosting</a:t>
            </a:r>
          </a:p>
          <a:p>
            <a:pPr lvl="1"/>
            <a:r>
              <a:rPr lang="en-US" dirty="0"/>
              <a:t>Benchmarking process</a:t>
            </a:r>
          </a:p>
          <a:p>
            <a:r>
              <a:rPr lang="en-GB" dirty="0"/>
              <a:t>AI input data structure for the benchmarking</a:t>
            </a:r>
          </a:p>
          <a:p>
            <a:r>
              <a:rPr lang="it-IT" dirty="0"/>
              <a:t>A</a:t>
            </a:r>
            <a:r>
              <a:rPr lang="en-GB" dirty="0"/>
              <a:t>I output data structure</a:t>
            </a:r>
          </a:p>
          <a:p>
            <a:r>
              <a:rPr lang="en-US" dirty="0"/>
              <a:t>Test data label/annotation structure</a:t>
            </a:r>
          </a:p>
          <a:p>
            <a:r>
              <a:rPr lang="en-US" dirty="0"/>
              <a:t>Scores and metrics</a:t>
            </a:r>
          </a:p>
          <a:p>
            <a:r>
              <a:rPr lang="en-US" dirty="0"/>
              <a:t>Test dataset acquisition</a:t>
            </a:r>
          </a:p>
          <a:p>
            <a:r>
              <a:rPr lang="en-US" dirty="0"/>
              <a:t>Data sharing policies</a:t>
            </a:r>
          </a:p>
          <a:p>
            <a:r>
              <a:rPr lang="en-US" dirty="0"/>
              <a:t>Baseline acquisition</a:t>
            </a:r>
          </a:p>
          <a:p>
            <a:r>
              <a:rPr lang="en-US" dirty="0"/>
              <a:t>Reporting methodology</a:t>
            </a:r>
          </a:p>
          <a:p>
            <a:r>
              <a:rPr lang="en-US" dirty="0"/>
              <a:t>Result</a:t>
            </a:r>
          </a:p>
          <a:p>
            <a:r>
              <a:rPr lang="en-US" dirty="0"/>
              <a:t>Discussion</a:t>
            </a:r>
          </a:p>
          <a:p>
            <a:r>
              <a:rPr lang="en-US" dirty="0"/>
              <a:t>Retirement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60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915D9A-218F-4A25-89CF-C2B8893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 by the topic group – AI I/O, labels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2E3F75-56B6-4ADA-A798-5FB36993C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428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3300" b="1" dirty="0"/>
              <a:t>INPUT</a:t>
            </a:r>
          </a:p>
          <a:p>
            <a:pPr lvl="0"/>
            <a:r>
              <a:rPr lang="en-GB" dirty="0"/>
              <a:t>The data shall be a collection of diverse datasets.</a:t>
            </a:r>
          </a:p>
          <a:p>
            <a:pPr lvl="0"/>
            <a:r>
              <a:rPr lang="en-GB" dirty="0"/>
              <a:t>The datasets should contain information on acknowledged and/or putative fall risk factors (either clinical or sensor-based).</a:t>
            </a:r>
          </a:p>
          <a:p>
            <a:pPr lvl="0"/>
            <a:r>
              <a:rPr lang="it-IT" dirty="0"/>
              <a:t>T</a:t>
            </a:r>
            <a:r>
              <a:rPr lang="en-GB" dirty="0"/>
              <a:t>he datasets could have records with missing values.</a:t>
            </a:r>
          </a:p>
          <a:p>
            <a:pPr lvl="0"/>
            <a:r>
              <a:rPr lang="en-GB" dirty="0"/>
              <a:t>The subjects represented in the datasets should be older adults (or also other subjects with increased fall risk, e.g. Parkinson’s disease patients?).</a:t>
            </a:r>
          </a:p>
          <a:p>
            <a:pPr lvl="0"/>
            <a:r>
              <a:rPr lang="en-GB" dirty="0"/>
              <a:t>The variables of the datasets should be named as much as possible with harmonized conventions. Standard nomenclatures to consider could be: ICD-10, SNOMED, ICF, ATC for drugs, etc.</a:t>
            </a:r>
          </a:p>
          <a:p>
            <a:pPr lvl="0"/>
            <a:r>
              <a:rPr lang="en-GB" dirty="0"/>
              <a:t>Each dataset could be openly accessible, undisclosed, or partly accessible and partly undisclosed.</a:t>
            </a:r>
          </a:p>
          <a:p>
            <a:pPr lvl="0"/>
            <a:r>
              <a:rPr lang="en-GB" dirty="0"/>
              <a:t>Each dataset should be accompanied by documentation with a protocol on data collection methods.</a:t>
            </a:r>
          </a:p>
          <a:p>
            <a:pPr lvl="0"/>
            <a:r>
              <a:rPr lang="en-GB" dirty="0"/>
              <a:t>Others…</a:t>
            </a:r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166FC16-9656-4A87-B17C-321C74E5E5AD}"/>
              </a:ext>
            </a:extLst>
          </p:cNvPr>
          <p:cNvSpPr txBox="1">
            <a:spLocks/>
          </p:cNvSpPr>
          <p:nvPr/>
        </p:nvSpPr>
        <p:spPr>
          <a:xfrm>
            <a:off x="6710680" y="1822450"/>
            <a:ext cx="5034280" cy="266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algorithms should produce one or more of the following subject-specific outputs: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probability of falling at least once in a future time window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expected number of falls in a future time window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ordered, fuzzy label for the risk of falling (e.g., low, medium, high)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length of the time window for fall prediction should be 6, 12, or 24 months (?)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Additionally, the algorithms could provide indications on possible preventive interventions to take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19252EC-5505-4D6C-B247-B176B9B7645F}"/>
              </a:ext>
            </a:extLst>
          </p:cNvPr>
          <p:cNvSpPr txBox="1">
            <a:spLocks/>
          </p:cNvSpPr>
          <p:nvPr/>
        </p:nvSpPr>
        <p:spPr>
          <a:xfrm>
            <a:off x="6710680" y="4487231"/>
            <a:ext cx="5034280" cy="2082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falls experienced by the subject within a time window after the assessment of the risk factors that constitute the input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time window could be of 6, 12, or 24 months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132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915D9A-218F-4A25-89CF-C2B8893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 by the topic group – scores and metrics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2E3F75-56B6-4ADA-A798-5FB36993C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AI system shall be evaluated on each dataset, according to multiple figures of merit, in a multi-dimensional evaluation grid</a:t>
            </a:r>
          </a:p>
          <a:p>
            <a:r>
              <a:rPr lang="en-US" dirty="0"/>
              <a:t>The figures of merit should include: sensitivity, specificity, accuracy, positive and negative predictive values, and area under the ROC curve (AUC)</a:t>
            </a:r>
          </a:p>
          <a:p>
            <a:r>
              <a:rPr lang="en-US" dirty="0"/>
              <a:t>AI systems that issue a probabilistic prediction, should also be evaluated for calibration (which figure of merit?)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37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915D9A-218F-4A25-89CF-C2B8893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 by the topic group – dataset acquisition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2E3F75-56B6-4ADA-A798-5FB36993C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97478"/>
            <a:ext cx="2108200" cy="5358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err="1"/>
              <a:t>FallSensing</a:t>
            </a:r>
            <a:endParaRPr lang="en-GB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23B0CB08-4B1C-4F45-947A-BE3F5863D440}"/>
              </a:ext>
            </a:extLst>
          </p:cNvPr>
          <p:cNvSpPr/>
          <p:nvPr/>
        </p:nvSpPr>
        <p:spPr>
          <a:xfrm>
            <a:off x="6235179" y="2341255"/>
            <a:ext cx="5838452" cy="2869937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801C5B7-9EF6-4ADB-A4FE-4D307849ED78}"/>
              </a:ext>
            </a:extLst>
          </p:cNvPr>
          <p:cNvSpPr txBox="1">
            <a:spLocks/>
          </p:cNvSpPr>
          <p:nvPr/>
        </p:nvSpPr>
        <p:spPr>
          <a:xfrm>
            <a:off x="1143000" y="4410082"/>
            <a:ext cx="1745202" cy="535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InCHIANTI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2EFA7117-434C-4FE8-9B6B-E6E8553A5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28" y="3032057"/>
            <a:ext cx="1038945" cy="69263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1E29A11E-00F8-4947-A354-D88FA451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909" y="4945918"/>
            <a:ext cx="1032164" cy="688109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CBB8658-4156-489D-8682-32E6E24CE0E8}"/>
              </a:ext>
            </a:extLst>
          </p:cNvPr>
          <p:cNvSpPr txBox="1"/>
          <p:nvPr/>
        </p:nvSpPr>
        <p:spPr>
          <a:xfrm>
            <a:off x="3331026" y="2600008"/>
            <a:ext cx="210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linical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sensor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Undisclosed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=403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2EF202F6-D791-48B1-93C2-C75500530D02}"/>
              </a:ext>
            </a:extLst>
          </p:cNvPr>
          <p:cNvCxnSpPr>
            <a:cxnSpLocks/>
          </p:cNvCxnSpPr>
          <p:nvPr/>
        </p:nvCxnSpPr>
        <p:spPr>
          <a:xfrm flipH="1">
            <a:off x="2993208" y="2865396"/>
            <a:ext cx="337818" cy="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5DD924B-1BF1-4E3A-8521-72EE424BF789}"/>
              </a:ext>
            </a:extLst>
          </p:cNvPr>
          <p:cNvSpPr txBox="1"/>
          <p:nvPr/>
        </p:nvSpPr>
        <p:spPr>
          <a:xfrm>
            <a:off x="3331026" y="4380907"/>
            <a:ext cx="210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linical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sensor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to all interested researchers upon agreement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9B27EF2F-655E-4D96-8161-25BE3773E4A7}"/>
              </a:ext>
            </a:extLst>
          </p:cNvPr>
          <p:cNvCxnSpPr>
            <a:cxnSpLocks/>
          </p:cNvCxnSpPr>
          <p:nvPr/>
        </p:nvCxnSpPr>
        <p:spPr>
          <a:xfrm flipH="1">
            <a:off x="2993208" y="4600409"/>
            <a:ext cx="337818" cy="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7BA3050-258B-4A3A-9301-A8CC1603D2B0}"/>
              </a:ext>
            </a:extLst>
          </p:cNvPr>
          <p:cNvSpPr txBox="1"/>
          <p:nvPr/>
        </p:nvSpPr>
        <p:spPr>
          <a:xfrm>
            <a:off x="8299478" y="5685583"/>
            <a:ext cx="210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Publicly available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0647E50B-43C0-46BE-868D-EBB78B0E02D7}"/>
              </a:ext>
            </a:extLst>
          </p:cNvPr>
          <p:cNvCxnSpPr>
            <a:cxnSpLocks/>
          </p:cNvCxnSpPr>
          <p:nvPr/>
        </p:nvCxnSpPr>
        <p:spPr>
          <a:xfrm flipV="1">
            <a:off x="8874310" y="5289382"/>
            <a:ext cx="0" cy="404782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C7307F2D-535D-47A4-A7E2-81449BC4B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188" y="2341255"/>
            <a:ext cx="4886748" cy="272820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7554CD-4064-40DD-9074-D873B5B34E13}"/>
              </a:ext>
            </a:extLst>
          </p:cNvPr>
          <p:cNvSpPr txBox="1"/>
          <p:nvPr/>
        </p:nvSpPr>
        <p:spPr>
          <a:xfrm>
            <a:off x="278005" y="6280349"/>
            <a:ext cx="11777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A. C. Martins et al., “Multifactorial Screening Tool for Determining Fall Risk in Community-Dwelling Adults Aged 50 Years or Over (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FallSensing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 Protocol for a Prospective Study.,” JMIR Res.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2018.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 L.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Ferrucci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“Subsystems contributing to the decline in ability to walk: bridging the gap between epidemiology and geriatric practice in the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InCHIANTI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study.,” J. Am.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Soc., 2000.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http://inchiantistudy.net/wp/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[3]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https://g2aging.org/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126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B1FDDC-870A-405B-8A69-8D1A5B3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considerations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083320-7F5F-4A3C-A137-C10013535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TBD</a:t>
            </a:r>
          </a:p>
          <a:p>
            <a:r>
              <a:rPr lang="en-US" dirty="0"/>
              <a:t>Existing applicable regulatory frameworks</a:t>
            </a:r>
          </a:p>
          <a:p>
            <a:r>
              <a:rPr lang="en-US" dirty="0"/>
              <a:t>Regulatory features to be reported by benchmarking participants</a:t>
            </a:r>
          </a:p>
          <a:p>
            <a:r>
              <a:rPr lang="en-US" dirty="0"/>
              <a:t>Regulatory requirements for the benchmarking system</a:t>
            </a:r>
          </a:p>
          <a:p>
            <a:r>
              <a:rPr lang="en-US" dirty="0"/>
              <a:t>Regulatory approach for the topic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37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7E295-961F-4182-8FE3-BFC7712E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2C8FCD-2E1C-4C9E-A88E-89C988F6A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intra-TG communication/collaboration</a:t>
            </a:r>
          </a:p>
          <a:p>
            <a:r>
              <a:rPr lang="en-US" dirty="0"/>
              <a:t>Increase collaboration with WGs</a:t>
            </a:r>
          </a:p>
          <a:p>
            <a:r>
              <a:rPr lang="en-US" dirty="0"/>
              <a:t>Progress on the TDD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5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0E291-586A-43E8-8FBB-0E7D51C92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AI4H TG-Falls</a:t>
            </a:r>
            <a:r>
              <a:rPr lang="en-US" dirty="0"/>
              <a:t> among the elderly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1C58F54-BDBE-4E69-9214-894769C92E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29</a:t>
            </a:r>
            <a:r>
              <a:rPr lang="en-US" baseline="30000" dirty="0"/>
              <a:t>th</a:t>
            </a:r>
            <a:r>
              <a:rPr lang="en-US" dirty="0"/>
              <a:t> January 2021</a:t>
            </a:r>
          </a:p>
        </p:txBody>
      </p:sp>
    </p:spTree>
    <p:extLst>
      <p:ext uri="{BB962C8B-B14F-4D97-AF65-F5344CB8AC3E}">
        <p14:creationId xmlns:p14="http://schemas.microsoft.com/office/powerpoint/2010/main" val="456876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8A0C17-EA0D-4DE4-88C4-093A9095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3748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4A27EE-3F18-442B-A0A5-A1234A2B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F4CFF-5067-4384-9C13-15DD34131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About the topic group</a:t>
            </a:r>
          </a:p>
          <a:p>
            <a:r>
              <a:rPr lang="en-US" dirty="0"/>
              <a:t>Topic description</a:t>
            </a:r>
          </a:p>
          <a:p>
            <a:r>
              <a:rPr lang="en-US" dirty="0"/>
              <a:t>Ethical considerations</a:t>
            </a:r>
          </a:p>
          <a:p>
            <a:r>
              <a:rPr lang="en-US" dirty="0"/>
              <a:t>Existing work in benchmarking</a:t>
            </a:r>
          </a:p>
          <a:p>
            <a:r>
              <a:rPr lang="en-US" dirty="0"/>
              <a:t>Benchmarking by the topic group</a:t>
            </a:r>
          </a:p>
          <a:p>
            <a:r>
              <a:rPr lang="en-US" dirty="0"/>
              <a:t>Overall discussion of the benchmarking</a:t>
            </a:r>
          </a:p>
          <a:p>
            <a:r>
              <a:rPr lang="en-US" dirty="0"/>
              <a:t>Regulatory considerations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0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A1F16-24D6-40EC-A3F4-41204821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4CB3AF9-588A-4C1B-98F3-92438D039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443856"/>
            <a:ext cx="6668470" cy="4673098"/>
          </a:xfr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416E47C8-653B-4C2F-ACB8-749BBBC042EA}"/>
              </a:ext>
            </a:extLst>
          </p:cNvPr>
          <p:cNvSpPr/>
          <p:nvPr/>
        </p:nvSpPr>
        <p:spPr>
          <a:xfrm>
            <a:off x="6664960" y="4724400"/>
            <a:ext cx="1209040" cy="95504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9D4BEF6-237E-4C80-9E2F-2FC0B1E75B85}"/>
              </a:ext>
            </a:extLst>
          </p:cNvPr>
          <p:cNvSpPr/>
          <p:nvPr/>
        </p:nvSpPr>
        <p:spPr>
          <a:xfrm>
            <a:off x="7782560" y="4043740"/>
            <a:ext cx="2742415" cy="955040"/>
          </a:xfrm>
          <a:custGeom>
            <a:avLst/>
            <a:gdLst>
              <a:gd name="connsiteX0" fmla="*/ 0 w 3190240"/>
              <a:gd name="connsiteY0" fmla="*/ 843220 h 843220"/>
              <a:gd name="connsiteX1" fmla="*/ 1452880 w 3190240"/>
              <a:gd name="connsiteY1" fmla="*/ 71060 h 843220"/>
              <a:gd name="connsiteX2" fmla="*/ 3190240 w 3190240"/>
              <a:gd name="connsiteY2" fmla="*/ 81220 h 84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0240" h="843220">
                <a:moveTo>
                  <a:pt x="0" y="843220"/>
                </a:moveTo>
                <a:cubicBezTo>
                  <a:pt x="460586" y="520640"/>
                  <a:pt x="921173" y="198060"/>
                  <a:pt x="1452880" y="71060"/>
                </a:cubicBezTo>
                <a:cubicBezTo>
                  <a:pt x="1984587" y="-55940"/>
                  <a:pt x="2587413" y="12640"/>
                  <a:pt x="3190240" y="81220"/>
                </a:cubicBez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066FAA-61B2-4A42-ADC0-5EFA758AEC77}"/>
              </a:ext>
            </a:extLst>
          </p:cNvPr>
          <p:cNvSpPr txBox="1"/>
          <p:nvPr/>
        </p:nvSpPr>
        <p:spPr>
          <a:xfrm>
            <a:off x="10392895" y="3901440"/>
            <a:ext cx="884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4DEF97-6183-4749-9796-04E1BF7F9324}"/>
              </a:ext>
            </a:extLst>
          </p:cNvPr>
          <p:cNvSpPr txBox="1"/>
          <p:nvPr/>
        </p:nvSpPr>
        <p:spPr>
          <a:xfrm>
            <a:off x="254000" y="638048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Burden of Disease, 2019, https://vizhub.healthdata.org/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42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5F3AB0-7B76-428C-808D-ED4B0838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topic group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A8ECC4-3A54-456C-B405-FAF95E321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426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Meeting B (Lausanne) – meeting K (e-meeting)</a:t>
            </a:r>
          </a:p>
          <a:p>
            <a:r>
              <a:rPr lang="en-GB" u="sng" dirty="0">
                <a:hlinkClick r:id="rId2"/>
              </a:rPr>
              <a:t>fgai4htgfalls@lists.itu.int</a:t>
            </a:r>
            <a:endParaRPr lang="en-GB" u="sng" dirty="0"/>
          </a:p>
          <a:p>
            <a:r>
              <a:rPr lang="it-IT" dirty="0"/>
              <a:t>EU Falls Festival 2021 --&gt; 2022  </a:t>
            </a:r>
            <a:endParaRPr lang="en-GB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3FB0C74-98AB-4196-8119-478D002A9663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3169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(contributors or showing interest)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Inês Sousa, Fraunhofer AICOS, Portugal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Pierpaolo Palumbo, University of Bologna, Italy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Stefania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Bandinelli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SOC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Geriatria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USL Toscana Centro, Italy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Barry Greene, Chief Technology Officer, Kinesis Health Technologies, Ireland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Arnab Paul, CEO Patient Planet, WHO Roster of Expert –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DigitalHealth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India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Salman Khan, Assistant Professor in the department of electrical engineering, University of Engineering and Technology Peshawar, Pakistan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 van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Schooten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PhD, Human Frontier Science Program Postdoctoral Fellow, Conjoint Senior Lecturer, UNSW Medicine, UNSW Ageing Futures Institute, Australia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C2C22A8-3832-45CD-A93B-D2DCD30C2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89" y="2290390"/>
            <a:ext cx="2715603" cy="91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7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9990-BA8B-416F-A1EF-77355DBB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description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0E2599-B6EB-42E1-BE49-9DFB1A5FF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tasks</a:t>
            </a:r>
          </a:p>
          <a:p>
            <a:r>
              <a:rPr lang="en-US" dirty="0"/>
              <a:t>Current gold standards</a:t>
            </a:r>
          </a:p>
          <a:p>
            <a:r>
              <a:rPr lang="en-US" dirty="0"/>
              <a:t>Relevance and impact</a:t>
            </a:r>
          </a:p>
          <a:p>
            <a:r>
              <a:rPr lang="en-US" dirty="0"/>
              <a:t>Existing AI solutions</a:t>
            </a:r>
          </a:p>
        </p:txBody>
      </p:sp>
    </p:spTree>
    <p:extLst>
      <p:ext uri="{BB962C8B-B14F-4D97-AF65-F5344CB8AC3E}">
        <p14:creationId xmlns:p14="http://schemas.microsoft.com/office/powerpoint/2010/main" val="113701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9990-BA8B-416F-A1EF-77355DBB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description - AI tasks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0E2599-B6EB-42E1-BE49-9DFB1A5FF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spcBef>
                <a:spcPts val="0"/>
              </a:spcBef>
              <a:tabLst>
                <a:tab pos="0" algn="l"/>
              </a:tabLst>
            </a:pPr>
            <a:r>
              <a:rPr lang="en-US" sz="3200" dirty="0"/>
              <a:t>Fall prediction: </a:t>
            </a:r>
          </a:p>
          <a:p>
            <a:pPr marL="914400" lvl="2" indent="-457200">
              <a:spcBef>
                <a:spcPts val="0"/>
              </a:spcBef>
              <a:tabLst>
                <a:tab pos="0" algn="l"/>
              </a:tabLst>
            </a:pPr>
            <a:r>
              <a:rPr lang="en-GB" sz="2400" dirty="0"/>
              <a:t>Subject-specific risk score of falling, within a given time window in the future, given information about the subject’s risk factors for falls and/or their balance or motor ability</a:t>
            </a:r>
          </a:p>
          <a:p>
            <a:pPr marL="457200" lvl="1" indent="-457200">
              <a:spcBef>
                <a:spcPts val="0"/>
              </a:spcBef>
              <a:tabLst>
                <a:tab pos="0" algn="l"/>
              </a:tabLst>
            </a:pPr>
            <a:r>
              <a:rPr lang="it-IT" sz="3200" strike="sngStrike" dirty="0"/>
              <a:t>F</a:t>
            </a:r>
            <a:r>
              <a:rPr lang="en-GB" sz="3200" strike="sngStrike" dirty="0"/>
              <a:t>all detection</a:t>
            </a:r>
            <a:endParaRPr lang="en-US" sz="3200" strike="sngStrike" dirty="0"/>
          </a:p>
        </p:txBody>
      </p:sp>
    </p:spTree>
    <p:extLst>
      <p:ext uri="{BB962C8B-B14F-4D97-AF65-F5344CB8AC3E}">
        <p14:creationId xmlns:p14="http://schemas.microsoft.com/office/powerpoint/2010/main" val="99096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9990-BA8B-416F-A1EF-77355DBB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description – current gold standards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0E2599-B6EB-42E1-BE49-9DFB1A5FF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46" y="1617174"/>
            <a:ext cx="5007031" cy="6330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Timed Up and Go Test (TUG)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13FE0C-D125-49FB-9461-45FFC2B4BC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01" y="2278383"/>
            <a:ext cx="3439795" cy="3369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C7916C-F477-4850-8E0C-312A657A4AEF}"/>
              </a:ext>
            </a:extLst>
          </p:cNvPr>
          <p:cNvSpPr txBox="1"/>
          <p:nvPr/>
        </p:nvSpPr>
        <p:spPr>
          <a:xfrm>
            <a:off x="637024" y="6117470"/>
            <a:ext cx="1134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E.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Barryet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al., “Is the Timed Up and Go test a useful predictor of risk of falls in community dwelling older adults: a systematic review and meta- analysis.,” BMC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2014.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 D.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Schoene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“Discriminative ability and predictive validity of the timed up and go test in identifying older people who fall: systematic review and meta-analysis.,” J. Am.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Soc., 2013.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F0E978A-6608-48B0-9DF4-378F9553F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9" y="2485158"/>
            <a:ext cx="4018941" cy="280935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E0970F1-EFB8-4701-9FA9-A67356C0D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638" y="2260006"/>
            <a:ext cx="3503364" cy="33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0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9990-BA8B-416F-A1EF-77355DBB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description – current gold standards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C7916C-F477-4850-8E0C-312A657A4AEF}"/>
              </a:ext>
            </a:extLst>
          </p:cNvPr>
          <p:cNvSpPr txBox="1"/>
          <p:nvPr/>
        </p:nvSpPr>
        <p:spPr>
          <a:xfrm>
            <a:off x="309880" y="6211669"/>
            <a:ext cx="1157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Panel of Falls in Older Persons American Geriatrics Society and British Geriatrics Society, “Summary of the Updated American Geriatrics Society/British Geriatrics Society clinical practice guideline for prevention of falls in older persons.,” J. Am.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Soc., 2011.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 P. Palumbo et al., “Simulating the effects of a clinical guidelines screening algorithm for fall risk in community dwelling older adults,”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Aging Clin. Exp. Res.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2018.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6BE82FF-3AC3-4690-9806-7C68D754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30" y="1378647"/>
            <a:ext cx="4036885" cy="4911543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6D5D378-6AC2-48B1-A7B3-372CCDC92627}"/>
              </a:ext>
            </a:extLst>
          </p:cNvPr>
          <p:cNvSpPr txBox="1">
            <a:spLocks/>
          </p:cNvSpPr>
          <p:nvPr/>
        </p:nvSpPr>
        <p:spPr>
          <a:xfrm>
            <a:off x="6312189" y="1507612"/>
            <a:ext cx="4463086" cy="63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AGS/BGS screening algorithm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6BF7585-170A-4172-BFB3-6B338DAF3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6"/>
          <a:stretch/>
        </p:blipFill>
        <p:spPr>
          <a:xfrm>
            <a:off x="6525290" y="2588672"/>
            <a:ext cx="4036885" cy="26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0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02B20F-1B53-4654-BE03-81F364367C3B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1788</TotalTime>
  <Words>1490</Words>
  <Application>Microsoft Office PowerPoint</Application>
  <PresentationFormat>Widescreen</PresentationFormat>
  <Paragraphs>152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Office 主题​​</vt:lpstr>
      <vt:lpstr>Tema di Office</vt:lpstr>
      <vt:lpstr>PowerPoint Presentation</vt:lpstr>
      <vt:lpstr>AI4H TG-Falls among the elderly</vt:lpstr>
      <vt:lpstr>Overview</vt:lpstr>
      <vt:lpstr>Introduction</vt:lpstr>
      <vt:lpstr>About the topic group</vt:lpstr>
      <vt:lpstr>Topic description</vt:lpstr>
      <vt:lpstr>Topic description - AI tasks</vt:lpstr>
      <vt:lpstr>Topic description – current gold standards</vt:lpstr>
      <vt:lpstr>Topic description – current gold standards</vt:lpstr>
      <vt:lpstr>Topic description – current gold standards</vt:lpstr>
      <vt:lpstr>Topic description – existing AI solutions</vt:lpstr>
      <vt:lpstr>Ethical considerations</vt:lpstr>
      <vt:lpstr>Existing work on benchmarking</vt:lpstr>
      <vt:lpstr>Benchmarking by the topic group</vt:lpstr>
      <vt:lpstr>Benchmarking by the topic group – AI I/O, labels</vt:lpstr>
      <vt:lpstr>Benchmarking by the topic group – scores and metrics</vt:lpstr>
      <vt:lpstr>Benchmarking by the topic group – dataset acquisition</vt:lpstr>
      <vt:lpstr>Regulatory considerations</vt:lpstr>
      <vt:lpstr>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Att.3 - Presentation (TG-Falls)</dc:title>
  <dc:creator>Campos, Simao</dc:creator>
  <cp:lastModifiedBy>Dabiri, Ayda</cp:lastModifiedBy>
  <cp:revision>76</cp:revision>
  <cp:lastPrinted>2019-04-04T08:49:31Z</cp:lastPrinted>
  <dcterms:created xsi:type="dcterms:W3CDTF">2019-03-31T15:53:06Z</dcterms:created>
  <dcterms:modified xsi:type="dcterms:W3CDTF">2021-01-29T10:15:44Z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