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7" r:id="rId5"/>
    <p:sldId id="263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7" d="100"/>
          <a:sy n="67" d="100"/>
        </p:scale>
        <p:origin x="1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os, Simao" userId="a1bf0726-548b-4db8-a746-2e19b5e24da4" providerId="ADAL" clId="{76C2F6A2-90D3-456A-9336-329D45CCA3A9}"/>
    <pc:docChg chg="custSel modSld">
      <pc:chgData name="Campos, Simao" userId="a1bf0726-548b-4db8-a746-2e19b5e24da4" providerId="ADAL" clId="{76C2F6A2-90D3-456A-9336-329D45CCA3A9}" dt="2020-07-31T13:05:45.822" v="12" actId="1038"/>
      <pc:docMkLst>
        <pc:docMk/>
      </pc:docMkLst>
      <pc:sldChg chg="addSp delSp modSp mod">
        <pc:chgData name="Campos, Simao" userId="a1bf0726-548b-4db8-a746-2e19b5e24da4" providerId="ADAL" clId="{76C2F6A2-90D3-456A-9336-329D45CCA3A9}" dt="2020-07-31T13:05:45.822" v="12" actId="1038"/>
        <pc:sldMkLst>
          <pc:docMk/>
          <pc:sldMk cId="2344048152" sldId="257"/>
        </pc:sldMkLst>
        <pc:spChg chg="add mod">
          <ac:chgData name="Campos, Simao" userId="a1bf0726-548b-4db8-a746-2e19b5e24da4" providerId="ADAL" clId="{76C2F6A2-90D3-456A-9336-329D45CCA3A9}" dt="2020-07-31T13:05:40.310" v="9" actId="6549"/>
          <ac:spMkLst>
            <pc:docMk/>
            <pc:sldMk cId="2344048152" sldId="257"/>
            <ac:spMk id="3" creationId="{3AA5875A-E589-402B-B809-F6D4BAA63A02}"/>
          </ac:spMkLst>
        </pc:spChg>
        <pc:spChg chg="add mod">
          <ac:chgData name="Campos, Simao" userId="a1bf0726-548b-4db8-a746-2e19b5e24da4" providerId="ADAL" clId="{76C2F6A2-90D3-456A-9336-329D45CCA3A9}" dt="2020-07-31T13:05:45.822" v="12" actId="1038"/>
          <ac:spMkLst>
            <pc:docMk/>
            <pc:sldMk cId="2344048152" sldId="257"/>
            <ac:spMk id="4" creationId="{50B7AC7D-3CD4-41C4-9C8C-988494B72852}"/>
          </ac:spMkLst>
        </pc:spChg>
        <pc:spChg chg="del">
          <ac:chgData name="Campos, Simao" userId="a1bf0726-548b-4db8-a746-2e19b5e24da4" providerId="ADAL" clId="{76C2F6A2-90D3-456A-9336-329D45CCA3A9}" dt="2020-07-31T13:05:13.387" v="0" actId="478"/>
          <ac:spMkLst>
            <pc:docMk/>
            <pc:sldMk cId="2344048152" sldId="257"/>
            <ac:spMk id="9" creationId="{8C7CA0D1-8B49-4675-8A5E-57C7F64475C1}"/>
          </ac:spMkLst>
        </pc:spChg>
        <pc:spChg chg="del">
          <ac:chgData name="Campos, Simao" userId="a1bf0726-548b-4db8-a746-2e19b5e24da4" providerId="ADAL" clId="{76C2F6A2-90D3-456A-9336-329D45CCA3A9}" dt="2020-07-31T13:05:13.387" v="0" actId="478"/>
          <ac:spMkLst>
            <pc:docMk/>
            <pc:sldMk cId="2344048152" sldId="257"/>
            <ac:spMk id="10" creationId="{D36F58C8-2F54-4864-94DC-A069EA8D264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bingshu@infervisi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/>
        </p:nvGraphicFramePr>
        <p:xfrm>
          <a:off x="778564" y="4107794"/>
          <a:ext cx="7077956" cy="342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5082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2550167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3322707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1319B83-41D3-459A-A1F4-845662CEA6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507126"/>
              </p:ext>
            </p:extLst>
          </p:nvPr>
        </p:nvGraphicFramePr>
        <p:xfrm>
          <a:off x="902034" y="2838983"/>
          <a:ext cx="7112397" cy="2354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225336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747231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TG-</a:t>
                      </a:r>
                      <a:r>
                        <a:rPr lang="en-GB" altLang="zh-CN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DiagnosticCT</a:t>
                      </a:r>
                      <a:r>
                        <a:rPr lang="en-US" sz="1800" dirty="0"/>
                        <a:t> Topic Driver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Att.3 - </a:t>
                      </a:r>
                      <a:r>
                        <a:rPr lang="en-GB" sz="1800" kern="1200" dirty="0">
                          <a:effectLst/>
                        </a:rPr>
                        <a:t>Presentation (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TG-</a:t>
                      </a:r>
                      <a:r>
                        <a:rPr lang="en-GB" altLang="zh-CN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DiagnosticCT</a:t>
                      </a:r>
                      <a:r>
                        <a:rPr lang="en-GB" sz="1800" kern="1200" dirty="0">
                          <a:effectLst/>
                        </a:rPr>
                        <a:t>)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chemeClr val="tx1"/>
                          </a:solidFill>
                        </a:rPr>
                        <a:t>Bingshu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Chen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E-mail: </a:t>
                      </a:r>
                      <a:r>
                        <a:rPr lang="en-US" sz="1800" dirty="0">
                          <a:hlinkClick r:id="rId3"/>
                        </a:rPr>
                        <a:t>cbingshu@infervision.com</a:t>
                      </a:r>
                      <a:r>
                        <a:rPr lang="en-US" sz="1800" dirty="0"/>
                        <a:t> 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This PPT summarizes the status of work within TG-</a:t>
                      </a:r>
                      <a:r>
                        <a:rPr lang="en-GB" altLang="zh-CN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DiagnosticCT</a:t>
                      </a:r>
                      <a:r>
                        <a:rPr lang="en-US" sz="1800" dirty="0"/>
                        <a:t>, for presentation and discussion during the meeting.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  <p:sp>
        <p:nvSpPr>
          <p:cNvPr id="3" name="Rectangle 6">
            <a:extLst>
              <a:ext uri="{FF2B5EF4-FFF2-40B4-BE49-F238E27FC236}">
                <a16:creationId xmlns:a16="http://schemas.microsoft.com/office/drawing/2014/main" id="{3AA5875A-E589-402B-B809-F6D4BAA63A02}"/>
              </a:ext>
            </a:extLst>
          </p:cNvPr>
          <p:cNvSpPr/>
          <p:nvPr/>
        </p:nvSpPr>
        <p:spPr>
          <a:xfrm>
            <a:off x="6391922" y="602812"/>
            <a:ext cx="1962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FGAI4H-K-009-A03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B7AC7D-3CD4-41C4-9C8C-988494B72852}"/>
              </a:ext>
            </a:extLst>
          </p:cNvPr>
          <p:cNvSpPr/>
          <p:nvPr/>
        </p:nvSpPr>
        <p:spPr>
          <a:xfrm>
            <a:off x="4101318" y="972144"/>
            <a:ext cx="4251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30 September – 2 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4048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043A6E22-0034-E143-BB41-95D87F778D90}"/>
              </a:ext>
            </a:extLst>
          </p:cNvPr>
          <p:cNvSpPr/>
          <p:nvPr/>
        </p:nvSpPr>
        <p:spPr>
          <a:xfrm>
            <a:off x="628649" y="1387917"/>
            <a:ext cx="788669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Establish a standardized assessment framework for the evaluation of AI-based methods for medical applications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Propose a benchmark for AI</a:t>
            </a:r>
            <a:r>
              <a:rPr kumimoji="0" lang="en-GB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 in volumetric Chest CT which include data format, desired data for AI training and testing as well as AI performance evaluation methodologies.</a:t>
            </a:r>
            <a:r>
              <a:rPr kumimoji="0" lang="zh-CN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 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EC282608-144C-2D4B-A957-F58982CCE620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等线 Light" panose="02010600030101010101" pitchFamily="2" charset="-122"/>
                <a:cs typeface="+mj-cs"/>
              </a:rPr>
              <a:t>Purpose of the TG</a:t>
            </a:r>
            <a:r>
              <a:rPr kumimoji="0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等线 Light" panose="02010600030101010101" pitchFamily="2" charset="-122"/>
                <a:cs typeface="+mj-cs"/>
              </a:rPr>
              <a:t> 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 Light" panose="020F0302020204030204"/>
              <a:ea typeface="等线 Light" panose="02010600030101010101" pitchFamily="2" charset="-122"/>
              <a:cs typeface="+mj-cs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DCCE672-CD53-C34C-AA26-493DB91ED747}"/>
              </a:ext>
            </a:extLst>
          </p:cNvPr>
          <p:cNvSpPr/>
          <p:nvPr/>
        </p:nvSpPr>
        <p:spPr>
          <a:xfrm>
            <a:off x="628649" y="4005836"/>
            <a:ext cx="814127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Include a general review of a specific area of Chest CT lung cancer detection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Relevant existing AI solutions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AI Input Data Structure and Output Data Structure</a:t>
            </a:r>
            <a:r>
              <a:rPr kumimoji="0" lang="zh-CN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 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Test Data Labels</a:t>
            </a:r>
            <a:r>
              <a:rPr kumimoji="0" lang="zh-CN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 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Score and Metrics</a:t>
            </a:r>
            <a:r>
              <a:rPr kumimoji="0" lang="zh-CN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: updated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Available Public Data and Undisclosed Test Data Set Collection</a:t>
            </a:r>
            <a:r>
              <a:rPr kumimoji="0" lang="zh-CN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 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Reporting Methodology</a:t>
            </a:r>
            <a:r>
              <a:rPr kumimoji="0" lang="zh-CN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 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3CCCF947-7286-B141-886B-A5CB557158FA}"/>
              </a:ext>
            </a:extLst>
          </p:cNvPr>
          <p:cNvSpPr txBox="1">
            <a:spLocks/>
          </p:cNvSpPr>
          <p:nvPr/>
        </p:nvSpPr>
        <p:spPr>
          <a:xfrm>
            <a:off x="628647" y="3343054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等线 Light" panose="02010600030101010101" pitchFamily="2" charset="-122"/>
                <a:cs typeface="+mj-cs"/>
              </a:rPr>
              <a:t>Structure and Content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 Light" panose="020F0302020204030204"/>
              <a:ea typeface="等线 Light" panose="0201060003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3007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22884C-F3C2-0E4E-A887-493E11761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</a:rPr>
              <a:t>Primary Benchmarking Metrics</a:t>
            </a:r>
            <a:r>
              <a:rPr lang="zh-CN" altLang="zh-CN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kumimoji="1" lang="zh-CN" alt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C334E15-1744-7949-88A4-1B96309B7BAC}"/>
              </a:ext>
            </a:extLst>
          </p:cNvPr>
          <p:cNvSpPr/>
          <p:nvPr/>
        </p:nvSpPr>
        <p:spPr>
          <a:xfrm>
            <a:off x="628650" y="1374292"/>
            <a:ext cx="7758546" cy="3788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Detected nodules by standalone AI system, were compared with pre-labelled nodules to determine </a:t>
            </a:r>
            <a:r>
              <a:rPr kumimoji="0" lang="en-US" altLang="zh-CN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the true positive nodules and false positive nodules,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 benchmarking metrics including nodule-based sensitivity, false positive rate, free-response ROC, location ROC, F-score, time spent reading the cases were calculated. 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Nodule detection </a:t>
            </a: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Clinical Performance indicators by binary classification</a:t>
            </a:r>
            <a:r>
              <a:rPr kumimoji="0" lang="zh-CN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 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Clinical Performance indicators by multi-class classification</a:t>
            </a:r>
            <a:r>
              <a:rPr kumimoji="0" lang="zh-CN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 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550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9B2341-AE0B-904B-A557-158EACBC2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</a:rPr>
              <a:t>Nodule detection </a:t>
            </a:r>
            <a:endParaRPr kumimoji="1" lang="zh-CN" alt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99F5209-6935-4544-8B07-B26D5150F682}"/>
              </a:ext>
            </a:extLst>
          </p:cNvPr>
          <p:cNvSpPr/>
          <p:nvPr/>
        </p:nvSpPr>
        <p:spPr>
          <a:xfrm>
            <a:off x="748144" y="1457189"/>
            <a:ext cx="77672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Nodule detection refers to positioning nodules based on radiological results. The indicators include:</a:t>
            </a:r>
            <a:r>
              <a:rPr kumimoji="0" lang="zh-CN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等线" panose="02010600030101010101" pitchFamily="2" charset="-122"/>
                <a:cs typeface="+mn-cs"/>
              </a:rPr>
              <a:t> 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等线" panose="02010600030101010101" pitchFamily="2" charset="-122"/>
              <a:cs typeface="+mn-cs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ED778BBC-C1C0-2F46-BBB8-ECB7089304E7}"/>
              </a:ext>
            </a:extLst>
          </p:cNvPr>
          <p:cNvGraphicFramePr>
            <a:graphicFrameLocks noGrp="1"/>
          </p:cNvGraphicFramePr>
          <p:nvPr/>
        </p:nvGraphicFramePr>
        <p:xfrm>
          <a:off x="928255" y="2535382"/>
          <a:ext cx="7038109" cy="25453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23096">
                  <a:extLst>
                    <a:ext uri="{9D8B030D-6E8A-4147-A177-3AD203B41FA5}">
                      <a16:colId xmlns:a16="http://schemas.microsoft.com/office/drawing/2014/main" val="395691162"/>
                    </a:ext>
                  </a:extLst>
                </a:gridCol>
                <a:gridCol w="3915013">
                  <a:extLst>
                    <a:ext uri="{9D8B030D-6E8A-4147-A177-3AD203B41FA5}">
                      <a16:colId xmlns:a16="http://schemas.microsoft.com/office/drawing/2014/main" val="2953082076"/>
                    </a:ext>
                  </a:extLst>
                </a:gridCol>
              </a:tblGrid>
              <a:tr h="203741">
                <a:tc>
                  <a:txBody>
                    <a:bodyPr/>
                    <a:lstStyle/>
                    <a:p>
                      <a:pPr marR="20002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Indicators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0002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Explanation and formula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4236512"/>
                  </a:ext>
                </a:extLst>
              </a:tr>
              <a:tr h="543310">
                <a:tc>
                  <a:txBody>
                    <a:bodyPr/>
                    <a:lstStyle/>
                    <a:p>
                      <a:pPr marR="20002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True positive rate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149985" algn="l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Detected nodule</a:t>
                      </a:r>
                      <a:endParaRPr lang="zh-CN" sz="1800" dirty="0">
                        <a:effectLst/>
                      </a:endParaRPr>
                    </a:p>
                    <a:p>
                      <a:pPr marR="20002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All nodules                  </a:t>
                      </a:r>
                      <a:r>
                        <a:rPr lang="en-US" sz="2400" baseline="100000" dirty="0">
                          <a:effectLst/>
                        </a:rPr>
                        <a:t>×100%</a:t>
                      </a:r>
                      <a:endParaRPr lang="zh-CN" sz="2400" baseline="100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9490178"/>
                  </a:ext>
                </a:extLst>
              </a:tr>
              <a:tr h="747051">
                <a:tc>
                  <a:txBody>
                    <a:bodyPr/>
                    <a:lstStyle/>
                    <a:p>
                      <a:pPr marR="20002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Average false positive number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149985" algn="l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False positioning number</a:t>
                      </a:r>
                      <a:endParaRPr lang="zh-CN" sz="1800" dirty="0">
                        <a:effectLst/>
                      </a:endParaRPr>
                    </a:p>
                    <a:p>
                      <a:pPr marR="20002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Radiological cases                  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6574378"/>
                  </a:ext>
                </a:extLst>
              </a:tr>
              <a:tr h="54331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800">
                          <a:effectLst/>
                        </a:rPr>
                        <a:t>FROC Curve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800" dirty="0">
                          <a:effectLst/>
                        </a:rPr>
                        <a:t>Vertical axis is true positive rate.</a:t>
                      </a:r>
                      <a:endParaRPr lang="zh-CN" sz="18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800" dirty="0">
                          <a:effectLst/>
                        </a:rPr>
                        <a:t>Lateral axis is Average false positive number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9395192"/>
                  </a:ext>
                </a:extLst>
              </a:tr>
            </a:tbl>
          </a:graphicData>
        </a:graphic>
      </p:graphicFrame>
      <p:cxnSp>
        <p:nvCxnSpPr>
          <p:cNvPr id="6" name="直线连接符 5">
            <a:extLst>
              <a:ext uri="{FF2B5EF4-FFF2-40B4-BE49-F238E27FC236}">
                <a16:creationId xmlns:a16="http://schemas.microsoft.com/office/drawing/2014/main" id="{656571D3-683F-D948-8BE7-A3680C9C573B}"/>
              </a:ext>
            </a:extLst>
          </p:cNvPr>
          <p:cNvCxnSpPr/>
          <p:nvPr/>
        </p:nvCxnSpPr>
        <p:spPr>
          <a:xfrm>
            <a:off x="4114800" y="3117273"/>
            <a:ext cx="189807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线连接符 6">
            <a:extLst>
              <a:ext uri="{FF2B5EF4-FFF2-40B4-BE49-F238E27FC236}">
                <a16:creationId xmlns:a16="http://schemas.microsoft.com/office/drawing/2014/main" id="{2D73D698-2B8D-6B4E-A4BE-CAF29E3AB663}"/>
              </a:ext>
            </a:extLst>
          </p:cNvPr>
          <p:cNvCxnSpPr>
            <a:cxnSpLocks/>
          </p:cNvCxnSpPr>
          <p:nvPr/>
        </p:nvCxnSpPr>
        <p:spPr>
          <a:xfrm>
            <a:off x="4114800" y="3740728"/>
            <a:ext cx="241069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0838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F63690-3DBF-8348-A708-B52DA7F39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268" y="226217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</a:rPr>
              <a:t>Clinical Performance indicators by binary classification</a:t>
            </a:r>
            <a:r>
              <a:rPr lang="zh-CN" altLang="zh-CN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kumimoji="1" lang="zh-CN" alt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623D878-B614-1F4D-8849-CC489CCAF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9327" y="3414568"/>
            <a:ext cx="4336541" cy="3443432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5DD6D412-6865-1844-82F9-9F4F70F955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459" y="1379681"/>
            <a:ext cx="4956478" cy="3247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456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A4B9754C-058F-F54E-934C-B21451CC7C89}"/>
              </a:ext>
            </a:extLst>
          </p:cNvPr>
          <p:cNvSpPr/>
          <p:nvPr/>
        </p:nvSpPr>
        <p:spPr>
          <a:xfrm>
            <a:off x="477982" y="376489"/>
            <a:ext cx="81880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Clinical Performance indicators by multi-class classification</a:t>
            </a:r>
            <a:r>
              <a:rPr kumimoji="0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等线" panose="02010600030101010101" pitchFamily="2" charset="-122"/>
                <a:cs typeface="+mn-cs"/>
              </a:rPr>
              <a:t> 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 Light" panose="020F03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2289E59-1BFC-4D4B-9F36-E86CBF8EE400}"/>
              </a:ext>
            </a:extLst>
          </p:cNvPr>
          <p:cNvSpPr/>
          <p:nvPr/>
        </p:nvSpPr>
        <p:spPr>
          <a:xfrm>
            <a:off x="595746" y="1457327"/>
            <a:ext cx="62206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Multi-class classification including grading classification and comprehensive classification. Grading classification can transfer classification to sets of binary classification.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Comprehensive classification refers to indicators like KAPPA.</a:t>
            </a:r>
            <a:r>
              <a:rPr kumimoji="0" lang="zh-CN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等线" panose="02010600030101010101" pitchFamily="2" charset="-122"/>
                <a:cs typeface="+mn-cs"/>
              </a:rPr>
              <a:t> 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98FE97AE-D1E2-C944-8CF9-E5A8E7701ED7}"/>
              </a:ext>
            </a:extLst>
          </p:cNvPr>
          <p:cNvSpPr/>
          <p:nvPr/>
        </p:nvSpPr>
        <p:spPr>
          <a:xfrm>
            <a:off x="595746" y="2784387"/>
            <a:ext cx="81880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Future Plans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 Light" panose="020F03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9F422BBB-D08E-A340-BA2F-6DD3B527334F}"/>
              </a:ext>
            </a:extLst>
          </p:cNvPr>
          <p:cNvSpPr/>
          <p:nvPr/>
        </p:nvSpPr>
        <p:spPr>
          <a:xfrm>
            <a:off x="595745" y="3550394"/>
            <a:ext cx="622069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More discussion on different indicators and explanation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等线" panose="02010600030101010101" pitchFamily="2" charset="-122"/>
                <a:cs typeface="+mn-cs"/>
              </a:rPr>
              <a:t>Nodule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等线" panose="02010600030101010101" pitchFamily="2" charset="-122"/>
                <a:cs typeface="+mn-cs"/>
              </a:rPr>
              <a:t>characterization indicators: size measurement, density, classification and malignancy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等线" panose="02010600030101010101" pitchFamily="2" charset="-122"/>
                <a:cs typeface="+mn-cs"/>
              </a:rPr>
              <a:t>Other indicators, such as robustness, reproducibility and generalization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5701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C:\Users\ThinkPad\Desktop\桌面\网站用图\产品解决方案\肺部疾病智能解决方案.png肺部疾病智能解决方案">
            <a:extLst>
              <a:ext uri="{FF2B5EF4-FFF2-40B4-BE49-F238E27FC236}">
                <a16:creationId xmlns:a16="http://schemas.microsoft.com/office/drawing/2014/main" id="{48192CE1-43E8-AB4A-85EF-F886FB8D6BD6}"/>
              </a:ext>
            </a:extLst>
          </p:cNvPr>
          <p:cNvPicPr>
            <a:picLocks noChangeAspect="1"/>
          </p:cNvPicPr>
          <p:nvPr/>
        </p:nvPicPr>
        <p:blipFill>
          <a:blip r:embed="rId2" cstate="hqprint"/>
          <a:srcRect/>
          <a:stretch>
            <a:fillRect/>
          </a:stretch>
        </p:blipFill>
        <p:spPr>
          <a:xfrm>
            <a:off x="4918365" y="2472131"/>
            <a:ext cx="4225636" cy="2540458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7505634F-C21E-1D49-9237-638356690765}"/>
              </a:ext>
            </a:extLst>
          </p:cNvPr>
          <p:cNvSpPr/>
          <p:nvPr/>
        </p:nvSpPr>
        <p:spPr>
          <a:xfrm>
            <a:off x="0" y="2472131"/>
            <a:ext cx="4918365" cy="2540459"/>
          </a:xfrm>
          <a:prstGeom prst="rect">
            <a:avLst/>
          </a:prstGeom>
          <a:solidFill>
            <a:srgbClr val="60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8A94A04-139E-6645-BB87-524CFE0EE3DB}"/>
              </a:ext>
            </a:extLst>
          </p:cNvPr>
          <p:cNvSpPr/>
          <p:nvPr/>
        </p:nvSpPr>
        <p:spPr>
          <a:xfrm>
            <a:off x="1122219" y="2905780"/>
            <a:ext cx="81880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+mn-cs"/>
              </a:rPr>
              <a:t>Thank You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 Light" panose="020F03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等线" panose="02010600030101010101" pitchFamily="2" charset="-122"/>
                <a:cs typeface="+mn-cs"/>
              </a:rPr>
              <a:t>cbingshu@infervision.com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 Light" panose="020F03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1810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43F7878-297E-4F7A-B059-28FB96E51702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1791</TotalTime>
  <Words>356</Words>
  <Application>Microsoft Office PowerPoint</Application>
  <PresentationFormat>On-screen Show (4:3)</PresentationFormat>
  <Paragraphs>55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等线</vt:lpstr>
      <vt:lpstr>Arial</vt:lpstr>
      <vt:lpstr>Calibri</vt:lpstr>
      <vt:lpstr>Calibri Light</vt:lpstr>
      <vt:lpstr>Times New Roman</vt:lpstr>
      <vt:lpstr>Office 主题​​</vt:lpstr>
      <vt:lpstr>PowerPoint Presentation</vt:lpstr>
      <vt:lpstr>PowerPoint Presentation</vt:lpstr>
      <vt:lpstr>Primary Benchmarking Metrics </vt:lpstr>
      <vt:lpstr>Nodule detection </vt:lpstr>
      <vt:lpstr>Clinical Performance indicators by binary classification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Att.3 - Presentation (TG-DiagnosticCT)</dc:title>
  <dc:creator>Campos, Simao</dc:creator>
  <cp:lastModifiedBy>Dabiri, Ayda</cp:lastModifiedBy>
  <cp:revision>76</cp:revision>
  <cp:lastPrinted>2019-04-04T08:49:31Z</cp:lastPrinted>
  <dcterms:created xsi:type="dcterms:W3CDTF">2019-03-31T15:53:06Z</dcterms:created>
  <dcterms:modified xsi:type="dcterms:W3CDTF">2021-01-29T11:24:52Z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