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AD0BE-E238-4FD2-AC65-474FBA541ED5}" v="10" dt="2020-10-05T08:37:09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4" d="100"/>
          <a:sy n="84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Campos, Simao" userId="a1bf0726-548b-4db8-a746-2e19b5e24da4" providerId="ADAL" clId="{828AD0BE-E238-4FD2-AC65-474FBA541ED5}"/>
    <pc:docChg chg="custSel addSld delSld modSld modMainMaster modNotesMaster">
      <pc:chgData name="Campos, Simao" userId="a1bf0726-548b-4db8-a746-2e19b5e24da4" providerId="ADAL" clId="{828AD0BE-E238-4FD2-AC65-474FBA541ED5}" dt="2020-10-05T08:39:41.469" v="21" actId="2710"/>
      <pc:docMkLst>
        <pc:docMk/>
      </pc:docMkLst>
      <pc:sldChg chg="modSp add mod">
        <pc:chgData name="Campos, Simao" userId="a1bf0726-548b-4db8-a746-2e19b5e24da4" providerId="ADAL" clId="{828AD0BE-E238-4FD2-AC65-474FBA541ED5}" dt="2020-10-05T08:37:40.878" v="9" actId="108"/>
        <pc:sldMkLst>
          <pc:docMk/>
          <pc:sldMk cId="0" sldId="256"/>
        </pc:sldMkLst>
        <pc:spChg chg="mod">
          <ac:chgData name="Campos, Simao" userId="a1bf0726-548b-4db8-a746-2e19b5e24da4" providerId="ADAL" clId="{828AD0BE-E238-4FD2-AC65-474FBA541ED5}" dt="2020-10-05T08:37:40.878" v="9" actId="108"/>
          <ac:spMkLst>
            <pc:docMk/>
            <pc:sldMk cId="0" sldId="256"/>
            <ac:spMk id="8" creationId="{00000000-0000-0000-0000-000000000000}"/>
          </ac:spMkLst>
        </pc:spChg>
      </pc:sldChg>
      <pc:sldChg chg="modSp del modNotes">
        <pc:chgData name="Campos, Simao" userId="a1bf0726-548b-4db8-a746-2e19b5e24da4" providerId="ADAL" clId="{828AD0BE-E238-4FD2-AC65-474FBA541ED5}" dt="2020-10-05T08:20:28.060" v="4" actId="47"/>
        <pc:sldMkLst>
          <pc:docMk/>
          <pc:sldMk cId="2383934936" sldId="256"/>
        </pc:sldMkLst>
        <pc:spChg chg="mod">
          <ac:chgData name="Campos, Simao" userId="a1bf0726-548b-4db8-a746-2e19b5e24da4" providerId="ADAL" clId="{828AD0BE-E238-4FD2-AC65-474FBA541ED5}" dt="2020-10-05T08:20:11.060" v="1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828AD0BE-E238-4FD2-AC65-474FBA541ED5}" dt="2020-10-05T08:20:11.060" v="1"/>
          <ac:spMkLst>
            <pc:docMk/>
            <pc:sldMk cId="2383934936" sldId="256"/>
            <ac:spMk id="10" creationId="{D36F58C8-2F54-4864-94DC-A069EA8D2640}"/>
          </ac:spMkLst>
        </pc:spChg>
        <pc:graphicFrameChg chg="mod">
          <ac:chgData name="Campos, Simao" userId="a1bf0726-548b-4db8-a746-2e19b5e24da4" providerId="ADAL" clId="{828AD0BE-E238-4FD2-AC65-474FBA541ED5}" dt="2020-10-05T08:20:11.060" v="1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addSp delSp modSp add mod modNotes">
        <pc:chgData name="Campos, Simao" userId="a1bf0726-548b-4db8-a746-2e19b5e24da4" providerId="ADAL" clId="{828AD0BE-E238-4FD2-AC65-474FBA541ED5}" dt="2020-10-05T08:36:48.350" v="6"/>
        <pc:sldMkLst>
          <pc:docMk/>
          <pc:sldMk cId="610094566" sldId="257"/>
        </pc:sldMkLst>
        <pc:spChg chg="add mod">
          <ac:chgData name="Campos, Simao" userId="a1bf0726-548b-4db8-a746-2e19b5e24da4" providerId="ADAL" clId="{828AD0BE-E238-4FD2-AC65-474FBA541ED5}" dt="2020-10-05T08:20:25.106" v="3"/>
          <ac:spMkLst>
            <pc:docMk/>
            <pc:sldMk cId="610094566" sldId="257"/>
            <ac:spMk id="5" creationId="{F17363C6-DE97-49FB-AFA7-96B40ACC304C}"/>
          </ac:spMkLst>
        </pc:spChg>
        <pc:spChg chg="add mod">
          <ac:chgData name="Campos, Simao" userId="a1bf0726-548b-4db8-a746-2e19b5e24da4" providerId="ADAL" clId="{828AD0BE-E238-4FD2-AC65-474FBA541ED5}" dt="2020-10-05T08:20:25.106" v="3"/>
          <ac:spMkLst>
            <pc:docMk/>
            <pc:sldMk cId="610094566" sldId="257"/>
            <ac:spMk id="6" creationId="{E8F65821-7E64-4FA6-9D56-E39DC04B385B}"/>
          </ac:spMkLst>
        </pc:spChg>
        <pc:spChg chg="del mod">
          <ac:chgData name="Campos, Simao" userId="a1bf0726-548b-4db8-a746-2e19b5e24da4" providerId="ADAL" clId="{828AD0BE-E238-4FD2-AC65-474FBA541ED5}" dt="2020-10-05T08:20:16.349" v="2" actId="478"/>
          <ac:spMkLst>
            <pc:docMk/>
            <pc:sldMk cId="610094566" sldId="257"/>
            <ac:spMk id="9" creationId="{8C7CA0D1-8B49-4675-8A5E-57C7F64475C1}"/>
          </ac:spMkLst>
        </pc:spChg>
        <pc:spChg chg="del mod">
          <ac:chgData name="Campos, Simao" userId="a1bf0726-548b-4db8-a746-2e19b5e24da4" providerId="ADAL" clId="{828AD0BE-E238-4FD2-AC65-474FBA541ED5}" dt="2020-10-05T08:20:16.349" v="2" actId="478"/>
          <ac:spMkLst>
            <pc:docMk/>
            <pc:sldMk cId="610094566" sldId="257"/>
            <ac:spMk id="10" creationId="{D36F58C8-2F54-4864-94DC-A069EA8D2640}"/>
          </ac:spMkLst>
        </pc:spChg>
        <pc:graphicFrameChg chg="add mod">
          <ac:chgData name="Campos, Simao" userId="a1bf0726-548b-4db8-a746-2e19b5e24da4" providerId="ADAL" clId="{828AD0BE-E238-4FD2-AC65-474FBA541ED5}" dt="2020-10-05T08:20:25.106" v="3"/>
          <ac:graphicFrameMkLst>
            <pc:docMk/>
            <pc:sldMk cId="610094566" sldId="257"/>
            <ac:graphicFrameMk id="7" creationId="{946116B5-C1C0-4CC3-A338-B459CBD4CAC9}"/>
          </ac:graphicFrameMkLst>
        </pc:graphicFrameChg>
        <pc:graphicFrameChg chg="del mod">
          <ac:chgData name="Campos, Simao" userId="a1bf0726-548b-4db8-a746-2e19b5e24da4" providerId="ADAL" clId="{828AD0BE-E238-4FD2-AC65-474FBA541ED5}" dt="2020-10-05T08:20:16.349" v="2" actId="478"/>
          <ac:graphicFrameMkLst>
            <pc:docMk/>
            <pc:sldMk cId="610094566" sldId="257"/>
            <ac:graphicFrameMk id="8" creationId="{77EB9C60-79E2-4E8D-B95B-4EFA5ED6B17E}"/>
          </ac:graphicFrameMkLst>
        </pc:graphicFrameChg>
        <pc:picChg chg="add del">
          <ac:chgData name="Campos, Simao" userId="a1bf0726-548b-4db8-a746-2e19b5e24da4" providerId="ADAL" clId="{828AD0BE-E238-4FD2-AC65-474FBA541ED5}" dt="2020-10-05T08:36:48.350" v="6"/>
          <ac:picMkLst>
            <pc:docMk/>
            <pc:sldMk cId="610094566" sldId="257"/>
            <ac:picMk id="2" creationId="{96F8BE85-D454-428E-BADC-DAF840651779}"/>
          </ac:picMkLst>
        </pc:picChg>
      </pc:sldChg>
      <pc:sldChg chg="modSp add mod">
        <pc:chgData name="Campos, Simao" userId="a1bf0726-548b-4db8-a746-2e19b5e24da4" providerId="ADAL" clId="{828AD0BE-E238-4FD2-AC65-474FBA541ED5}" dt="2020-10-05T08:38:10.163" v="10" actId="948"/>
        <pc:sldMkLst>
          <pc:docMk/>
          <pc:sldMk cId="0" sldId="258"/>
        </pc:sldMkLst>
        <pc:spChg chg="mod">
          <ac:chgData name="Campos, Simao" userId="a1bf0726-548b-4db8-a746-2e19b5e24da4" providerId="ADAL" clId="{828AD0BE-E238-4FD2-AC65-474FBA541ED5}" dt="2020-10-05T08:38:10.163" v="10" actId="948"/>
          <ac:spMkLst>
            <pc:docMk/>
            <pc:sldMk cId="0" sldId="258"/>
            <ac:spMk id="2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58"/>
            <ac:spMk id="5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58"/>
            <ac:spMk id="6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58"/>
            <ac:spMk id="7" creationId="{00000000-0000-0000-0000-000000000000}"/>
          </ac:spMkLst>
        </pc:spChg>
      </pc:sldChg>
      <pc:sldChg chg="modSp add">
        <pc:chgData name="Campos, Simao" userId="a1bf0726-548b-4db8-a746-2e19b5e24da4" providerId="ADAL" clId="{828AD0BE-E238-4FD2-AC65-474FBA541ED5}" dt="2020-10-05T08:37:09.694" v="7"/>
        <pc:sldMkLst>
          <pc:docMk/>
          <pc:sldMk cId="0" sldId="259"/>
        </pc:sldMkLst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59"/>
            <ac:spMk id="5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59"/>
            <ac:spMk id="6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59"/>
            <ac:spMk id="7" creationId="{00000000-0000-0000-0000-000000000000}"/>
          </ac:spMkLst>
        </pc:spChg>
      </pc:sldChg>
      <pc:sldChg chg="modSp add">
        <pc:chgData name="Campos, Simao" userId="a1bf0726-548b-4db8-a746-2e19b5e24da4" providerId="ADAL" clId="{828AD0BE-E238-4FD2-AC65-474FBA541ED5}" dt="2020-10-05T08:37:09.694" v="7"/>
        <pc:sldMkLst>
          <pc:docMk/>
          <pc:sldMk cId="0" sldId="260"/>
        </pc:sldMkLst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0"/>
            <ac:spMk id="5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0"/>
            <ac:spMk id="6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0"/>
            <ac:spMk id="7" creationId="{00000000-0000-0000-0000-000000000000}"/>
          </ac:spMkLst>
        </pc:spChg>
      </pc:sldChg>
      <pc:sldChg chg="modSp add">
        <pc:chgData name="Campos, Simao" userId="a1bf0726-548b-4db8-a746-2e19b5e24da4" providerId="ADAL" clId="{828AD0BE-E238-4FD2-AC65-474FBA541ED5}" dt="2020-10-05T08:37:09.694" v="7"/>
        <pc:sldMkLst>
          <pc:docMk/>
          <pc:sldMk cId="0" sldId="261"/>
        </pc:sldMkLst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1"/>
            <ac:spMk id="5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1"/>
            <ac:spMk id="6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1"/>
            <ac:spMk id="7" creationId="{00000000-0000-0000-0000-000000000000}"/>
          </ac:spMkLst>
        </pc:spChg>
      </pc:sldChg>
      <pc:sldChg chg="modSp add mod">
        <pc:chgData name="Campos, Simao" userId="a1bf0726-548b-4db8-a746-2e19b5e24da4" providerId="ADAL" clId="{828AD0BE-E238-4FD2-AC65-474FBA541ED5}" dt="2020-10-05T08:38:36.763" v="14" actId="20577"/>
        <pc:sldMkLst>
          <pc:docMk/>
          <pc:sldMk cId="0" sldId="262"/>
        </pc:sldMkLst>
        <pc:spChg chg="mod">
          <ac:chgData name="Campos, Simao" userId="a1bf0726-548b-4db8-a746-2e19b5e24da4" providerId="ADAL" clId="{828AD0BE-E238-4FD2-AC65-474FBA541ED5}" dt="2020-10-05T08:38:36.763" v="14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2"/>
            <ac:spMk id="5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2"/>
            <ac:spMk id="6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2"/>
            <ac:spMk id="7" creationId="{00000000-0000-0000-0000-000000000000}"/>
          </ac:spMkLst>
        </pc:spChg>
      </pc:sldChg>
      <pc:sldChg chg="modSp add">
        <pc:chgData name="Campos, Simao" userId="a1bf0726-548b-4db8-a746-2e19b5e24da4" providerId="ADAL" clId="{828AD0BE-E238-4FD2-AC65-474FBA541ED5}" dt="2020-10-05T08:37:09.694" v="7"/>
        <pc:sldMkLst>
          <pc:docMk/>
          <pc:sldMk cId="0" sldId="263"/>
        </pc:sldMkLst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3"/>
            <ac:spMk id="7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3"/>
            <ac:spMk id="8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3"/>
            <ac:spMk id="9" creationId="{00000000-0000-0000-0000-000000000000}"/>
          </ac:spMkLst>
        </pc:spChg>
      </pc:sldChg>
      <pc:sldChg chg="modSp add">
        <pc:chgData name="Campos, Simao" userId="a1bf0726-548b-4db8-a746-2e19b5e24da4" providerId="ADAL" clId="{828AD0BE-E238-4FD2-AC65-474FBA541ED5}" dt="2020-10-05T08:37:09.694" v="7"/>
        <pc:sldMkLst>
          <pc:docMk/>
          <pc:sldMk cId="0" sldId="264"/>
        </pc:sldMkLst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4"/>
            <ac:spMk id="8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4"/>
            <ac:spMk id="9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4"/>
            <ac:spMk id="10" creationId="{00000000-0000-0000-0000-000000000000}"/>
          </ac:spMkLst>
        </pc:spChg>
      </pc:sldChg>
      <pc:sldChg chg="modSp add">
        <pc:chgData name="Campos, Simao" userId="a1bf0726-548b-4db8-a746-2e19b5e24da4" providerId="ADAL" clId="{828AD0BE-E238-4FD2-AC65-474FBA541ED5}" dt="2020-10-05T08:37:09.694" v="7"/>
        <pc:sldMkLst>
          <pc:docMk/>
          <pc:sldMk cId="0" sldId="265"/>
        </pc:sldMkLst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5"/>
            <ac:spMk id="7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5"/>
            <ac:spMk id="8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5"/>
            <ac:spMk id="9" creationId="{00000000-0000-0000-0000-000000000000}"/>
          </ac:spMkLst>
        </pc:spChg>
      </pc:sldChg>
      <pc:sldChg chg="modSp add mod">
        <pc:chgData name="Campos, Simao" userId="a1bf0726-548b-4db8-a746-2e19b5e24da4" providerId="ADAL" clId="{828AD0BE-E238-4FD2-AC65-474FBA541ED5}" dt="2020-10-05T08:38:47.788" v="16" actId="20577"/>
        <pc:sldMkLst>
          <pc:docMk/>
          <pc:sldMk cId="0" sldId="266"/>
        </pc:sldMkLst>
        <pc:spChg chg="mod">
          <ac:chgData name="Campos, Simao" userId="a1bf0726-548b-4db8-a746-2e19b5e24da4" providerId="ADAL" clId="{828AD0BE-E238-4FD2-AC65-474FBA541ED5}" dt="2020-10-05T08:38:47.788" v="16" actId="20577"/>
          <ac:spMkLst>
            <pc:docMk/>
            <pc:sldMk cId="0" sldId="266"/>
            <ac:spMk id="3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6"/>
            <ac:spMk id="6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6"/>
            <ac:spMk id="7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6"/>
            <ac:spMk id="8" creationId="{00000000-0000-0000-0000-000000000000}"/>
          </ac:spMkLst>
        </pc:spChg>
      </pc:sldChg>
      <pc:sldChg chg="modSp add mod">
        <pc:chgData name="Campos, Simao" userId="a1bf0726-548b-4db8-a746-2e19b5e24da4" providerId="ADAL" clId="{828AD0BE-E238-4FD2-AC65-474FBA541ED5}" dt="2020-10-05T08:39:05.759" v="19" actId="20577"/>
        <pc:sldMkLst>
          <pc:docMk/>
          <pc:sldMk cId="0" sldId="267"/>
        </pc:sldMkLst>
        <pc:spChg chg="mod">
          <ac:chgData name="Campos, Simao" userId="a1bf0726-548b-4db8-a746-2e19b5e24da4" providerId="ADAL" clId="{828AD0BE-E238-4FD2-AC65-474FBA541ED5}" dt="2020-10-05T08:39:05.759" v="19" actId="20577"/>
          <ac:spMkLst>
            <pc:docMk/>
            <pc:sldMk cId="0" sldId="267"/>
            <ac:spMk id="3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7"/>
            <ac:spMk id="5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7"/>
            <ac:spMk id="6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7"/>
            <ac:spMk id="7" creationId="{00000000-0000-0000-0000-000000000000}"/>
          </ac:spMkLst>
        </pc:spChg>
      </pc:sldChg>
      <pc:sldChg chg="modSp add mod">
        <pc:chgData name="Campos, Simao" userId="a1bf0726-548b-4db8-a746-2e19b5e24da4" providerId="ADAL" clId="{828AD0BE-E238-4FD2-AC65-474FBA541ED5}" dt="2020-10-05T08:39:24.025" v="20" actId="11"/>
        <pc:sldMkLst>
          <pc:docMk/>
          <pc:sldMk cId="0" sldId="268"/>
        </pc:sldMkLst>
        <pc:spChg chg="mod">
          <ac:chgData name="Campos, Simao" userId="a1bf0726-548b-4db8-a746-2e19b5e24da4" providerId="ADAL" clId="{828AD0BE-E238-4FD2-AC65-474FBA541ED5}" dt="2020-10-05T08:39:24.025" v="20" actId="11"/>
          <ac:spMkLst>
            <pc:docMk/>
            <pc:sldMk cId="0" sldId="268"/>
            <ac:spMk id="3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8"/>
            <ac:spMk id="5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8"/>
            <ac:spMk id="6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8"/>
            <ac:spMk id="7" creationId="{00000000-0000-0000-0000-000000000000}"/>
          </ac:spMkLst>
        </pc:spChg>
      </pc:sldChg>
      <pc:sldChg chg="modSp add">
        <pc:chgData name="Campos, Simao" userId="a1bf0726-548b-4db8-a746-2e19b5e24da4" providerId="ADAL" clId="{828AD0BE-E238-4FD2-AC65-474FBA541ED5}" dt="2020-10-05T08:37:09.694" v="7"/>
        <pc:sldMkLst>
          <pc:docMk/>
          <pc:sldMk cId="0" sldId="269"/>
        </pc:sldMkLst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9"/>
            <ac:spMk id="5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9"/>
            <ac:spMk id="6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69"/>
            <ac:spMk id="7" creationId="{00000000-0000-0000-0000-000000000000}"/>
          </ac:spMkLst>
        </pc:spChg>
      </pc:sldChg>
      <pc:sldChg chg="modSp add">
        <pc:chgData name="Campos, Simao" userId="a1bf0726-548b-4db8-a746-2e19b5e24da4" providerId="ADAL" clId="{828AD0BE-E238-4FD2-AC65-474FBA541ED5}" dt="2020-10-05T08:37:09.694" v="7"/>
        <pc:sldMkLst>
          <pc:docMk/>
          <pc:sldMk cId="0" sldId="270"/>
        </pc:sldMkLst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70"/>
            <ac:spMk id="8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70"/>
            <ac:spMk id="9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70"/>
            <ac:spMk id="10" creationId="{00000000-0000-0000-0000-000000000000}"/>
          </ac:spMkLst>
        </pc:spChg>
      </pc:sldChg>
      <pc:sldChg chg="modSp add mod">
        <pc:chgData name="Campos, Simao" userId="a1bf0726-548b-4db8-a746-2e19b5e24da4" providerId="ADAL" clId="{828AD0BE-E238-4FD2-AC65-474FBA541ED5}" dt="2020-10-05T08:39:41.469" v="21" actId="2710"/>
        <pc:sldMkLst>
          <pc:docMk/>
          <pc:sldMk cId="0" sldId="271"/>
        </pc:sldMkLst>
        <pc:spChg chg="mod">
          <ac:chgData name="Campos, Simao" userId="a1bf0726-548b-4db8-a746-2e19b5e24da4" providerId="ADAL" clId="{828AD0BE-E238-4FD2-AC65-474FBA541ED5}" dt="2020-10-05T08:39:41.469" v="21" actId="2710"/>
          <ac:spMkLst>
            <pc:docMk/>
            <pc:sldMk cId="0" sldId="271"/>
            <ac:spMk id="2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71"/>
            <ac:spMk id="7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71"/>
            <ac:spMk id="8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71"/>
            <ac:spMk id="9" creationId="{00000000-0000-0000-0000-000000000000}"/>
          </ac:spMkLst>
        </pc:spChg>
      </pc:sldChg>
      <pc:sldChg chg="modSp add">
        <pc:chgData name="Campos, Simao" userId="a1bf0726-548b-4db8-a746-2e19b5e24da4" providerId="ADAL" clId="{828AD0BE-E238-4FD2-AC65-474FBA541ED5}" dt="2020-10-05T08:37:09.694" v="7"/>
        <pc:sldMkLst>
          <pc:docMk/>
          <pc:sldMk cId="0" sldId="272"/>
        </pc:sldMkLst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72"/>
            <ac:spMk id="5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72"/>
            <ac:spMk id="6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37:09.694" v="7"/>
          <ac:spMkLst>
            <pc:docMk/>
            <pc:sldMk cId="0" sldId="272"/>
            <ac:spMk id="7" creationId="{00000000-0000-0000-0000-000000000000}"/>
          </ac:spMkLst>
        </pc:spChg>
      </pc:sldChg>
      <pc:sldMasterChg chg="modSp modSldLayout">
        <pc:chgData name="Campos, Simao" userId="a1bf0726-548b-4db8-a746-2e19b5e24da4" providerId="ADAL" clId="{828AD0BE-E238-4FD2-AC65-474FBA541ED5}" dt="2020-10-05T08:20:11.060" v="1"/>
        <pc:sldMasterMkLst>
          <pc:docMk/>
          <pc:sldMasterMk cId="2105595329" sldId="2147483660"/>
        </pc:sldMasterMkLst>
        <pc:spChg chg="mod">
          <ac:chgData name="Campos, Simao" userId="a1bf0726-548b-4db8-a746-2e19b5e24da4" providerId="ADAL" clId="{828AD0BE-E238-4FD2-AC65-474FBA541ED5}" dt="2020-10-05T08:20:11.060" v="1"/>
          <ac:spMkLst>
            <pc:docMk/>
            <pc:sldMasterMk cId="2105595329" sldId="2147483660"/>
            <ac:spMk id="2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20:11.060" v="1"/>
          <ac:spMkLst>
            <pc:docMk/>
            <pc:sldMasterMk cId="2105595329" sldId="2147483660"/>
            <ac:spMk id="3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20:11.060" v="1"/>
          <ac:spMkLst>
            <pc:docMk/>
            <pc:sldMasterMk cId="2105595329" sldId="2147483660"/>
            <ac:spMk id="4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20:11.060" v="1"/>
          <ac:spMkLst>
            <pc:docMk/>
            <pc:sldMasterMk cId="2105595329" sldId="2147483660"/>
            <ac:spMk id="5" creationId="{00000000-0000-0000-0000-000000000000}"/>
          </ac:spMkLst>
        </pc:spChg>
        <pc:spChg chg="mod">
          <ac:chgData name="Campos, Simao" userId="a1bf0726-548b-4db8-a746-2e19b5e24da4" providerId="ADAL" clId="{828AD0BE-E238-4FD2-AC65-474FBA541ED5}" dt="2020-10-05T08:20:11.060" v="1"/>
          <ac:spMkLst>
            <pc:docMk/>
            <pc:sldMasterMk cId="2105595329" sldId="2147483660"/>
            <ac:spMk id="6" creationId="{00000000-0000-0000-0000-000000000000}"/>
          </ac:spMkLst>
        </pc:spChg>
        <pc:sldLayoutChg chg="modSp">
          <pc:chgData name="Campos, Simao" userId="a1bf0726-548b-4db8-a746-2e19b5e24da4" providerId="ADAL" clId="{828AD0BE-E238-4FD2-AC65-474FBA541ED5}" dt="2020-10-05T08:20:11.060" v="1"/>
          <pc:sldLayoutMkLst>
            <pc:docMk/>
            <pc:sldMasterMk cId="2105595329" sldId="2147483660"/>
            <pc:sldLayoutMk cId="3668864939" sldId="2147483661"/>
          </pc:sldLayoutMkLst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3668864939" sldId="2147483661"/>
              <ac:spMk id="2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3668864939" sldId="2147483661"/>
              <ac:spMk id="3" creationId="{00000000-0000-0000-0000-000000000000}"/>
            </ac:spMkLst>
          </pc:spChg>
        </pc:sldLayoutChg>
        <pc:sldLayoutChg chg="modSp">
          <pc:chgData name="Campos, Simao" userId="a1bf0726-548b-4db8-a746-2e19b5e24da4" providerId="ADAL" clId="{828AD0BE-E238-4FD2-AC65-474FBA541ED5}" dt="2020-10-05T08:20:11.060" v="1"/>
          <pc:sldLayoutMkLst>
            <pc:docMk/>
            <pc:sldMasterMk cId="2105595329" sldId="2147483660"/>
            <pc:sldLayoutMk cId="1376907382" sldId="2147483663"/>
          </pc:sldLayoutMkLst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1376907382" sldId="2147483663"/>
              <ac:spMk id="2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1376907382" sldId="2147483663"/>
              <ac:spMk id="3" creationId="{00000000-0000-0000-0000-000000000000}"/>
            </ac:spMkLst>
          </pc:spChg>
        </pc:sldLayoutChg>
        <pc:sldLayoutChg chg="modSp">
          <pc:chgData name="Campos, Simao" userId="a1bf0726-548b-4db8-a746-2e19b5e24da4" providerId="ADAL" clId="{828AD0BE-E238-4FD2-AC65-474FBA541ED5}" dt="2020-10-05T08:20:11.060" v="1"/>
          <pc:sldLayoutMkLst>
            <pc:docMk/>
            <pc:sldMasterMk cId="2105595329" sldId="2147483660"/>
            <pc:sldLayoutMk cId="2985548011" sldId="2147483664"/>
          </pc:sldLayoutMkLst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2985548011" sldId="2147483664"/>
              <ac:spMk id="3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2985548011" sldId="2147483664"/>
              <ac:spMk id="4" creationId="{00000000-0000-0000-0000-000000000000}"/>
            </ac:spMkLst>
          </pc:spChg>
        </pc:sldLayoutChg>
        <pc:sldLayoutChg chg="modSp">
          <pc:chgData name="Campos, Simao" userId="a1bf0726-548b-4db8-a746-2e19b5e24da4" providerId="ADAL" clId="{828AD0BE-E238-4FD2-AC65-474FBA541ED5}" dt="2020-10-05T08:20:11.060" v="1"/>
          <pc:sldLayoutMkLst>
            <pc:docMk/>
            <pc:sldMasterMk cId="2105595329" sldId="2147483660"/>
            <pc:sldLayoutMk cId="1055964064" sldId="2147483665"/>
          </pc:sldLayoutMkLst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1055964064" sldId="2147483665"/>
              <ac:spMk id="2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1055964064" sldId="2147483665"/>
              <ac:spMk id="3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1055964064" sldId="2147483665"/>
              <ac:spMk id="4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1055964064" sldId="2147483665"/>
              <ac:spMk id="5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1055964064" sldId="2147483665"/>
              <ac:spMk id="6" creationId="{00000000-0000-0000-0000-000000000000}"/>
            </ac:spMkLst>
          </pc:spChg>
        </pc:sldLayoutChg>
        <pc:sldLayoutChg chg="modSp">
          <pc:chgData name="Campos, Simao" userId="a1bf0726-548b-4db8-a746-2e19b5e24da4" providerId="ADAL" clId="{828AD0BE-E238-4FD2-AC65-474FBA541ED5}" dt="2020-10-05T08:20:11.060" v="1"/>
          <pc:sldLayoutMkLst>
            <pc:docMk/>
            <pc:sldMasterMk cId="2105595329" sldId="2147483660"/>
            <pc:sldLayoutMk cId="3555716060" sldId="2147483668"/>
          </pc:sldLayoutMkLst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3555716060" sldId="2147483668"/>
              <ac:spMk id="2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3555716060" sldId="2147483668"/>
              <ac:spMk id="3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3555716060" sldId="2147483668"/>
              <ac:spMk id="4" creationId="{00000000-0000-0000-0000-000000000000}"/>
            </ac:spMkLst>
          </pc:spChg>
        </pc:sldLayoutChg>
        <pc:sldLayoutChg chg="modSp">
          <pc:chgData name="Campos, Simao" userId="a1bf0726-548b-4db8-a746-2e19b5e24da4" providerId="ADAL" clId="{828AD0BE-E238-4FD2-AC65-474FBA541ED5}" dt="2020-10-05T08:20:11.060" v="1"/>
          <pc:sldLayoutMkLst>
            <pc:docMk/>
            <pc:sldMasterMk cId="2105595329" sldId="2147483660"/>
            <pc:sldLayoutMk cId="706221108" sldId="2147483669"/>
          </pc:sldLayoutMkLst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706221108" sldId="2147483669"/>
              <ac:spMk id="2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706221108" sldId="2147483669"/>
              <ac:spMk id="3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706221108" sldId="2147483669"/>
              <ac:spMk id="4" creationId="{00000000-0000-0000-0000-000000000000}"/>
            </ac:spMkLst>
          </pc:spChg>
        </pc:sldLayoutChg>
        <pc:sldLayoutChg chg="modSp">
          <pc:chgData name="Campos, Simao" userId="a1bf0726-548b-4db8-a746-2e19b5e24da4" providerId="ADAL" clId="{828AD0BE-E238-4FD2-AC65-474FBA541ED5}" dt="2020-10-05T08:20:11.060" v="1"/>
          <pc:sldLayoutMkLst>
            <pc:docMk/>
            <pc:sldMasterMk cId="2105595329" sldId="2147483660"/>
            <pc:sldLayoutMk cId="2684311151" sldId="2147483671"/>
          </pc:sldLayoutMkLst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2684311151" sldId="2147483671"/>
              <ac:spMk id="2" creationId="{00000000-0000-0000-0000-000000000000}"/>
            </ac:spMkLst>
          </pc:spChg>
          <pc:spChg chg="mod">
            <ac:chgData name="Campos, Simao" userId="a1bf0726-548b-4db8-a746-2e19b5e24da4" providerId="ADAL" clId="{828AD0BE-E238-4FD2-AC65-474FBA541ED5}" dt="2020-10-05T08:20:11.060" v="1"/>
            <ac:spMkLst>
              <pc:docMk/>
              <pc:sldMasterMk cId="2105595329" sldId="2147483660"/>
              <pc:sldLayoutMk cId="2684311151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84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6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47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49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1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66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39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5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54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02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18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78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salamahs@who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F17363C6-DE97-49FB-AFA7-96B40ACC304C}"/>
              </a:ext>
            </a:extLst>
          </p:cNvPr>
          <p:cNvSpPr/>
          <p:nvPr/>
        </p:nvSpPr>
        <p:spPr>
          <a:xfrm>
            <a:off x="9221290" y="529299"/>
            <a:ext cx="250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FGAI4H-J-055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65821-7E64-4FA6-9D56-E39DC04B385B}"/>
              </a:ext>
            </a:extLst>
          </p:cNvPr>
          <p:cNvSpPr/>
          <p:nvPr/>
        </p:nvSpPr>
        <p:spPr>
          <a:xfrm>
            <a:off x="7487491" y="894290"/>
            <a:ext cx="4234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946116B5-C1C0-4CC3-A338-B459CBD4C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79496"/>
              </p:ext>
            </p:extLst>
          </p:nvPr>
        </p:nvGraphicFramePr>
        <p:xfrm>
          <a:off x="1663143" y="2156751"/>
          <a:ext cx="8865714" cy="4057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0816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4014071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43082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0452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Editors</a:t>
                      </a:r>
                      <a:endParaRPr lang="en-GB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0452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DEL02: AI4H regulatory best practices - Progress Review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0452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793888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err="1"/>
                        <a:t>Shada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Alsalamah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dirty="0"/>
                        <a:t>WHO</a:t>
                      </a:r>
                      <a:endParaRPr lang="en-GB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pt-B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alsalamahs@who.int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852405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presentation contains</a:t>
                      </a:r>
                      <a:r>
                        <a:rPr lang="en-US" dirty="0"/>
                        <a:t> an overview of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DEL02 -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Regulatory Considerations on AI for Health and recent updates, for discussion at the FG-AI4H </a:t>
                      </a:r>
                      <a:r>
                        <a:rPr lang="en-US" dirty="0"/>
                        <a:t>e</a:t>
                      </a:r>
                      <a:r>
                        <a:rPr lang="en-GB" dirty="0"/>
                        <a:t>-meeting, 30 Septem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 – 2 October 2020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9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665" y="416052"/>
            <a:ext cx="770635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2/6 Risk </a:t>
            </a:r>
            <a:r>
              <a:rPr sz="3200" b="1" spc="-10" dirty="0">
                <a:latin typeface="Calibri"/>
                <a:cs typeface="Calibri"/>
              </a:rPr>
              <a:t>Management </a:t>
            </a:r>
            <a:r>
              <a:rPr sz="3200" b="1" spc="-5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Lifecycle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Approach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2407" y="2474976"/>
            <a:ext cx="5145024" cy="3325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27469" y="4845811"/>
            <a:ext cx="355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Overlay of </a:t>
            </a:r>
            <a:r>
              <a:rPr sz="1200" i="1" spc="-20" dirty="0">
                <a:latin typeface="Arial"/>
                <a:cs typeface="Arial"/>
              </a:rPr>
              <a:t>FDA’s </a:t>
            </a:r>
            <a:r>
              <a:rPr sz="1200" i="1" spc="-5" dirty="0">
                <a:latin typeface="Arial"/>
                <a:cs typeface="Arial"/>
              </a:rPr>
              <a:t>TPLC approach on AI/ML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workflow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525" y="1224178"/>
            <a:ext cx="9985375" cy="982344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0" dirty="0">
                <a:latin typeface="Calibri"/>
                <a:cs typeface="Calibri"/>
              </a:rPr>
              <a:t>Total </a:t>
            </a:r>
            <a:r>
              <a:rPr sz="2400" b="1" spc="-10" dirty="0">
                <a:latin typeface="Calibri"/>
                <a:cs typeface="Calibri"/>
              </a:rPr>
              <a:t>Product </a:t>
            </a:r>
            <a:r>
              <a:rPr sz="2400" b="1" spc="-15" dirty="0">
                <a:latin typeface="Calibri"/>
                <a:cs typeface="Calibri"/>
              </a:rPr>
              <a:t>Lifecycle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Approach</a:t>
            </a:r>
            <a:endParaRPr sz="2400">
              <a:latin typeface="Calibri"/>
              <a:cs typeface="Calibri"/>
            </a:endParaRPr>
          </a:p>
          <a:p>
            <a:pPr marL="412750">
              <a:lnSpc>
                <a:spcPct val="100000"/>
              </a:lnSpc>
              <a:spcBef>
                <a:spcPts val="1025"/>
              </a:spcBef>
            </a:pPr>
            <a:r>
              <a:rPr sz="2000" spc="-15" dirty="0">
                <a:latin typeface="Calibri"/>
                <a:cs typeface="Calibri"/>
              </a:rPr>
              <a:t>Facilitate </a:t>
            </a:r>
            <a:r>
              <a:rPr sz="2000" spc="-10" dirty="0">
                <a:latin typeface="Calibri"/>
                <a:cs typeface="Calibri"/>
              </a:rPr>
              <a:t>continuous </a:t>
            </a:r>
            <a:r>
              <a:rPr sz="2000" spc="-5" dirty="0">
                <a:latin typeface="Calibri"/>
                <a:cs typeface="Calibri"/>
              </a:rPr>
              <a:t>learning and </a:t>
            </a:r>
            <a:r>
              <a:rPr sz="2000" spc="-10" dirty="0">
                <a:latin typeface="Calibri"/>
                <a:cs typeface="Calibri"/>
              </a:rPr>
              <a:t>product improvement </a:t>
            </a:r>
            <a:r>
              <a:rPr sz="2000" spc="-5" dirty="0">
                <a:latin typeface="Calibri"/>
                <a:cs typeface="Calibri"/>
              </a:rPr>
              <a:t>while </a:t>
            </a:r>
            <a:r>
              <a:rPr sz="2000" spc="-10" dirty="0">
                <a:latin typeface="Calibri"/>
                <a:cs typeface="Calibri"/>
              </a:rPr>
              <a:t>providing </a:t>
            </a:r>
            <a:r>
              <a:rPr sz="2000" spc="-15" dirty="0">
                <a:latin typeface="Calibri"/>
                <a:cs typeface="Calibri"/>
              </a:rPr>
              <a:t>effective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safeguards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464" y="483108"/>
            <a:ext cx="28174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3/6 </a:t>
            </a:r>
            <a:r>
              <a:rPr sz="3200" b="1" spc="-20" dirty="0">
                <a:latin typeface="Calibri"/>
                <a:cs typeface="Calibri"/>
              </a:rPr>
              <a:t>Data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Quality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997" y="1381252"/>
            <a:ext cx="5728970" cy="312906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69900" marR="5080" indent="-457200">
              <a:spcBef>
                <a:spcPts val="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Harmonizing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25" dirty="0">
                <a:solidFill>
                  <a:srgbClr val="018ECB"/>
                </a:solidFill>
                <a:latin typeface="Calibri"/>
                <a:cs typeface="Calibri"/>
              </a:rPr>
              <a:t>different  </a:t>
            </a:r>
            <a:r>
              <a:rPr sz="2800" spc="-10" dirty="0">
                <a:solidFill>
                  <a:srgbClr val="018ECB"/>
                </a:solidFill>
                <a:latin typeface="Calibri"/>
                <a:cs typeface="Calibri"/>
              </a:rPr>
              <a:t>sources, </a:t>
            </a:r>
            <a:r>
              <a:rPr sz="2800" spc="-15" dirty="0">
                <a:solidFill>
                  <a:srgbClr val="018ECB"/>
                </a:solidFill>
                <a:latin typeface="Calibri"/>
                <a:cs typeface="Calibri"/>
              </a:rPr>
              <a:t>standards, </a:t>
            </a:r>
            <a:r>
              <a:rPr sz="2800" spc="-5" dirty="0">
                <a:solidFill>
                  <a:srgbClr val="018ECB"/>
                </a:solidFill>
                <a:latin typeface="Calibri"/>
                <a:cs typeface="Calibri"/>
              </a:rPr>
              <a:t>and </a:t>
            </a:r>
            <a:r>
              <a:rPr sz="2800" spc="-20" dirty="0">
                <a:solidFill>
                  <a:srgbClr val="018ECB"/>
                </a:solidFill>
                <a:latin typeface="Calibri"/>
                <a:cs typeface="Calibri"/>
              </a:rPr>
              <a:t>formats </a:t>
            </a:r>
            <a:r>
              <a:rPr sz="2800" spc="-15" dirty="0">
                <a:latin typeface="Calibri"/>
                <a:cs typeface="Calibri"/>
              </a:rPr>
              <a:t>into 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coherent </a:t>
            </a:r>
            <a:r>
              <a:rPr sz="2800" spc="-10" dirty="0">
                <a:latin typeface="Calibri"/>
                <a:cs typeface="Calibri"/>
              </a:rPr>
              <a:t>dataset(s) </a:t>
            </a:r>
            <a:r>
              <a:rPr sz="2800" spc="-5" dirty="0">
                <a:latin typeface="Calibri"/>
                <a:cs typeface="Calibri"/>
              </a:rPr>
              <a:t>is especially  challenging.</a:t>
            </a:r>
            <a:endParaRPr lang="en-US" sz="2800" spc="-5" dirty="0">
              <a:latin typeface="Calibri"/>
              <a:cs typeface="Calibri"/>
            </a:endParaRPr>
          </a:p>
          <a:p>
            <a:pPr marL="469900" marR="5080" indent="-457200">
              <a:spcBef>
                <a:spcPts val="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469900" marR="117475" indent="-457200">
              <a:spcBef>
                <a:spcPts val="7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number of </a:t>
            </a:r>
            <a:r>
              <a:rPr sz="2800" spc="-25" dirty="0">
                <a:solidFill>
                  <a:srgbClr val="018ECC"/>
                </a:solidFill>
                <a:latin typeface="Calibri"/>
                <a:cs typeface="Calibri"/>
              </a:rPr>
              <a:t>factors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5" dirty="0">
                <a:latin typeface="Calibri"/>
                <a:cs typeface="Calibri"/>
              </a:rPr>
              <a:t>may </a:t>
            </a:r>
            <a:r>
              <a:rPr sz="2800" spc="-25" dirty="0">
                <a:solidFill>
                  <a:srgbClr val="018ECC"/>
                </a:solidFill>
                <a:latin typeface="Calibri"/>
                <a:cs typeface="Calibri"/>
              </a:rPr>
              <a:t>affect  </a:t>
            </a:r>
            <a:r>
              <a:rPr sz="2800" dirty="0">
                <a:solidFill>
                  <a:srgbClr val="018ECC"/>
                </a:solidFill>
                <a:latin typeface="Calibri"/>
                <a:cs typeface="Calibri"/>
              </a:rPr>
              <a:t>the </a:t>
            </a:r>
            <a:r>
              <a:rPr sz="2800" spc="-5" dirty="0">
                <a:solidFill>
                  <a:srgbClr val="018ECC"/>
                </a:solidFill>
                <a:latin typeface="Calibri"/>
                <a:cs typeface="Calibri"/>
              </a:rPr>
              <a:t>quality of health </a:t>
            </a:r>
            <a:r>
              <a:rPr sz="2800" spc="-15" dirty="0">
                <a:solidFill>
                  <a:srgbClr val="018ECC"/>
                </a:solidFill>
                <a:latin typeface="Calibri"/>
                <a:cs typeface="Calibri"/>
              </a:rPr>
              <a:t>data.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17437" y="2370997"/>
            <a:ext cx="3800566" cy="2157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397" y="519684"/>
            <a:ext cx="28174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3/6 </a:t>
            </a:r>
            <a:r>
              <a:rPr sz="3200" b="1" spc="-20" dirty="0">
                <a:latin typeface="Calibri"/>
                <a:cs typeface="Calibri"/>
              </a:rPr>
              <a:t>Data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Quality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65" y="1698243"/>
            <a:ext cx="10488295" cy="2269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018ECB"/>
                </a:solidFill>
                <a:latin typeface="Calibri"/>
                <a:cs typeface="Calibri"/>
              </a:rPr>
              <a:t>Careful </a:t>
            </a:r>
            <a:r>
              <a:rPr sz="2800" spc="-5" dirty="0">
                <a:solidFill>
                  <a:srgbClr val="018ECB"/>
                </a:solidFill>
                <a:latin typeface="Calibri"/>
                <a:cs typeface="Calibri"/>
              </a:rPr>
              <a:t>design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solidFill>
                  <a:srgbClr val="018ECB"/>
                </a:solidFill>
                <a:latin typeface="Calibri"/>
                <a:cs typeface="Calibri"/>
              </a:rPr>
              <a:t>prompt </a:t>
            </a:r>
            <a:r>
              <a:rPr sz="2800" spc="-10" dirty="0">
                <a:solidFill>
                  <a:srgbClr val="018ECB"/>
                </a:solidFill>
                <a:latin typeface="Calibri"/>
                <a:cs typeface="Calibri"/>
              </a:rPr>
              <a:t>troubleshooting </a:t>
            </a:r>
            <a:r>
              <a:rPr sz="2800" spc="-10" dirty="0">
                <a:latin typeface="Calibri"/>
                <a:cs typeface="Calibri"/>
              </a:rPr>
              <a:t>can potentially </a:t>
            </a:r>
            <a:r>
              <a:rPr sz="2800" spc="-5" dirty="0">
                <a:latin typeface="Calibri"/>
                <a:cs typeface="Calibri"/>
              </a:rPr>
              <a:t>enhance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any</a:t>
            </a:r>
            <a:endParaRPr sz="2800" dirty="0">
              <a:latin typeface="Calibri"/>
              <a:cs typeface="Calibri"/>
            </a:endParaRPr>
          </a:p>
          <a:p>
            <a:pPr marL="355600"/>
            <a:r>
              <a:rPr sz="2800" spc="-5" dirty="0">
                <a:latin typeface="Calibri"/>
                <a:cs typeface="Calibri"/>
              </a:rPr>
              <a:t>possible harm if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quality issues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identified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early.</a:t>
            </a:r>
            <a:endParaRPr lang="en-US" sz="2800" spc="-35" dirty="0">
              <a:latin typeface="Calibri"/>
              <a:cs typeface="Calibri"/>
            </a:endParaRPr>
          </a:p>
          <a:p>
            <a:pPr marL="355600"/>
            <a:endParaRPr sz="2800" dirty="0">
              <a:latin typeface="Calibri"/>
              <a:cs typeface="Calibri"/>
            </a:endParaRPr>
          </a:p>
          <a:p>
            <a:pPr marL="355600" marR="5080" indent="-342900"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Stakeholders </a:t>
            </a:r>
            <a:r>
              <a:rPr sz="2800" spc="-5" dirty="0">
                <a:latin typeface="Calibri"/>
                <a:cs typeface="Calibri"/>
              </a:rPr>
              <a:t>should </a:t>
            </a:r>
            <a:r>
              <a:rPr sz="2800" spc="-20" dirty="0">
                <a:latin typeface="Calibri"/>
                <a:cs typeface="Calibri"/>
              </a:rPr>
              <a:t>create </a:t>
            </a:r>
            <a:r>
              <a:rPr sz="2800" spc="-20" dirty="0">
                <a:solidFill>
                  <a:srgbClr val="018ECB"/>
                </a:solidFill>
                <a:latin typeface="Calibri"/>
                <a:cs typeface="Calibri"/>
              </a:rPr>
              <a:t>data ecosystems </a:t>
            </a:r>
            <a:r>
              <a:rPr sz="2800" spc="-15" dirty="0">
                <a:solidFill>
                  <a:srgbClr val="018ECB"/>
                </a:solidFill>
                <a:latin typeface="Calibri"/>
                <a:cs typeface="Calibri"/>
              </a:rPr>
              <a:t>to </a:t>
            </a:r>
            <a:r>
              <a:rPr sz="2800" spc="-20" dirty="0">
                <a:solidFill>
                  <a:srgbClr val="018ECB"/>
                </a:solidFill>
                <a:latin typeface="Calibri"/>
                <a:cs typeface="Calibri"/>
              </a:rPr>
              <a:t>facilitate </a:t>
            </a:r>
            <a:r>
              <a:rPr sz="2800" spc="-5" dirty="0">
                <a:solidFill>
                  <a:srgbClr val="018ECB"/>
                </a:solidFill>
                <a:latin typeface="Calibri"/>
                <a:cs typeface="Calibri"/>
              </a:rPr>
              <a:t>the sharing of  good-quality </a:t>
            </a:r>
            <a:r>
              <a:rPr sz="2800" spc="-20" dirty="0">
                <a:solidFill>
                  <a:srgbClr val="018ECB"/>
                </a:solidFill>
                <a:latin typeface="Calibri"/>
                <a:cs typeface="Calibri"/>
              </a:rPr>
              <a:t>data </a:t>
            </a:r>
            <a:r>
              <a:rPr sz="2800" spc="-10" dirty="0">
                <a:solidFill>
                  <a:srgbClr val="018ECB"/>
                </a:solidFill>
                <a:latin typeface="Calibri"/>
                <a:cs typeface="Calibri"/>
              </a:rPr>
              <a:t>sources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mitigate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unique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quality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issues.</a:t>
            </a:r>
          </a:p>
        </p:txBody>
      </p:sp>
      <p:sp>
        <p:nvSpPr>
          <p:cNvPr id="4" name="object 4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665" y="449580"/>
            <a:ext cx="6191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4/6 Analytical </a:t>
            </a:r>
            <a:r>
              <a:rPr sz="3200" b="1" spc="-10" dirty="0">
                <a:latin typeface="Calibri"/>
                <a:cs typeface="Calibri"/>
              </a:rPr>
              <a:t>and Clinical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Validation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862" y="1420875"/>
            <a:ext cx="10824845" cy="445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7100"/>
              </a:lnSpc>
              <a:spcBef>
                <a:spcPts val="100"/>
              </a:spcBef>
              <a:buSzPct val="101818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4125" b="0" i="1" spc="22" baseline="1010" dirty="0">
                <a:latin typeface="Calibri Light"/>
                <a:cs typeface="Calibri Light"/>
              </a:rPr>
              <a:t>Developers </a:t>
            </a:r>
            <a:r>
              <a:rPr sz="2800" b="0" spc="-5" dirty="0">
                <a:latin typeface="Calibri Light"/>
                <a:cs typeface="Calibri Light"/>
              </a:rPr>
              <a:t>should </a:t>
            </a:r>
            <a:r>
              <a:rPr sz="2800" b="0" spc="-20" dirty="0">
                <a:solidFill>
                  <a:srgbClr val="018ECC"/>
                </a:solidFill>
                <a:latin typeface="Calibri Light"/>
                <a:cs typeface="Calibri Light"/>
              </a:rPr>
              <a:t>understand </a:t>
            </a:r>
            <a:r>
              <a:rPr sz="2800" b="0" dirty="0">
                <a:solidFill>
                  <a:srgbClr val="018ECC"/>
                </a:solidFill>
                <a:latin typeface="Calibri Light"/>
                <a:cs typeface="Calibri Light"/>
              </a:rPr>
              <a:t>the </a:t>
            </a:r>
            <a:r>
              <a:rPr sz="2800" b="0" spc="-10" dirty="0">
                <a:solidFill>
                  <a:srgbClr val="018ECC"/>
                </a:solidFill>
                <a:latin typeface="Calibri Light"/>
                <a:cs typeface="Calibri Light"/>
              </a:rPr>
              <a:t>complexity </a:t>
            </a:r>
            <a:r>
              <a:rPr sz="2800" b="0" dirty="0">
                <a:solidFill>
                  <a:srgbClr val="018ECC"/>
                </a:solidFill>
                <a:latin typeface="Calibri Light"/>
                <a:cs typeface="Calibri Light"/>
              </a:rPr>
              <a:t>of the </a:t>
            </a:r>
            <a:r>
              <a:rPr sz="2800" b="0" spc="-10" dirty="0">
                <a:solidFill>
                  <a:srgbClr val="018ECC"/>
                </a:solidFill>
                <a:latin typeface="Calibri Light"/>
                <a:cs typeface="Calibri Light"/>
              </a:rPr>
              <a:t>clinical </a:t>
            </a:r>
            <a:r>
              <a:rPr sz="2800" b="0" spc="-15" dirty="0">
                <a:latin typeface="Calibri Light"/>
                <a:cs typeface="Calibri Light"/>
              </a:rPr>
              <a:t>and/or </a:t>
            </a:r>
            <a:r>
              <a:rPr sz="2800" b="0" spc="-5" dirty="0">
                <a:solidFill>
                  <a:srgbClr val="018ECC"/>
                </a:solidFill>
                <a:latin typeface="Calibri Light"/>
                <a:cs typeface="Calibri Light"/>
              </a:rPr>
              <a:t>public  health </a:t>
            </a:r>
            <a:r>
              <a:rPr sz="2800" b="0" spc="-20" dirty="0">
                <a:solidFill>
                  <a:srgbClr val="018ECC"/>
                </a:solidFill>
                <a:latin typeface="Calibri Light"/>
                <a:cs typeface="Calibri Light"/>
              </a:rPr>
              <a:t>context </a:t>
            </a:r>
            <a:r>
              <a:rPr sz="2800" b="0" spc="-5" dirty="0">
                <a:latin typeface="Calibri Light"/>
                <a:cs typeface="Calibri Light"/>
              </a:rPr>
              <a:t>in which this AI solution will be</a:t>
            </a:r>
            <a:r>
              <a:rPr sz="2800" b="0" spc="70" dirty="0">
                <a:latin typeface="Calibri Light"/>
                <a:cs typeface="Calibri Light"/>
              </a:rPr>
              <a:t> </a:t>
            </a:r>
            <a:r>
              <a:rPr sz="2800" b="0" spc="-15" dirty="0">
                <a:latin typeface="Calibri Light"/>
                <a:cs typeface="Calibri Light"/>
              </a:rPr>
              <a:t>utilized</a:t>
            </a:r>
            <a:endParaRPr sz="2800" dirty="0">
              <a:latin typeface="Calibri Light"/>
              <a:cs typeface="Calibri Light"/>
            </a:endParaRPr>
          </a:p>
          <a:p>
            <a:pPr marL="355600" marR="1021715" indent="-342900">
              <a:lnSpc>
                <a:spcPct val="107100"/>
              </a:lnSpc>
              <a:spcBef>
                <a:spcPts val="815"/>
              </a:spcBef>
              <a:buSzPct val="101818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4125" b="0" i="1" spc="15" baseline="1010" dirty="0">
                <a:latin typeface="Calibri Light"/>
                <a:cs typeface="Calibri Light"/>
              </a:rPr>
              <a:t>Regulators </a:t>
            </a:r>
            <a:r>
              <a:rPr sz="2800" b="0" spc="-5" dirty="0">
                <a:latin typeface="Calibri Light"/>
                <a:cs typeface="Calibri Light"/>
              </a:rPr>
              <a:t>should </a:t>
            </a:r>
            <a:r>
              <a:rPr sz="2800" b="0" spc="-15" dirty="0">
                <a:latin typeface="Calibri Light"/>
                <a:cs typeface="Calibri Light"/>
              </a:rPr>
              <a:t>cover </a:t>
            </a:r>
            <a:r>
              <a:rPr sz="2800" b="0" spc="-5" dirty="0">
                <a:latin typeface="Calibri Light"/>
                <a:cs typeface="Calibri Light"/>
              </a:rPr>
              <a:t>the </a:t>
            </a:r>
            <a:r>
              <a:rPr sz="2800" b="0" spc="-10" dirty="0">
                <a:latin typeface="Calibri Light"/>
                <a:cs typeface="Calibri Light"/>
              </a:rPr>
              <a:t>principles </a:t>
            </a:r>
            <a:r>
              <a:rPr sz="2800" b="0" dirty="0">
                <a:latin typeface="Calibri Light"/>
                <a:cs typeface="Calibri Light"/>
              </a:rPr>
              <a:t>of </a:t>
            </a:r>
            <a:r>
              <a:rPr sz="2800" b="0" spc="-50" dirty="0">
                <a:solidFill>
                  <a:srgbClr val="018ECC"/>
                </a:solidFill>
                <a:latin typeface="Calibri Light"/>
                <a:cs typeface="Calibri Light"/>
              </a:rPr>
              <a:t>safety</a:t>
            </a:r>
            <a:r>
              <a:rPr sz="2800" b="0" spc="-50" dirty="0">
                <a:latin typeface="Calibri Light"/>
                <a:cs typeface="Calibri Light"/>
              </a:rPr>
              <a:t>, </a:t>
            </a:r>
            <a:r>
              <a:rPr sz="2800" b="0" spc="-15" dirty="0">
                <a:solidFill>
                  <a:srgbClr val="018ECC"/>
                </a:solidFill>
                <a:latin typeface="Calibri Light"/>
                <a:cs typeface="Calibri Light"/>
              </a:rPr>
              <a:t>effectiveness</a:t>
            </a:r>
            <a:r>
              <a:rPr sz="2800" b="0" spc="-15" dirty="0">
                <a:latin typeface="Calibri Light"/>
                <a:cs typeface="Calibri Light"/>
              </a:rPr>
              <a:t>, </a:t>
            </a:r>
            <a:r>
              <a:rPr sz="2800" b="0" spc="-10" dirty="0">
                <a:latin typeface="Calibri Light"/>
                <a:cs typeface="Calibri Light"/>
              </a:rPr>
              <a:t>and </a:t>
            </a:r>
            <a:r>
              <a:rPr sz="2800" b="0" spc="-10" dirty="0">
                <a:solidFill>
                  <a:srgbClr val="018ECC"/>
                </a:solidFill>
                <a:latin typeface="Calibri Light"/>
                <a:cs typeface="Calibri Light"/>
              </a:rPr>
              <a:t> performance</a:t>
            </a:r>
            <a:endParaRPr sz="2800" dirty="0">
              <a:latin typeface="Calibri Light"/>
              <a:cs typeface="Calibri Light"/>
            </a:endParaRPr>
          </a:p>
          <a:p>
            <a:pPr marL="355600" marR="1408430" indent="-342900">
              <a:lnSpc>
                <a:spcPct val="1071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0" spc="-20" dirty="0">
                <a:latin typeface="Calibri Light"/>
                <a:cs typeface="Calibri Light"/>
              </a:rPr>
              <a:t>Perform </a:t>
            </a:r>
            <a:r>
              <a:rPr sz="2800" b="0" spc="-10" dirty="0">
                <a:latin typeface="Calibri Light"/>
                <a:cs typeface="Calibri Light"/>
              </a:rPr>
              <a:t>well-documented </a:t>
            </a:r>
            <a:r>
              <a:rPr sz="2800" b="0" spc="-15" dirty="0">
                <a:solidFill>
                  <a:srgbClr val="018ECB"/>
                </a:solidFill>
                <a:latin typeface="Calibri Light"/>
                <a:cs typeface="Calibri Light"/>
              </a:rPr>
              <a:t>technical </a:t>
            </a:r>
            <a:r>
              <a:rPr sz="2800" b="0" spc="-5" dirty="0">
                <a:latin typeface="Calibri Light"/>
                <a:cs typeface="Calibri Light"/>
              </a:rPr>
              <a:t>and </a:t>
            </a:r>
            <a:r>
              <a:rPr sz="2800" b="0" spc="-10" dirty="0">
                <a:solidFill>
                  <a:srgbClr val="018ECB"/>
                </a:solidFill>
                <a:latin typeface="Calibri Light"/>
                <a:cs typeface="Calibri Light"/>
              </a:rPr>
              <a:t>clinical validation </a:t>
            </a:r>
            <a:r>
              <a:rPr sz="2800" b="0" spc="-15" dirty="0">
                <a:latin typeface="Calibri Light"/>
                <a:cs typeface="Calibri Light"/>
              </a:rPr>
              <a:t>steps  </a:t>
            </a:r>
            <a:r>
              <a:rPr sz="2800" b="0" spc="-10" dirty="0">
                <a:latin typeface="Calibri Light"/>
                <a:cs typeface="Calibri Light"/>
              </a:rPr>
              <a:t>throughout </a:t>
            </a:r>
            <a:r>
              <a:rPr sz="2800" b="0" spc="-5" dirty="0">
                <a:latin typeface="Calibri Light"/>
                <a:cs typeface="Calibri Light"/>
              </a:rPr>
              <a:t>AI solution</a:t>
            </a:r>
            <a:r>
              <a:rPr sz="2800" b="0" spc="15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lifecycle.</a:t>
            </a:r>
            <a:endParaRPr sz="2800" dirty="0">
              <a:latin typeface="Calibri Light"/>
              <a:cs typeface="Calibri Light"/>
            </a:endParaRPr>
          </a:p>
          <a:p>
            <a:pPr marL="1212850" lvl="1" indent="-742950">
              <a:lnSpc>
                <a:spcPct val="100000"/>
              </a:lnSpc>
              <a:spcBef>
                <a:spcPts val="1050"/>
              </a:spcBef>
              <a:buSzPct val="60000"/>
              <a:buFont typeface="+mj-lt"/>
              <a:buAutoNum type="arabicPeriod"/>
              <a:tabLst>
                <a:tab pos="983615" algn="l"/>
                <a:tab pos="984250" algn="l"/>
              </a:tabLst>
            </a:pPr>
            <a:r>
              <a:rPr sz="3525" b="0" baseline="1182" dirty="0">
                <a:latin typeface="Calibri Light"/>
                <a:cs typeface="Calibri Light"/>
              </a:rPr>
              <a:t>Technical/analytical </a:t>
            </a:r>
            <a:r>
              <a:rPr sz="3525" b="0" spc="15" baseline="1182" dirty="0">
                <a:latin typeface="Calibri Light"/>
                <a:cs typeface="Calibri Light"/>
              </a:rPr>
              <a:t>validation </a:t>
            </a:r>
            <a:r>
              <a:rPr sz="3525" b="0" spc="-7" baseline="1182" dirty="0">
                <a:latin typeface="Calibri Light"/>
                <a:cs typeface="Calibri Light"/>
              </a:rPr>
              <a:t>(</a:t>
            </a:r>
            <a:r>
              <a:rPr sz="2400" b="0" i="1" spc="-5" dirty="0">
                <a:latin typeface="Calibri Light"/>
                <a:cs typeface="Calibri Light"/>
              </a:rPr>
              <a:t>How </a:t>
            </a:r>
            <a:r>
              <a:rPr sz="2400" b="0" i="1" spc="-15" dirty="0">
                <a:latin typeface="Calibri Light"/>
                <a:cs typeface="Calibri Light"/>
              </a:rPr>
              <a:t>accurate </a:t>
            </a:r>
            <a:r>
              <a:rPr sz="2400" b="0" i="1" spc="-5" dirty="0">
                <a:latin typeface="Calibri Light"/>
                <a:cs typeface="Calibri Light"/>
              </a:rPr>
              <a:t>the solution</a:t>
            </a:r>
            <a:r>
              <a:rPr sz="2400" b="0" i="1" dirty="0">
                <a:latin typeface="Calibri Light"/>
                <a:cs typeface="Calibri Light"/>
              </a:rPr>
              <a:t> </a:t>
            </a:r>
            <a:r>
              <a:rPr sz="2400" b="0" i="1" spc="-5" dirty="0">
                <a:latin typeface="Calibri Light"/>
                <a:cs typeface="Calibri Light"/>
              </a:rPr>
              <a:t>is)</a:t>
            </a:r>
            <a:endParaRPr sz="2400" dirty="0">
              <a:latin typeface="Calibri Light"/>
              <a:cs typeface="Calibri Light"/>
            </a:endParaRPr>
          </a:p>
          <a:p>
            <a:pPr marL="1212850" lvl="1" indent="-742950">
              <a:lnSpc>
                <a:spcPct val="100000"/>
              </a:lnSpc>
              <a:spcBef>
                <a:spcPts val="1005"/>
              </a:spcBef>
              <a:buSzPct val="60000"/>
              <a:buFont typeface="+mj-lt"/>
              <a:buAutoNum type="arabicPeriod"/>
              <a:tabLst>
                <a:tab pos="983615" algn="l"/>
                <a:tab pos="984250" algn="l"/>
              </a:tabLst>
            </a:pPr>
            <a:r>
              <a:rPr sz="3525" b="0" spc="15" baseline="1182" dirty="0">
                <a:latin typeface="Calibri Light"/>
                <a:cs typeface="Calibri Light"/>
              </a:rPr>
              <a:t>Clinical </a:t>
            </a:r>
            <a:r>
              <a:rPr sz="3525" b="0" spc="7" baseline="1182" dirty="0">
                <a:latin typeface="Calibri Light"/>
                <a:cs typeface="Calibri Light"/>
              </a:rPr>
              <a:t>validation </a:t>
            </a:r>
            <a:r>
              <a:rPr sz="3525" b="0" baseline="1182" dirty="0">
                <a:latin typeface="Calibri Light"/>
                <a:cs typeface="Calibri Light"/>
              </a:rPr>
              <a:t>(</a:t>
            </a:r>
            <a:r>
              <a:rPr sz="2400" b="0" i="1" dirty="0">
                <a:latin typeface="Calibri Light"/>
                <a:cs typeface="Calibri Light"/>
              </a:rPr>
              <a:t>If </a:t>
            </a:r>
            <a:r>
              <a:rPr sz="2400" b="0" i="1" spc="-5" dirty="0">
                <a:latin typeface="Calibri Light"/>
                <a:cs typeface="Calibri Light"/>
              </a:rPr>
              <a:t>it improves </a:t>
            </a:r>
            <a:r>
              <a:rPr sz="2400" b="0" i="1" spc="-10" dirty="0">
                <a:latin typeface="Calibri Light"/>
                <a:cs typeface="Calibri Light"/>
              </a:rPr>
              <a:t>clinical</a:t>
            </a:r>
            <a:r>
              <a:rPr sz="2400" b="0" i="1" spc="-15" dirty="0">
                <a:latin typeface="Calibri Light"/>
                <a:cs typeface="Calibri Light"/>
              </a:rPr>
              <a:t> </a:t>
            </a:r>
            <a:r>
              <a:rPr sz="2400" b="0" i="1" spc="-10" dirty="0">
                <a:latin typeface="Calibri Light"/>
                <a:cs typeface="Calibri Light"/>
              </a:rPr>
              <a:t>outcomes</a:t>
            </a:r>
            <a:r>
              <a:rPr sz="3525" b="0" spc="-15" baseline="1182" dirty="0">
                <a:latin typeface="Calibri Light"/>
                <a:cs typeface="Calibri Light"/>
              </a:rPr>
              <a:t>)</a:t>
            </a:r>
            <a:endParaRPr sz="3525" baseline="1182" dirty="0">
              <a:latin typeface="Calibri Light"/>
              <a:cs typeface="Calibri Light"/>
            </a:endParaRPr>
          </a:p>
          <a:p>
            <a:pPr marL="1212850" lvl="1" indent="-742950">
              <a:lnSpc>
                <a:spcPct val="100000"/>
              </a:lnSpc>
              <a:spcBef>
                <a:spcPts val="940"/>
              </a:spcBef>
              <a:buSzPct val="60000"/>
              <a:buFont typeface="+mj-lt"/>
              <a:buAutoNum type="arabicPeriod"/>
              <a:tabLst>
                <a:tab pos="983615" algn="l"/>
                <a:tab pos="984250" algn="l"/>
              </a:tabLst>
            </a:pPr>
            <a:r>
              <a:rPr sz="3525" b="0" spc="7" baseline="1182" dirty="0">
                <a:latin typeface="Calibri Light"/>
                <a:cs typeface="Calibri Light"/>
              </a:rPr>
              <a:t>System </a:t>
            </a:r>
            <a:r>
              <a:rPr sz="3525" b="0" spc="15" baseline="1182" dirty="0">
                <a:latin typeface="Calibri Light"/>
                <a:cs typeface="Calibri Light"/>
              </a:rPr>
              <a:t>validation </a:t>
            </a:r>
            <a:r>
              <a:rPr sz="3525" b="0" baseline="1182" dirty="0">
                <a:latin typeface="Calibri Light"/>
                <a:cs typeface="Calibri Light"/>
              </a:rPr>
              <a:t>(</a:t>
            </a:r>
            <a:r>
              <a:rPr sz="2400" b="0" i="1" dirty="0">
                <a:latin typeface="Calibri Light"/>
                <a:cs typeface="Calibri Light"/>
              </a:rPr>
              <a:t>If </a:t>
            </a:r>
            <a:r>
              <a:rPr sz="2400" b="0" i="1" spc="-5" dirty="0">
                <a:latin typeface="Calibri Light"/>
                <a:cs typeface="Calibri Light"/>
              </a:rPr>
              <a:t>the solution delivers the </a:t>
            </a:r>
            <a:r>
              <a:rPr sz="2400" b="0" i="1" spc="-15" dirty="0">
                <a:latin typeface="Calibri Light"/>
                <a:cs typeface="Calibri Light"/>
              </a:rPr>
              <a:t>intended</a:t>
            </a:r>
            <a:r>
              <a:rPr sz="2400" b="0" i="1" spc="-30" dirty="0">
                <a:latin typeface="Calibri Light"/>
                <a:cs typeface="Calibri Light"/>
              </a:rPr>
              <a:t> </a:t>
            </a:r>
            <a:r>
              <a:rPr sz="2400" b="0" i="1" spc="-10" dirty="0">
                <a:latin typeface="Calibri Light"/>
                <a:cs typeface="Calibri Light"/>
              </a:rPr>
              <a:t>outcomes</a:t>
            </a:r>
            <a:r>
              <a:rPr sz="3525" b="0" spc="-15" baseline="1182" dirty="0">
                <a:latin typeface="Calibri Light"/>
                <a:cs typeface="Calibri Light"/>
              </a:rPr>
              <a:t>)</a:t>
            </a:r>
            <a:endParaRPr sz="3525" baseline="1182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497" y="377444"/>
            <a:ext cx="6628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5/6 </a:t>
            </a:r>
            <a:r>
              <a:rPr sz="3600" b="1" spc="-15" dirty="0">
                <a:latin typeface="Calibri"/>
                <a:cs typeface="Calibri"/>
              </a:rPr>
              <a:t>Engagement </a:t>
            </a:r>
            <a:r>
              <a:rPr sz="3600" b="1" spc="-5" dirty="0">
                <a:latin typeface="Calibri"/>
                <a:cs typeface="Calibri"/>
              </a:rPr>
              <a:t>and </a:t>
            </a:r>
            <a:r>
              <a:rPr sz="3600" b="1" spc="-15" dirty="0">
                <a:latin typeface="Calibri"/>
                <a:cs typeface="Calibri"/>
              </a:rPr>
              <a:t>Collaboration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802" y="1518411"/>
            <a:ext cx="11089640" cy="315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How do regulatory bodies </a:t>
            </a:r>
            <a:r>
              <a:rPr sz="2800" dirty="0">
                <a:solidFill>
                  <a:srgbClr val="018ECC"/>
                </a:solidFill>
                <a:latin typeface="Arial"/>
                <a:cs typeface="Arial"/>
              </a:rPr>
              <a:t>approach </a:t>
            </a:r>
            <a:r>
              <a:rPr sz="2800" dirty="0">
                <a:latin typeface="Arial"/>
                <a:cs typeface="Arial"/>
              </a:rPr>
              <a:t>engagement and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collaboration?</a:t>
            </a:r>
            <a:endParaRPr sz="2800">
              <a:latin typeface="Arial"/>
              <a:cs typeface="Arial"/>
            </a:endParaRPr>
          </a:p>
          <a:p>
            <a:pPr marL="355600" marR="1277620" indent="-342900">
              <a:lnSpc>
                <a:spcPct val="152100"/>
              </a:lnSpc>
              <a:spcBef>
                <a:spcPts val="480"/>
              </a:spcBef>
              <a:buAutoNum type="arabicPeriod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How does this engagement and collaboration </a:t>
            </a:r>
            <a:r>
              <a:rPr sz="2800" dirty="0">
                <a:solidFill>
                  <a:srgbClr val="018ECC"/>
                </a:solidFill>
                <a:latin typeface="Arial"/>
                <a:cs typeface="Arial"/>
              </a:rPr>
              <a:t>impact clinical  outcomes</a:t>
            </a:r>
            <a:r>
              <a:rPr sz="2800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355600" marR="127000" indent="-342900">
              <a:lnSpc>
                <a:spcPct val="148600"/>
              </a:lnSpc>
              <a:spcBef>
                <a:spcPts val="600"/>
              </a:spcBef>
              <a:buAutoNum type="arabicPeriod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How can we </a:t>
            </a:r>
            <a:r>
              <a:rPr sz="2800" dirty="0">
                <a:solidFill>
                  <a:srgbClr val="018ECC"/>
                </a:solidFill>
                <a:latin typeface="Arial"/>
                <a:cs typeface="Arial"/>
              </a:rPr>
              <a:t>nurture development </a:t>
            </a:r>
            <a:r>
              <a:rPr sz="2800" dirty="0">
                <a:latin typeface="Arial"/>
                <a:cs typeface="Arial"/>
              </a:rPr>
              <a:t>of engagement and collaboration  strategies in resource-limited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settings?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02" y="1243076"/>
            <a:ext cx="2515235" cy="1891030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Key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Concepts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25"/>
              </a:spcBef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800" i="1" spc="-5" dirty="0">
                <a:latin typeface="Arial"/>
                <a:cs typeface="Arial"/>
              </a:rPr>
              <a:t>Privacy</a:t>
            </a:r>
            <a:endParaRPr sz="18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45"/>
              </a:spcBef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800" i="1" spc="-5" dirty="0">
                <a:latin typeface="Arial"/>
                <a:cs typeface="Arial"/>
              </a:rPr>
              <a:t>Data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Protection</a:t>
            </a:r>
            <a:endParaRPr sz="18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25"/>
              </a:spcBef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800" i="1" spc="-5" dirty="0">
                <a:latin typeface="Arial"/>
                <a:cs typeface="Arial"/>
              </a:rPr>
              <a:t>Health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402" y="3367532"/>
            <a:ext cx="4039235" cy="216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Considerations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725"/>
              </a:spcBef>
              <a:buFont typeface="Courier New"/>
              <a:buChar char="o"/>
              <a:tabLst>
                <a:tab pos="812800" algn="l"/>
              </a:tabLst>
            </a:pPr>
            <a:r>
              <a:rPr sz="1800" i="1" spc="-5" dirty="0">
                <a:latin typeface="Arial"/>
                <a:cs typeface="Arial"/>
              </a:rPr>
              <a:t>Quality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Continuum</a:t>
            </a:r>
            <a:endParaRPr sz="18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250"/>
              </a:spcBef>
              <a:buFont typeface="Courier New"/>
              <a:buChar char="o"/>
              <a:tabLst>
                <a:tab pos="812800" algn="l"/>
              </a:tabLst>
            </a:pPr>
            <a:r>
              <a:rPr sz="1800" i="1" dirty="0">
                <a:latin typeface="Arial"/>
                <a:cs typeface="Arial"/>
              </a:rPr>
              <a:t>Risk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Assessment</a:t>
            </a:r>
            <a:endParaRPr sz="18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225"/>
              </a:spcBef>
              <a:buFont typeface="Courier New"/>
              <a:buChar char="o"/>
              <a:tabLst>
                <a:tab pos="812800" algn="l"/>
              </a:tabLst>
            </a:pPr>
            <a:r>
              <a:rPr sz="1800" i="1" spc="-5" dirty="0">
                <a:latin typeface="Arial"/>
                <a:cs typeface="Arial"/>
              </a:rPr>
              <a:t>Annotated Notes and Audit</a:t>
            </a:r>
            <a:r>
              <a:rPr sz="1800" i="1" spc="-125" dirty="0">
                <a:latin typeface="Arial"/>
                <a:cs typeface="Arial"/>
              </a:rPr>
              <a:t> </a:t>
            </a:r>
            <a:r>
              <a:rPr sz="1800" i="1" spc="-30" dirty="0">
                <a:latin typeface="Arial"/>
                <a:cs typeface="Arial"/>
              </a:rPr>
              <a:t>Trial</a:t>
            </a:r>
            <a:endParaRPr sz="18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150"/>
              </a:spcBef>
              <a:buFont typeface="Courier New"/>
              <a:buChar char="o"/>
              <a:tabLst>
                <a:tab pos="812800" algn="l"/>
              </a:tabLst>
            </a:pPr>
            <a:r>
              <a:rPr sz="1800" i="1" spc="-5" dirty="0">
                <a:latin typeface="Arial"/>
                <a:cs typeface="Arial"/>
              </a:rPr>
              <a:t>Cybersecurity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233" y="542035"/>
            <a:ext cx="842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6/6 </a:t>
            </a:r>
            <a:r>
              <a:rPr sz="3600" b="1" spc="-20" dirty="0">
                <a:latin typeface="Calibri"/>
                <a:cs typeface="Calibri"/>
              </a:rPr>
              <a:t>Data </a:t>
            </a:r>
            <a:r>
              <a:rPr sz="3600" b="1" spc="-10" dirty="0">
                <a:latin typeface="Calibri"/>
                <a:cs typeface="Calibri"/>
              </a:rPr>
              <a:t>Protection </a:t>
            </a:r>
            <a:r>
              <a:rPr sz="3600" b="1" spc="-5" dirty="0">
                <a:latin typeface="Calibri"/>
                <a:cs typeface="Calibri"/>
              </a:rPr>
              <a:t>and </a:t>
            </a:r>
            <a:r>
              <a:rPr sz="3600" b="1" spc="-15" dirty="0">
                <a:latin typeface="Calibri"/>
                <a:cs typeface="Calibri"/>
              </a:rPr>
              <a:t>Information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Privacy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6008" y="5213603"/>
            <a:ext cx="5673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NIST Privacy Framework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Cybersecurity and Privacy </a:t>
            </a:r>
            <a:r>
              <a:rPr sz="1400" dirty="0">
                <a:latin typeface="Arial"/>
                <a:cs typeface="Arial"/>
              </a:rPr>
              <a:t>Risk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Relationship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91548" y="1659525"/>
            <a:ext cx="5928794" cy="325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675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74040" algn="l"/>
                <a:tab pos="574675" algn="l"/>
              </a:tabLst>
            </a:pPr>
            <a:r>
              <a:rPr dirty="0"/>
              <a:t>Health data sources for AI solutions </a:t>
            </a:r>
            <a:r>
              <a:rPr spc="-5" dirty="0"/>
              <a:t>(</a:t>
            </a:r>
            <a:r>
              <a:rPr b="0" i="1" spc="-5" dirty="0">
                <a:latin typeface="Arial"/>
                <a:cs typeface="Arial"/>
              </a:rPr>
              <a:t>What </a:t>
            </a:r>
            <a:r>
              <a:rPr b="0" i="1" dirty="0">
                <a:latin typeface="Arial"/>
                <a:cs typeface="Arial"/>
              </a:rPr>
              <a:t>needs </a:t>
            </a:r>
            <a:r>
              <a:rPr b="0" i="1" spc="-5" dirty="0">
                <a:latin typeface="Arial"/>
                <a:cs typeface="Arial"/>
              </a:rPr>
              <a:t>to </a:t>
            </a:r>
            <a:r>
              <a:rPr b="0" i="1" dirty="0">
                <a:latin typeface="Arial"/>
                <a:cs typeface="Arial"/>
              </a:rPr>
              <a:t>be</a:t>
            </a:r>
            <a:r>
              <a:rPr b="0" i="1" spc="-13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protected?</a:t>
            </a:r>
            <a:r>
              <a:rPr dirty="0"/>
              <a:t>)</a:t>
            </a:r>
          </a:p>
          <a:p>
            <a:pPr marL="104775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50" dirty="0"/>
          </a:p>
          <a:p>
            <a:pPr marL="574675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74040" algn="l"/>
                <a:tab pos="574675" algn="l"/>
              </a:tabLst>
            </a:pPr>
            <a:r>
              <a:rPr dirty="0"/>
              <a:t>Regulatory landscape (</a:t>
            </a:r>
            <a:r>
              <a:rPr b="0" i="1" dirty="0">
                <a:latin typeface="Arial"/>
                <a:cs typeface="Arial"/>
              </a:rPr>
              <a:t>How it should be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protected?</a:t>
            </a:r>
            <a:r>
              <a:rPr dirty="0"/>
              <a:t>)</a:t>
            </a:r>
          </a:p>
          <a:p>
            <a:pPr marL="574675" indent="-457200">
              <a:lnSpc>
                <a:spcPct val="100000"/>
              </a:lnSpc>
              <a:spcBef>
                <a:spcPts val="2350"/>
              </a:spcBef>
              <a:buFont typeface="Courier New"/>
              <a:buChar char="o"/>
              <a:tabLst>
                <a:tab pos="574675" algn="l"/>
              </a:tabLst>
            </a:pPr>
            <a:r>
              <a:rPr b="0" dirty="0">
                <a:latin typeface="Arial"/>
                <a:cs typeface="Arial"/>
              </a:rPr>
              <a:t>Developers and their companies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should</a:t>
            </a:r>
          </a:p>
          <a:p>
            <a:pPr marL="1031240" marR="1378585" lvl="1" indent="-45720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1031240" algn="l"/>
                <a:tab pos="1031875" algn="l"/>
              </a:tabLst>
            </a:pPr>
            <a:r>
              <a:rPr sz="2400" spc="-5" dirty="0">
                <a:latin typeface="Arial"/>
                <a:cs typeface="Arial"/>
              </a:rPr>
              <a:t>Gain </a:t>
            </a:r>
            <a:r>
              <a:rPr sz="240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understanding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applicable </a:t>
            </a:r>
            <a:r>
              <a:rPr sz="2400" spc="-5" dirty="0">
                <a:solidFill>
                  <a:srgbClr val="0070C0"/>
                </a:solidFill>
                <a:latin typeface="Arial"/>
                <a:cs typeface="Arial"/>
              </a:rPr>
              <a:t>data protection regulations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Arial"/>
                <a:cs typeface="Arial"/>
              </a:rPr>
              <a:t>information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privacy</a:t>
            </a:r>
            <a:r>
              <a:rPr sz="2400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laws</a:t>
            </a:r>
            <a:endParaRPr sz="2400" dirty="0">
              <a:latin typeface="Arial"/>
              <a:cs typeface="Arial"/>
            </a:endParaRPr>
          </a:p>
          <a:p>
            <a:pPr marL="1031875" lvl="1" indent="-457200">
              <a:lnSpc>
                <a:spcPct val="100000"/>
              </a:lnSpc>
              <a:spcBef>
                <a:spcPts val="1415"/>
              </a:spcBef>
              <a:buAutoNum type="arabicPeriod"/>
              <a:tabLst>
                <a:tab pos="1031240" algn="l"/>
                <a:tab pos="1031875" algn="l"/>
              </a:tabLst>
            </a:pPr>
            <a:r>
              <a:rPr sz="2400" dirty="0">
                <a:latin typeface="Arial"/>
                <a:cs typeface="Arial"/>
              </a:rPr>
              <a:t>Consider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different </a:t>
            </a:r>
            <a:r>
              <a:rPr sz="2400" spc="-5" dirty="0">
                <a:latin typeface="Arial"/>
                <a:cs typeface="Arial"/>
              </a:rPr>
              <a:t>jurisdictions’ regulations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laws</a:t>
            </a:r>
          </a:p>
          <a:p>
            <a:pPr marL="1031875" lvl="1" indent="-4572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1031240" algn="l"/>
                <a:tab pos="1031875" algn="l"/>
              </a:tabLst>
            </a:pPr>
            <a:r>
              <a:rPr sz="2400" spc="-5" dirty="0">
                <a:latin typeface="Arial"/>
                <a:cs typeface="Arial"/>
              </a:rPr>
              <a:t>Stay </a:t>
            </a:r>
            <a:r>
              <a:rPr sz="2400" dirty="0">
                <a:latin typeface="Arial"/>
                <a:cs typeface="Arial"/>
              </a:rPr>
              <a:t>current on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new laws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requirements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233" y="542035"/>
            <a:ext cx="8422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6/6 </a:t>
            </a:r>
            <a:r>
              <a:rPr sz="3600" b="1" spc="-20" dirty="0">
                <a:latin typeface="Calibri"/>
                <a:cs typeface="Calibri"/>
              </a:rPr>
              <a:t>Data </a:t>
            </a:r>
            <a:r>
              <a:rPr sz="3600" b="1" spc="-10" dirty="0">
                <a:latin typeface="Calibri"/>
                <a:cs typeface="Calibri"/>
              </a:rPr>
              <a:t>Protection </a:t>
            </a:r>
            <a:r>
              <a:rPr sz="3600" b="1" spc="-5" dirty="0">
                <a:latin typeface="Calibri"/>
                <a:cs typeface="Calibri"/>
              </a:rPr>
              <a:t>and </a:t>
            </a:r>
            <a:r>
              <a:rPr sz="3600" b="1" spc="-15" dirty="0">
                <a:latin typeface="Calibri"/>
                <a:cs typeface="Calibri"/>
              </a:rPr>
              <a:t>Information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Privacy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78980" y="2403426"/>
            <a:ext cx="1871427" cy="1244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78980" y="4370607"/>
            <a:ext cx="1871427" cy="1346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160" y="270764"/>
            <a:ext cx="5277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Calibri"/>
                <a:cs typeface="Calibri"/>
              </a:rPr>
              <a:t>Next Steps </a:t>
            </a:r>
            <a:r>
              <a:rPr sz="3600" b="1" spc="-5" dirty="0">
                <a:latin typeface="Calibri"/>
                <a:cs typeface="Calibri"/>
              </a:rPr>
              <a:t>Planned </a:t>
            </a:r>
            <a:r>
              <a:rPr sz="3600" b="1" spc="-20" dirty="0">
                <a:latin typeface="Calibri"/>
                <a:cs typeface="Calibri"/>
              </a:rPr>
              <a:t>for</a:t>
            </a:r>
            <a:r>
              <a:rPr sz="36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2020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67410" y="1192531"/>
          <a:ext cx="9410699" cy="4825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Targeted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18E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Planned Milestones/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Deliverables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18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9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October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830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2000" i="1" spc="-10" dirty="0">
                          <a:latin typeface="Calibri"/>
                          <a:cs typeface="Calibri"/>
                        </a:rPr>
                        <a:t>Develop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DEL02 1</a:t>
                      </a:r>
                      <a:r>
                        <a:rPr sz="1950" i="1" spc="-7" baseline="25641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950" i="1" spc="254" baseline="2564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Draft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2000" b="1" i="1" spc="-10" dirty="0">
                          <a:latin typeface="Calibri"/>
                          <a:cs typeface="Calibri"/>
                        </a:rPr>
                        <a:t>Share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with the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whole </a:t>
                      </a:r>
                      <a:r>
                        <a:rPr sz="2000" i="1" spc="-5" dirty="0">
                          <a:latin typeface="Arial"/>
                          <a:cs typeface="Arial"/>
                        </a:rPr>
                        <a:t>WG-RC</a:t>
                      </a:r>
                      <a:r>
                        <a:rPr sz="2000" i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group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2000" i="1" spc="-10" dirty="0">
                          <a:latin typeface="Calibri"/>
                          <a:cs typeface="Calibri"/>
                        </a:rPr>
                        <a:t>Meet for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discussion and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feedback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(tentative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25-26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Oct)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9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November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F6"/>
                    </a:solidFill>
                  </a:tcPr>
                </a:tc>
                <a:tc>
                  <a:txBody>
                    <a:bodyPr/>
                    <a:lstStyle/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840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2000" b="1" i="1" spc="-10" dirty="0">
                          <a:latin typeface="Calibri"/>
                          <a:cs typeface="Calibri"/>
                        </a:rPr>
                        <a:t>Finalize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02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2000" i="1" spc="-10" dirty="0">
                          <a:latin typeface="Calibri"/>
                          <a:cs typeface="Calibri"/>
                        </a:rPr>
                        <a:t>Receive </a:t>
                      </a:r>
                      <a:r>
                        <a:rPr sz="2000" b="1" i="1" spc="-10" dirty="0">
                          <a:latin typeface="Calibri"/>
                          <a:cs typeface="Calibri"/>
                        </a:rPr>
                        <a:t>written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feedback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from whole </a:t>
                      </a:r>
                      <a:r>
                        <a:rPr sz="2000" i="1" spc="-5" dirty="0">
                          <a:latin typeface="Arial"/>
                          <a:cs typeface="Arial"/>
                        </a:rPr>
                        <a:t>WG-RC</a:t>
                      </a:r>
                      <a:r>
                        <a:rPr sz="20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group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2000" b="1" i="1" spc="-10" dirty="0">
                          <a:latin typeface="Calibri"/>
                          <a:cs typeface="Calibri"/>
                        </a:rPr>
                        <a:t>Internal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check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contributors</a:t>
                      </a:r>
                      <a:r>
                        <a:rPr sz="2000" b="1" i="1" spc="-10" dirty="0">
                          <a:latin typeface="Calibri"/>
                          <a:cs typeface="Calibri"/>
                        </a:rPr>
                        <a:t>’ organizations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3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December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BEC"/>
                    </a:solidFill>
                  </a:tcPr>
                </a:tc>
                <a:tc>
                  <a:txBody>
                    <a:bodyPr/>
                    <a:lstStyle/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1040"/>
                        </a:spcBef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2000" b="1" i="1" spc="-10" dirty="0">
                          <a:latin typeface="Calibri"/>
                          <a:cs typeface="Calibri"/>
                        </a:rPr>
                        <a:t>Present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FGAI4H</a:t>
                      </a:r>
                      <a:r>
                        <a:rPr sz="2000" b="1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meeting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2000" i="1" spc="-20" dirty="0">
                          <a:latin typeface="Calibri"/>
                          <a:cs typeface="Calibri"/>
                        </a:rPr>
                        <a:t>Welcome </a:t>
                      </a:r>
                      <a:r>
                        <a:rPr sz="2000" b="1" i="1" spc="-10" dirty="0">
                          <a:latin typeface="Calibri"/>
                          <a:cs typeface="Calibri"/>
                        </a:rPr>
                        <a:t>written </a:t>
                      </a:r>
                      <a:r>
                        <a:rPr sz="2000" b="1" i="1" spc="-5" dirty="0">
                          <a:latin typeface="Calibri"/>
                          <a:cs typeface="Calibri"/>
                        </a:rPr>
                        <a:t>feedback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FG</a:t>
                      </a:r>
                      <a:r>
                        <a:rPr sz="20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members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2000" b="1" i="1" spc="-5" dirty="0">
                          <a:latin typeface="Calibri"/>
                          <a:cs typeface="Calibri"/>
                        </a:rPr>
                        <a:t>Submit </a:t>
                      </a:r>
                      <a:r>
                        <a:rPr sz="2000" i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WHO </a:t>
                      </a:r>
                      <a:r>
                        <a:rPr sz="2000" b="1" i="1" spc="-10" dirty="0">
                          <a:latin typeface="Calibri"/>
                          <a:cs typeface="Calibri"/>
                        </a:rPr>
                        <a:t>editors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05790" indent="-514350">
                        <a:lnSpc>
                          <a:spcPct val="100000"/>
                        </a:lnSpc>
                        <a:spcBef>
                          <a:spcPts val="200"/>
                        </a:spcBef>
                        <a:buSzPct val="111111"/>
                        <a:buFont typeface="Arial"/>
                        <a:buChar char="•"/>
                        <a:tabLst>
                          <a:tab pos="605155" algn="l"/>
                          <a:tab pos="605790" algn="l"/>
                        </a:tabLst>
                      </a:pPr>
                      <a:r>
                        <a:rPr sz="1800" b="1" i="1" spc="-5" dirty="0">
                          <a:latin typeface="Arial"/>
                          <a:cs typeface="Arial"/>
                        </a:rPr>
                        <a:t>Receive final approval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from WG-RC group after</a:t>
                      </a:r>
                      <a:r>
                        <a:rPr sz="18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editing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24840" indent="-53340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624205" algn="l"/>
                          <a:tab pos="624840" algn="l"/>
                        </a:tabLst>
                      </a:pPr>
                      <a:r>
                        <a:rPr sz="1800" b="1" i="1" spc="-5" dirty="0">
                          <a:latin typeface="Arial"/>
                          <a:cs typeface="Arial"/>
                        </a:rPr>
                        <a:t>Publish 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DEL02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D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637645" cy="6858000"/>
            <a:chOff x="0" y="0"/>
            <a:chExt cx="1163764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88976"/>
              <a:ext cx="3962400" cy="6669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475865" cy="205740"/>
            </a:xfrm>
            <a:custGeom>
              <a:avLst/>
              <a:gdLst/>
              <a:ahLst/>
              <a:cxnLst/>
              <a:rect l="l" t="t" r="r" b="b"/>
              <a:pathLst>
                <a:path w="2475865" h="205740">
                  <a:moveTo>
                    <a:pt x="2475358" y="1"/>
                  </a:moveTo>
                  <a:lnTo>
                    <a:pt x="1905002" y="1"/>
                  </a:lnTo>
                  <a:lnTo>
                    <a:pt x="1905002" y="205413"/>
                  </a:lnTo>
                  <a:lnTo>
                    <a:pt x="2438130" y="191488"/>
                  </a:lnTo>
                  <a:lnTo>
                    <a:pt x="2465136" y="47898"/>
                  </a:lnTo>
                  <a:lnTo>
                    <a:pt x="2475358" y="1"/>
                  </a:lnTo>
                  <a:close/>
                </a:path>
                <a:path w="2475865" h="205740">
                  <a:moveTo>
                    <a:pt x="1905001" y="0"/>
                  </a:moveTo>
                  <a:lnTo>
                    <a:pt x="0" y="0"/>
                  </a:lnTo>
                  <a:lnTo>
                    <a:pt x="0" y="205413"/>
                  </a:lnTo>
                  <a:lnTo>
                    <a:pt x="1905001" y="205413"/>
                  </a:lnTo>
                  <a:lnTo>
                    <a:pt x="1905001" y="0"/>
                  </a:lnTo>
                  <a:close/>
                </a:path>
              </a:pathLst>
            </a:custGeom>
            <a:solidFill>
              <a:srgbClr val="00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3197"/>
              <a:ext cx="4152900" cy="6675120"/>
            </a:xfrm>
            <a:custGeom>
              <a:avLst/>
              <a:gdLst/>
              <a:ahLst/>
              <a:cxnLst/>
              <a:rect l="l" t="t" r="r" b="b"/>
              <a:pathLst>
                <a:path w="4152900" h="6675120">
                  <a:moveTo>
                    <a:pt x="4152354" y="6674802"/>
                  </a:moveTo>
                  <a:lnTo>
                    <a:pt x="4103522" y="6601231"/>
                  </a:lnTo>
                  <a:lnTo>
                    <a:pt x="4069677" y="6549364"/>
                  </a:lnTo>
                  <a:lnTo>
                    <a:pt x="4036212" y="6497599"/>
                  </a:lnTo>
                  <a:lnTo>
                    <a:pt x="4003129" y="6445948"/>
                  </a:lnTo>
                  <a:lnTo>
                    <a:pt x="3970426" y="6394386"/>
                  </a:lnTo>
                  <a:lnTo>
                    <a:pt x="3938117" y="6342926"/>
                  </a:lnTo>
                  <a:lnTo>
                    <a:pt x="3906177" y="6291580"/>
                  </a:lnTo>
                  <a:lnTo>
                    <a:pt x="3874617" y="6240323"/>
                  </a:lnTo>
                  <a:lnTo>
                    <a:pt x="3843439" y="6189167"/>
                  </a:lnTo>
                  <a:lnTo>
                    <a:pt x="3812641" y="6138113"/>
                  </a:lnTo>
                  <a:lnTo>
                    <a:pt x="3782225" y="6087161"/>
                  </a:lnTo>
                  <a:lnTo>
                    <a:pt x="3752177" y="6036310"/>
                  </a:lnTo>
                  <a:lnTo>
                    <a:pt x="3722497" y="5985548"/>
                  </a:lnTo>
                  <a:lnTo>
                    <a:pt x="3693198" y="5934888"/>
                  </a:lnTo>
                  <a:lnTo>
                    <a:pt x="3664280" y="5884316"/>
                  </a:lnTo>
                  <a:lnTo>
                    <a:pt x="3635718" y="5833846"/>
                  </a:lnTo>
                  <a:lnTo>
                    <a:pt x="3607536" y="5783465"/>
                  </a:lnTo>
                  <a:lnTo>
                    <a:pt x="3579711" y="5733186"/>
                  </a:lnTo>
                  <a:lnTo>
                    <a:pt x="3552266" y="5682996"/>
                  </a:lnTo>
                  <a:lnTo>
                    <a:pt x="3525189" y="5632907"/>
                  </a:lnTo>
                  <a:lnTo>
                    <a:pt x="3498469" y="5582894"/>
                  </a:lnTo>
                  <a:lnTo>
                    <a:pt x="3472129" y="5532983"/>
                  </a:lnTo>
                  <a:lnTo>
                    <a:pt x="3446145" y="5483161"/>
                  </a:lnTo>
                  <a:lnTo>
                    <a:pt x="3420516" y="5433428"/>
                  </a:lnTo>
                  <a:lnTo>
                    <a:pt x="3395256" y="5383784"/>
                  </a:lnTo>
                  <a:lnTo>
                    <a:pt x="3370364" y="5334216"/>
                  </a:lnTo>
                  <a:lnTo>
                    <a:pt x="3345815" y="5284749"/>
                  </a:lnTo>
                  <a:lnTo>
                    <a:pt x="3321634" y="5235372"/>
                  </a:lnTo>
                  <a:lnTo>
                    <a:pt x="3297821" y="5186070"/>
                  </a:lnTo>
                  <a:lnTo>
                    <a:pt x="3274352" y="5136858"/>
                  </a:lnTo>
                  <a:lnTo>
                    <a:pt x="3251238" y="5087734"/>
                  </a:lnTo>
                  <a:lnTo>
                    <a:pt x="3228492" y="5038699"/>
                  </a:lnTo>
                  <a:lnTo>
                    <a:pt x="3206089" y="4989741"/>
                  </a:lnTo>
                  <a:lnTo>
                    <a:pt x="3184042" y="4940859"/>
                  </a:lnTo>
                  <a:lnTo>
                    <a:pt x="3162338" y="4892065"/>
                  </a:lnTo>
                  <a:lnTo>
                    <a:pt x="3140989" y="4843361"/>
                  </a:lnTo>
                  <a:lnTo>
                    <a:pt x="3119996" y="4794720"/>
                  </a:lnTo>
                  <a:lnTo>
                    <a:pt x="3099346" y="4746168"/>
                  </a:lnTo>
                  <a:lnTo>
                    <a:pt x="3079051" y="4697704"/>
                  </a:lnTo>
                  <a:lnTo>
                    <a:pt x="3059087" y="4649305"/>
                  </a:lnTo>
                  <a:lnTo>
                    <a:pt x="3039478" y="4600994"/>
                  </a:lnTo>
                  <a:lnTo>
                    <a:pt x="3020225" y="4552759"/>
                  </a:lnTo>
                  <a:lnTo>
                    <a:pt x="3001302" y="4504588"/>
                  </a:lnTo>
                  <a:lnTo>
                    <a:pt x="2982722" y="4456506"/>
                  </a:lnTo>
                  <a:lnTo>
                    <a:pt x="2964484" y="4408500"/>
                  </a:lnTo>
                  <a:lnTo>
                    <a:pt x="2946577" y="4360557"/>
                  </a:lnTo>
                  <a:lnTo>
                    <a:pt x="2929026" y="4312704"/>
                  </a:lnTo>
                  <a:lnTo>
                    <a:pt x="2911805" y="4264914"/>
                  </a:lnTo>
                  <a:lnTo>
                    <a:pt x="2894927" y="4217187"/>
                  </a:lnTo>
                  <a:lnTo>
                    <a:pt x="2878378" y="4169549"/>
                  </a:lnTo>
                  <a:lnTo>
                    <a:pt x="2862161" y="4121975"/>
                  </a:lnTo>
                  <a:lnTo>
                    <a:pt x="2846286" y="4074464"/>
                  </a:lnTo>
                  <a:lnTo>
                    <a:pt x="2830741" y="4027030"/>
                  </a:lnTo>
                  <a:lnTo>
                    <a:pt x="2815526" y="3979672"/>
                  </a:lnTo>
                  <a:lnTo>
                    <a:pt x="2800642" y="3932377"/>
                  </a:lnTo>
                  <a:lnTo>
                    <a:pt x="2786088" y="3885146"/>
                  </a:lnTo>
                  <a:lnTo>
                    <a:pt x="2771864" y="3837978"/>
                  </a:lnTo>
                  <a:lnTo>
                    <a:pt x="2757970" y="3790886"/>
                  </a:lnTo>
                  <a:lnTo>
                    <a:pt x="2744393" y="3743845"/>
                  </a:lnTo>
                  <a:lnTo>
                    <a:pt x="2731160" y="3696881"/>
                  </a:lnTo>
                  <a:lnTo>
                    <a:pt x="2718231" y="3649980"/>
                  </a:lnTo>
                  <a:lnTo>
                    <a:pt x="2705646" y="3603142"/>
                  </a:lnTo>
                  <a:lnTo>
                    <a:pt x="2693365" y="3556368"/>
                  </a:lnTo>
                  <a:lnTo>
                    <a:pt x="2681414" y="3509657"/>
                  </a:lnTo>
                  <a:lnTo>
                    <a:pt x="2669781" y="3462998"/>
                  </a:lnTo>
                  <a:lnTo>
                    <a:pt x="2658478" y="3416414"/>
                  </a:lnTo>
                  <a:lnTo>
                    <a:pt x="2647480" y="3369881"/>
                  </a:lnTo>
                  <a:lnTo>
                    <a:pt x="2636799" y="3323399"/>
                  </a:lnTo>
                  <a:lnTo>
                    <a:pt x="2626436" y="3276993"/>
                  </a:lnTo>
                  <a:lnTo>
                    <a:pt x="2616403" y="3230626"/>
                  </a:lnTo>
                  <a:lnTo>
                    <a:pt x="2606662" y="3184334"/>
                  </a:lnTo>
                  <a:lnTo>
                    <a:pt x="2597251" y="3138093"/>
                  </a:lnTo>
                  <a:lnTo>
                    <a:pt x="2588145" y="3091904"/>
                  </a:lnTo>
                  <a:lnTo>
                    <a:pt x="2579357" y="3045764"/>
                  </a:lnTo>
                  <a:lnTo>
                    <a:pt x="2570873" y="2999689"/>
                  </a:lnTo>
                  <a:lnTo>
                    <a:pt x="2562695" y="2953664"/>
                  </a:lnTo>
                  <a:lnTo>
                    <a:pt x="2554821" y="2907690"/>
                  </a:lnTo>
                  <a:lnTo>
                    <a:pt x="2547264" y="2861780"/>
                  </a:lnTo>
                  <a:lnTo>
                    <a:pt x="2540012" y="2815907"/>
                  </a:lnTo>
                  <a:lnTo>
                    <a:pt x="2533065" y="2770086"/>
                  </a:lnTo>
                  <a:lnTo>
                    <a:pt x="2526411" y="2724327"/>
                  </a:lnTo>
                  <a:lnTo>
                    <a:pt x="2520073" y="2678607"/>
                  </a:lnTo>
                  <a:lnTo>
                    <a:pt x="2514028" y="2632938"/>
                  </a:lnTo>
                  <a:lnTo>
                    <a:pt x="2508288" y="2587320"/>
                  </a:lnTo>
                  <a:lnTo>
                    <a:pt x="2502852" y="2541740"/>
                  </a:lnTo>
                  <a:lnTo>
                    <a:pt x="2497709" y="2496223"/>
                  </a:lnTo>
                  <a:lnTo>
                    <a:pt x="2492870" y="2450744"/>
                  </a:lnTo>
                  <a:lnTo>
                    <a:pt x="2488323" y="2405303"/>
                  </a:lnTo>
                  <a:lnTo>
                    <a:pt x="2484069" y="2359914"/>
                  </a:lnTo>
                  <a:lnTo>
                    <a:pt x="2480106" y="2314575"/>
                  </a:lnTo>
                  <a:lnTo>
                    <a:pt x="2476449" y="2269261"/>
                  </a:lnTo>
                  <a:lnTo>
                    <a:pt x="2473071" y="2224011"/>
                  </a:lnTo>
                  <a:lnTo>
                    <a:pt x="2469997" y="2178786"/>
                  </a:lnTo>
                  <a:lnTo>
                    <a:pt x="2467203" y="2133612"/>
                  </a:lnTo>
                  <a:lnTo>
                    <a:pt x="2464701" y="2088476"/>
                  </a:lnTo>
                  <a:lnTo>
                    <a:pt x="2462492" y="2043379"/>
                  </a:lnTo>
                  <a:lnTo>
                    <a:pt x="2460561" y="1998319"/>
                  </a:lnTo>
                  <a:lnTo>
                    <a:pt x="2458923" y="1953298"/>
                  </a:lnTo>
                  <a:lnTo>
                    <a:pt x="2457564" y="1908327"/>
                  </a:lnTo>
                  <a:lnTo>
                    <a:pt x="2456497" y="1863382"/>
                  </a:lnTo>
                  <a:lnTo>
                    <a:pt x="2455710" y="1818474"/>
                  </a:lnTo>
                  <a:lnTo>
                    <a:pt x="2455202" y="1773593"/>
                  </a:lnTo>
                  <a:lnTo>
                    <a:pt x="2454986" y="1728762"/>
                  </a:lnTo>
                  <a:lnTo>
                    <a:pt x="2455037" y="1683956"/>
                  </a:lnTo>
                  <a:lnTo>
                    <a:pt x="2455380" y="1639189"/>
                  </a:lnTo>
                  <a:lnTo>
                    <a:pt x="2455989" y="1594446"/>
                  </a:lnTo>
                  <a:lnTo>
                    <a:pt x="2456878" y="1549742"/>
                  </a:lnTo>
                  <a:lnTo>
                    <a:pt x="2458047" y="1505077"/>
                  </a:lnTo>
                  <a:lnTo>
                    <a:pt x="2459482" y="1460436"/>
                  </a:lnTo>
                  <a:lnTo>
                    <a:pt x="2461196" y="1415821"/>
                  </a:lnTo>
                  <a:lnTo>
                    <a:pt x="2463177" y="1371244"/>
                  </a:lnTo>
                  <a:lnTo>
                    <a:pt x="2465438" y="1326692"/>
                  </a:lnTo>
                  <a:lnTo>
                    <a:pt x="2467965" y="1282166"/>
                  </a:lnTo>
                  <a:lnTo>
                    <a:pt x="2470759" y="1237665"/>
                  </a:lnTo>
                  <a:lnTo>
                    <a:pt x="2473833" y="1193190"/>
                  </a:lnTo>
                  <a:lnTo>
                    <a:pt x="2477160" y="1148740"/>
                  </a:lnTo>
                  <a:lnTo>
                    <a:pt x="2480767" y="1104328"/>
                  </a:lnTo>
                  <a:lnTo>
                    <a:pt x="2484628" y="1059929"/>
                  </a:lnTo>
                  <a:lnTo>
                    <a:pt x="2488755" y="1015555"/>
                  </a:lnTo>
                  <a:lnTo>
                    <a:pt x="2493149" y="971207"/>
                  </a:lnTo>
                  <a:lnTo>
                    <a:pt x="2497810" y="926884"/>
                  </a:lnTo>
                  <a:lnTo>
                    <a:pt x="2502725" y="882573"/>
                  </a:lnTo>
                  <a:lnTo>
                    <a:pt x="2507907" y="838288"/>
                  </a:lnTo>
                  <a:lnTo>
                    <a:pt x="2513342" y="794029"/>
                  </a:lnTo>
                  <a:lnTo>
                    <a:pt x="2519032" y="749795"/>
                  </a:lnTo>
                  <a:lnTo>
                    <a:pt x="2524988" y="705561"/>
                  </a:lnTo>
                  <a:lnTo>
                    <a:pt x="2531186" y="661365"/>
                  </a:lnTo>
                  <a:lnTo>
                    <a:pt x="2537650" y="617169"/>
                  </a:lnTo>
                  <a:lnTo>
                    <a:pt x="2551341" y="528840"/>
                  </a:lnTo>
                  <a:lnTo>
                    <a:pt x="2566035" y="440575"/>
                  </a:lnTo>
                  <a:lnTo>
                    <a:pt x="2581719" y="352374"/>
                  </a:lnTo>
                  <a:lnTo>
                    <a:pt x="2598407" y="264223"/>
                  </a:lnTo>
                  <a:lnTo>
                    <a:pt x="2616073" y="176110"/>
                  </a:lnTo>
                  <a:lnTo>
                    <a:pt x="2634704" y="88036"/>
                  </a:lnTo>
                  <a:lnTo>
                    <a:pt x="2654312" y="0"/>
                  </a:lnTo>
                  <a:lnTo>
                    <a:pt x="2406954" y="6400"/>
                  </a:lnTo>
                  <a:lnTo>
                    <a:pt x="2406789" y="7213"/>
                  </a:lnTo>
                  <a:lnTo>
                    <a:pt x="1905000" y="20180"/>
                  </a:lnTo>
                  <a:lnTo>
                    <a:pt x="1905000" y="22225"/>
                  </a:lnTo>
                  <a:lnTo>
                    <a:pt x="0" y="22225"/>
                  </a:lnTo>
                  <a:lnTo>
                    <a:pt x="0" y="6674802"/>
                  </a:lnTo>
                  <a:lnTo>
                    <a:pt x="1905000" y="6674802"/>
                  </a:lnTo>
                  <a:lnTo>
                    <a:pt x="3928948" y="6674802"/>
                  </a:lnTo>
                  <a:lnTo>
                    <a:pt x="3960114" y="6674802"/>
                  </a:lnTo>
                  <a:lnTo>
                    <a:pt x="4152354" y="6674802"/>
                  </a:lnTo>
                  <a:close/>
                </a:path>
              </a:pathLst>
            </a:custGeom>
            <a:solidFill>
              <a:srgbClr val="018ECB">
                <a:alpha val="8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759" y="4111751"/>
              <a:ext cx="7842504" cy="15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00855" y="761999"/>
              <a:ext cx="3023616" cy="9723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78280" y="1986325"/>
            <a:ext cx="10515600" cy="203004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783714" marR="5080" indent="-155575">
              <a:lnSpc>
                <a:spcPct val="100499"/>
              </a:lnSpc>
              <a:spcBef>
                <a:spcPts val="70"/>
              </a:spcBef>
            </a:pPr>
            <a:r>
              <a:rPr spc="-5" dirty="0">
                <a:solidFill>
                  <a:srgbClr val="018ECB"/>
                </a:solidFill>
                <a:latin typeface="Arial"/>
                <a:cs typeface="Arial"/>
              </a:rPr>
              <a:t>Working Group on Regulatory  Considerations on AI for</a:t>
            </a:r>
          </a:p>
          <a:p>
            <a:pPr marL="2094864">
              <a:lnSpc>
                <a:spcPts val="5185"/>
              </a:lnSpc>
            </a:pPr>
            <a:r>
              <a:rPr spc="-5" dirty="0">
                <a:solidFill>
                  <a:srgbClr val="018ECB"/>
                </a:solidFill>
                <a:latin typeface="Arial"/>
                <a:cs typeface="Arial"/>
              </a:rPr>
              <a:t>Health (WG-RC)</a:t>
            </a:r>
          </a:p>
        </p:txBody>
      </p:sp>
      <p:sp>
        <p:nvSpPr>
          <p:cNvPr id="9" name="object 9"/>
          <p:cNvSpPr/>
          <p:nvPr/>
        </p:nvSpPr>
        <p:spPr>
          <a:xfrm>
            <a:off x="7878043" y="571618"/>
            <a:ext cx="973205" cy="1064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17512" y="4281932"/>
            <a:ext cx="6982459" cy="215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96969"/>
                </a:solidFill>
                <a:latin typeface="Arial"/>
                <a:cs typeface="Arial"/>
              </a:rPr>
              <a:t>DEL </a:t>
            </a:r>
            <a:r>
              <a:rPr sz="2400" dirty="0">
                <a:solidFill>
                  <a:srgbClr val="696969"/>
                </a:solidFill>
                <a:latin typeface="Arial"/>
                <a:cs typeface="Arial"/>
              </a:rPr>
              <a:t>02: </a:t>
            </a:r>
            <a:r>
              <a:rPr sz="2400" spc="-5" dirty="0">
                <a:solidFill>
                  <a:srgbClr val="696969"/>
                </a:solidFill>
                <a:latin typeface="Arial"/>
                <a:cs typeface="Arial"/>
              </a:rPr>
              <a:t>Regulatory Considerations </a:t>
            </a:r>
            <a:r>
              <a:rPr sz="2400" dirty="0">
                <a:solidFill>
                  <a:srgbClr val="696969"/>
                </a:solidFill>
                <a:latin typeface="Arial"/>
                <a:cs typeface="Arial"/>
              </a:rPr>
              <a:t>on </a:t>
            </a:r>
            <a:r>
              <a:rPr sz="2400" spc="-5" dirty="0">
                <a:solidFill>
                  <a:srgbClr val="696969"/>
                </a:solidFill>
                <a:latin typeface="Arial"/>
                <a:cs typeface="Arial"/>
              </a:rPr>
              <a:t>AI for</a:t>
            </a:r>
            <a:r>
              <a:rPr sz="2400" spc="-190" dirty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96969"/>
                </a:solidFill>
                <a:latin typeface="Arial"/>
                <a:cs typeface="Arial"/>
              </a:rPr>
              <a:t>Health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>
              <a:latin typeface="Arial"/>
              <a:cs typeface="Arial"/>
            </a:endParaRPr>
          </a:p>
          <a:p>
            <a:pPr marL="155575" algn="ctr">
              <a:lnSpc>
                <a:spcPct val="100000"/>
              </a:lnSpc>
            </a:pPr>
            <a:r>
              <a:rPr sz="2800" i="1" dirty="0">
                <a:solidFill>
                  <a:srgbClr val="018ECC"/>
                </a:solidFill>
                <a:latin typeface="Arial"/>
                <a:cs typeface="Arial"/>
              </a:rPr>
              <a:t>Shada Alsalamah,</a:t>
            </a:r>
            <a:r>
              <a:rPr sz="2800" i="1" spc="-125" dirty="0">
                <a:solidFill>
                  <a:srgbClr val="018ECC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18ECC"/>
                </a:solidFill>
                <a:latin typeface="Arial"/>
                <a:cs typeface="Arial"/>
              </a:rPr>
              <a:t>PhD</a:t>
            </a:r>
            <a:endParaRPr sz="2800">
              <a:latin typeface="Arial"/>
              <a:cs typeface="Arial"/>
            </a:endParaRPr>
          </a:p>
          <a:p>
            <a:pPr marL="155575" algn="ctr">
              <a:lnSpc>
                <a:spcPct val="100000"/>
              </a:lnSpc>
              <a:spcBef>
                <a:spcPts val="640"/>
              </a:spcBef>
            </a:pPr>
            <a:r>
              <a:rPr sz="2400" i="1" spc="-5" dirty="0">
                <a:solidFill>
                  <a:srgbClr val="696969"/>
                </a:solidFill>
                <a:latin typeface="Arial"/>
                <a:cs typeface="Arial"/>
              </a:rPr>
              <a:t>World Health</a:t>
            </a:r>
            <a:r>
              <a:rPr sz="2400" i="1" spc="-10" dirty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696969"/>
                </a:solidFill>
                <a:latin typeface="Arial"/>
                <a:cs typeface="Arial"/>
              </a:rPr>
              <a:t>Organization</a:t>
            </a:r>
            <a:endParaRPr sz="2400">
              <a:latin typeface="Arial"/>
              <a:cs typeface="Arial"/>
            </a:endParaRPr>
          </a:p>
          <a:p>
            <a:pPr marL="156210" algn="ctr">
              <a:lnSpc>
                <a:spcPct val="100000"/>
              </a:lnSpc>
              <a:spcBef>
                <a:spcPts val="625"/>
              </a:spcBef>
              <a:tabLst>
                <a:tab pos="1366520" algn="l"/>
              </a:tabLst>
            </a:pPr>
            <a:r>
              <a:rPr sz="1800" i="1" dirty="0">
                <a:solidFill>
                  <a:srgbClr val="696969"/>
                </a:solidFill>
                <a:latin typeface="Arial"/>
                <a:cs typeface="Arial"/>
              </a:rPr>
              <a:t>FG</a:t>
            </a:r>
            <a:r>
              <a:rPr sz="1800" i="1" spc="-70" dirty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696969"/>
                </a:solidFill>
                <a:latin typeface="Arial"/>
                <a:cs typeface="Arial"/>
              </a:rPr>
              <a:t>AI4H </a:t>
            </a:r>
            <a:r>
              <a:rPr sz="1800" i="1" spc="5" dirty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696969"/>
                </a:solidFill>
                <a:latin typeface="Arial"/>
                <a:cs typeface="Arial"/>
              </a:rPr>
              <a:t>-	</a:t>
            </a:r>
            <a:r>
              <a:rPr sz="1800" i="1" spc="-5" dirty="0">
                <a:solidFill>
                  <a:srgbClr val="696969"/>
                </a:solidFill>
                <a:latin typeface="Arial"/>
                <a:cs typeface="Arial"/>
              </a:rPr>
              <a:t>30 September 2020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540" y="1335532"/>
            <a:ext cx="10700385" cy="3259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8895" indent="-457200">
              <a:spcBef>
                <a:spcPts val="6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018ECB"/>
                </a:solidFill>
                <a:latin typeface="Calibri"/>
                <a:cs typeface="Calibri"/>
              </a:rPr>
              <a:t>high-level overview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40" dirty="0">
                <a:latin typeface="Calibri"/>
                <a:cs typeface="Calibri"/>
              </a:rPr>
              <a:t>key </a:t>
            </a:r>
            <a:r>
              <a:rPr sz="2800" spc="-15" dirty="0">
                <a:latin typeface="Calibri"/>
                <a:cs typeface="Calibri"/>
              </a:rPr>
              <a:t>regulatory </a:t>
            </a:r>
            <a:r>
              <a:rPr sz="2800" spc="-10" dirty="0">
                <a:latin typeface="Calibri"/>
                <a:cs typeface="Calibri"/>
              </a:rPr>
              <a:t>considerations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the use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AI 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health.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spcBef>
                <a:spcPts val="6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018ECB"/>
                </a:solidFill>
                <a:latin typeface="Calibri"/>
                <a:cs typeface="Calibri"/>
              </a:rPr>
              <a:t>resource </a:t>
            </a:r>
            <a:r>
              <a:rPr sz="2800" spc="-10" dirty="0">
                <a:latin typeface="Calibri"/>
                <a:cs typeface="Calibri"/>
              </a:rPr>
              <a:t>that 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considered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i="1" spc="-10" dirty="0">
                <a:solidFill>
                  <a:srgbClr val="018ECB"/>
                </a:solidFill>
                <a:latin typeface="Calibri"/>
                <a:cs typeface="Calibri"/>
              </a:rPr>
              <a:t>regulators</a:t>
            </a:r>
            <a:r>
              <a:rPr sz="2800" spc="-10" dirty="0">
                <a:solidFill>
                  <a:srgbClr val="018ECB"/>
                </a:solidFill>
                <a:latin typeface="Calibri"/>
                <a:cs typeface="Calibri"/>
              </a:rPr>
              <a:t>, </a:t>
            </a:r>
            <a:r>
              <a:rPr sz="2800" i="1" spc="-5" dirty="0">
                <a:solidFill>
                  <a:srgbClr val="018ECB"/>
                </a:solidFill>
                <a:latin typeface="Calibri"/>
                <a:cs typeface="Calibri"/>
              </a:rPr>
              <a:t>developers</a:t>
            </a:r>
            <a:r>
              <a:rPr sz="2800" spc="-5" dirty="0">
                <a:latin typeface="Calibri"/>
                <a:cs typeface="Calibri"/>
              </a:rPr>
              <a:t>, and other  </a:t>
            </a:r>
            <a:r>
              <a:rPr sz="2800" spc="-20" dirty="0">
                <a:latin typeface="Calibri"/>
                <a:cs typeface="Calibri"/>
              </a:rPr>
              <a:t>stakeholders.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spcBef>
                <a:spcPts val="6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i="1" spc="-5" dirty="0">
                <a:solidFill>
                  <a:srgbClr val="018ECB"/>
                </a:solidFill>
                <a:latin typeface="Calibri"/>
                <a:cs typeface="Calibri"/>
              </a:rPr>
              <a:t>Not </a:t>
            </a:r>
            <a:r>
              <a:rPr sz="2800" spc="-15" dirty="0">
                <a:latin typeface="Calibri"/>
                <a:cs typeface="Calibri"/>
              </a:rPr>
              <a:t>intended to </a:t>
            </a:r>
            <a:r>
              <a:rPr sz="2800" dirty="0">
                <a:latin typeface="Calibri"/>
                <a:cs typeface="Calibri"/>
              </a:rPr>
              <a:t>be a </a:t>
            </a:r>
            <a:r>
              <a:rPr sz="2800" i="1" spc="-10" dirty="0">
                <a:solidFill>
                  <a:srgbClr val="018ECB"/>
                </a:solidFill>
                <a:latin typeface="Calibri"/>
                <a:cs typeface="Calibri"/>
              </a:rPr>
              <a:t>guidance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i="1" spc="-5" dirty="0">
                <a:solidFill>
                  <a:srgbClr val="018ECB"/>
                </a:solidFill>
                <a:latin typeface="Calibri"/>
                <a:cs typeface="Calibri"/>
              </a:rPr>
              <a:t>regulation</a:t>
            </a:r>
            <a:r>
              <a:rPr sz="2800" spc="-5" dirty="0">
                <a:latin typeface="Calibri"/>
                <a:cs typeface="Calibri"/>
              </a:rPr>
              <a:t>, or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18ECB"/>
                </a:solidFill>
                <a:latin typeface="Calibri"/>
                <a:cs typeface="Calibri"/>
              </a:rPr>
              <a:t>policy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469900" marR="412750" indent="-457200">
              <a:spcBef>
                <a:spcPts val="6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i="1" spc="-5" dirty="0">
                <a:solidFill>
                  <a:srgbClr val="018ECB"/>
                </a:solidFill>
                <a:latin typeface="Calibri"/>
                <a:cs typeface="Calibri"/>
              </a:rPr>
              <a:t>Dialogue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spc="-15" dirty="0">
                <a:latin typeface="Calibri"/>
                <a:cs typeface="Calibri"/>
              </a:rPr>
              <a:t>developers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regulators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establish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solidFill>
                  <a:srgbClr val="018ECB"/>
                </a:solidFill>
                <a:latin typeface="Calibri"/>
                <a:cs typeface="Calibri"/>
              </a:rPr>
              <a:t>common  </a:t>
            </a:r>
            <a:r>
              <a:rPr sz="2800" spc="-15" dirty="0">
                <a:solidFill>
                  <a:srgbClr val="018ECB"/>
                </a:solidFill>
                <a:latin typeface="Calibri"/>
                <a:cs typeface="Calibri"/>
              </a:rPr>
              <a:t>understanding </a:t>
            </a:r>
            <a:r>
              <a:rPr sz="2800" spc="-10" dirty="0">
                <a:latin typeface="Calibri"/>
                <a:cs typeface="Calibri"/>
              </a:rPr>
              <a:t>around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use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dirty="0">
                <a:latin typeface="Calibri"/>
                <a:cs typeface="Calibri"/>
              </a:rPr>
              <a:t>AI </a:t>
            </a:r>
            <a:r>
              <a:rPr sz="2800" spc="-5" dirty="0">
                <a:latin typeface="Calibri"/>
                <a:cs typeface="Calibri"/>
              </a:rPr>
              <a:t>solutions in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health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491" y="451611"/>
            <a:ext cx="6872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20" dirty="0">
                <a:latin typeface="Calibri"/>
                <a:cs typeface="Calibri"/>
              </a:rPr>
              <a:t>WG-RC </a:t>
            </a:r>
            <a:r>
              <a:rPr sz="4000" b="1" spc="-5" dirty="0">
                <a:latin typeface="Calibri"/>
                <a:cs typeface="Calibri"/>
              </a:rPr>
              <a:t>DEL 02- Purpose </a:t>
            </a:r>
            <a:r>
              <a:rPr sz="4000" b="1" dirty="0">
                <a:latin typeface="Calibri"/>
                <a:cs typeface="Calibri"/>
              </a:rPr>
              <a:t>&amp;</a:t>
            </a:r>
            <a:r>
              <a:rPr sz="4000" b="1" spc="-4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Scope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657" y="1389380"/>
            <a:ext cx="9742170" cy="46545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006600" indent="-45720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006600" algn="l"/>
              </a:tabLst>
            </a:pPr>
            <a:r>
              <a:rPr sz="3600" spc="-15" dirty="0">
                <a:latin typeface="Calibri"/>
                <a:cs typeface="Calibri"/>
              </a:rPr>
              <a:t>Documentation </a:t>
            </a:r>
            <a:r>
              <a:rPr sz="3600" spc="-5" dirty="0">
                <a:latin typeface="Calibri"/>
                <a:cs typeface="Calibri"/>
              </a:rPr>
              <a:t>and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Transparency</a:t>
            </a:r>
            <a:endParaRPr sz="3600">
              <a:latin typeface="Calibri"/>
              <a:cs typeface="Calibri"/>
            </a:endParaRPr>
          </a:p>
          <a:p>
            <a:pPr marL="2011680" indent="-46228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011680" algn="l"/>
              </a:tabLst>
            </a:pPr>
            <a:r>
              <a:rPr sz="3600" dirty="0">
                <a:latin typeface="Calibri"/>
                <a:cs typeface="Calibri"/>
              </a:rPr>
              <a:t>Risk </a:t>
            </a:r>
            <a:r>
              <a:rPr sz="3600" spc="-10" dirty="0">
                <a:latin typeface="Calibri"/>
                <a:cs typeface="Calibri"/>
              </a:rPr>
              <a:t>Management </a:t>
            </a:r>
            <a:r>
              <a:rPr sz="3600" spc="-5" dirty="0">
                <a:latin typeface="Calibri"/>
                <a:cs typeface="Calibri"/>
              </a:rPr>
              <a:t>and </a:t>
            </a:r>
            <a:r>
              <a:rPr sz="3600" spc="-20" dirty="0">
                <a:latin typeface="Calibri"/>
                <a:cs typeface="Calibri"/>
              </a:rPr>
              <a:t>Lifecycle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Approach</a:t>
            </a:r>
            <a:endParaRPr sz="3600">
              <a:latin typeface="Calibri"/>
              <a:cs typeface="Calibri"/>
            </a:endParaRPr>
          </a:p>
          <a:p>
            <a:pPr marL="2011680" indent="-46228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011680" algn="l"/>
              </a:tabLst>
            </a:pPr>
            <a:r>
              <a:rPr sz="3600" spc="-25" dirty="0">
                <a:latin typeface="Calibri"/>
                <a:cs typeface="Calibri"/>
              </a:rPr>
              <a:t>Data</a:t>
            </a:r>
            <a:r>
              <a:rPr sz="3600" spc="-5" dirty="0">
                <a:latin typeface="Calibri"/>
                <a:cs typeface="Calibri"/>
              </a:rPr>
              <a:t> Quality</a:t>
            </a:r>
            <a:endParaRPr sz="3600">
              <a:latin typeface="Calibri"/>
              <a:cs typeface="Calibri"/>
            </a:endParaRPr>
          </a:p>
          <a:p>
            <a:pPr marL="2006600" indent="-4572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006600" algn="l"/>
              </a:tabLst>
            </a:pPr>
            <a:r>
              <a:rPr sz="3600" spc="-10" dirty="0">
                <a:latin typeface="Calibri"/>
                <a:cs typeface="Calibri"/>
              </a:rPr>
              <a:t>Analytical </a:t>
            </a:r>
            <a:r>
              <a:rPr sz="3600" spc="-5" dirty="0">
                <a:latin typeface="Calibri"/>
                <a:cs typeface="Calibri"/>
              </a:rPr>
              <a:t>and </a:t>
            </a:r>
            <a:r>
              <a:rPr sz="3600" spc="-10" dirty="0">
                <a:latin typeface="Calibri"/>
                <a:cs typeface="Calibri"/>
              </a:rPr>
              <a:t>Clinical </a:t>
            </a:r>
            <a:r>
              <a:rPr sz="3600" spc="-30" dirty="0">
                <a:latin typeface="Calibri"/>
                <a:cs typeface="Calibri"/>
              </a:rPr>
              <a:t>Validation</a:t>
            </a:r>
            <a:endParaRPr sz="3600">
              <a:latin typeface="Calibri"/>
              <a:cs typeface="Calibri"/>
            </a:endParaRPr>
          </a:p>
          <a:p>
            <a:pPr marL="2006600" indent="-457200">
              <a:lnSpc>
                <a:spcPct val="100000"/>
              </a:lnSpc>
              <a:spcBef>
                <a:spcPts val="1175"/>
              </a:spcBef>
              <a:buAutoNum type="arabicPeriod"/>
              <a:tabLst>
                <a:tab pos="2006600" algn="l"/>
              </a:tabLst>
            </a:pPr>
            <a:r>
              <a:rPr sz="3600" spc="-20" dirty="0">
                <a:latin typeface="Calibri"/>
                <a:cs typeface="Calibri"/>
              </a:rPr>
              <a:t>Engagement </a:t>
            </a:r>
            <a:r>
              <a:rPr sz="3600" spc="-5" dirty="0">
                <a:latin typeface="Calibri"/>
                <a:cs typeface="Calibri"/>
              </a:rPr>
              <a:t>and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Collaboration</a:t>
            </a:r>
            <a:endParaRPr sz="3600">
              <a:latin typeface="Calibri"/>
              <a:cs typeface="Calibri"/>
            </a:endParaRPr>
          </a:p>
          <a:p>
            <a:pPr marL="2006600" indent="-4572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006600" algn="l"/>
              </a:tabLst>
            </a:pPr>
            <a:r>
              <a:rPr sz="3600" spc="-25" dirty="0">
                <a:latin typeface="Calibri"/>
                <a:cs typeface="Calibri"/>
              </a:rPr>
              <a:t>Data </a:t>
            </a:r>
            <a:r>
              <a:rPr sz="3600" spc="-15" dirty="0">
                <a:latin typeface="Calibri"/>
                <a:cs typeface="Calibri"/>
              </a:rPr>
              <a:t>Protection </a:t>
            </a:r>
            <a:r>
              <a:rPr sz="3600" spc="-5" dirty="0">
                <a:latin typeface="Calibri"/>
                <a:cs typeface="Calibri"/>
              </a:rPr>
              <a:t>and </a:t>
            </a:r>
            <a:r>
              <a:rPr sz="3600" spc="-15" dirty="0">
                <a:latin typeface="Calibri"/>
                <a:cs typeface="Calibri"/>
              </a:rPr>
              <a:t>Information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Privacy</a:t>
            </a:r>
            <a:endParaRPr sz="3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185"/>
              </a:spcBef>
            </a:pPr>
            <a:r>
              <a:rPr sz="1950" b="1" baseline="25641" dirty="0">
                <a:solidFill>
                  <a:srgbClr val="018ECB"/>
                </a:solidFill>
                <a:latin typeface="Calibri"/>
                <a:cs typeface="Calibri"/>
              </a:rPr>
              <a:t>* </a:t>
            </a:r>
            <a:r>
              <a:rPr sz="2000" dirty="0">
                <a:latin typeface="Calibri"/>
                <a:cs typeface="Calibri"/>
              </a:rPr>
              <a:t>These </a:t>
            </a:r>
            <a:r>
              <a:rPr sz="2000" spc="-5" dirty="0">
                <a:latin typeface="Calibri"/>
                <a:cs typeface="Calibri"/>
              </a:rPr>
              <a:t>topic areas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not fully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inclusive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9430" y="518667"/>
            <a:ext cx="89966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000" b="1" spc="-75" dirty="0">
                <a:latin typeface="Calibri"/>
                <a:cs typeface="Calibri"/>
              </a:rPr>
              <a:t>Topic </a:t>
            </a:r>
            <a:r>
              <a:rPr sz="4000" b="1" spc="-15" dirty="0">
                <a:latin typeface="Calibri"/>
                <a:cs typeface="Calibri"/>
              </a:rPr>
              <a:t>Areas </a:t>
            </a:r>
            <a:r>
              <a:rPr sz="4000" b="1" spc="-25" dirty="0">
                <a:latin typeface="Calibri"/>
                <a:cs typeface="Calibri"/>
              </a:rPr>
              <a:t>for </a:t>
            </a:r>
            <a:r>
              <a:rPr sz="4000" b="1" spc="-15" dirty="0">
                <a:latin typeface="Calibri"/>
                <a:cs typeface="Calibri"/>
              </a:rPr>
              <a:t>Regulatory</a:t>
            </a:r>
            <a:r>
              <a:rPr sz="4000" b="1" spc="8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Considerations</a:t>
            </a:r>
            <a:r>
              <a:rPr sz="4050" b="1" spc="-15" baseline="24691" dirty="0">
                <a:latin typeface="Calibri"/>
                <a:cs typeface="Calibri"/>
              </a:rPr>
              <a:t>*</a:t>
            </a:r>
            <a:endParaRPr sz="4050" baseline="24691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359" y="524763"/>
            <a:ext cx="9879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20" dirty="0">
                <a:latin typeface="Calibri"/>
                <a:cs typeface="Calibri"/>
              </a:rPr>
              <a:t>WG-RC </a:t>
            </a:r>
            <a:r>
              <a:rPr sz="4000" b="1" spc="-15" dirty="0">
                <a:latin typeface="Calibri"/>
                <a:cs typeface="Calibri"/>
              </a:rPr>
              <a:t>Progress </a:t>
            </a:r>
            <a:r>
              <a:rPr sz="4000" b="1" dirty="0">
                <a:latin typeface="Calibri"/>
                <a:cs typeface="Calibri"/>
              </a:rPr>
              <a:t>&amp; Aim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75" dirty="0">
                <a:latin typeface="Calibri"/>
                <a:cs typeface="Calibri"/>
              </a:rPr>
              <a:t>Today’s</a:t>
            </a:r>
            <a:r>
              <a:rPr sz="4000" b="1" spc="-6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Presentation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559" y="1220385"/>
            <a:ext cx="8766175" cy="3925570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-20" dirty="0">
                <a:solidFill>
                  <a:srgbClr val="018ECB"/>
                </a:solidFill>
                <a:latin typeface="Calibri"/>
                <a:cs typeface="Calibri"/>
              </a:rPr>
              <a:t>May </a:t>
            </a:r>
            <a:r>
              <a:rPr sz="3200" spc="-5" dirty="0">
                <a:solidFill>
                  <a:srgbClr val="018ECB"/>
                </a:solidFill>
                <a:latin typeface="Calibri"/>
                <a:cs typeface="Calibri"/>
              </a:rPr>
              <a:t>4-5, </a:t>
            </a:r>
            <a:r>
              <a:rPr sz="3200" dirty="0">
                <a:solidFill>
                  <a:srgbClr val="018ECB"/>
                </a:solidFill>
                <a:latin typeface="Calibri"/>
                <a:cs typeface="Calibri"/>
              </a:rPr>
              <a:t>2020 </a:t>
            </a:r>
            <a:r>
              <a:rPr sz="3200" spc="-10" dirty="0">
                <a:latin typeface="Calibri"/>
                <a:cs typeface="Calibri"/>
              </a:rPr>
              <a:t>(Last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meeting)</a:t>
            </a:r>
            <a:endParaRPr sz="3200">
              <a:latin typeface="Calibri"/>
              <a:cs typeface="Calibri"/>
            </a:endParaRPr>
          </a:p>
          <a:p>
            <a:pPr marL="1041400" marR="5080" indent="-571500">
              <a:lnSpc>
                <a:spcPts val="2780"/>
              </a:lnSpc>
              <a:spcBef>
                <a:spcPts val="1455"/>
              </a:spcBef>
              <a:tabLst>
                <a:tab pos="1040765" algn="l"/>
              </a:tabLst>
            </a:pPr>
            <a:r>
              <a:rPr sz="2400" dirty="0">
                <a:latin typeface="Courier New"/>
                <a:cs typeface="Courier New"/>
              </a:rPr>
              <a:t>o	</a:t>
            </a:r>
            <a:r>
              <a:rPr sz="2400" spc="-10" dirty="0">
                <a:latin typeface="Calibri"/>
                <a:cs typeface="Calibri"/>
              </a:rPr>
              <a:t>Proposed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outline describing </a:t>
            </a:r>
            <a:r>
              <a:rPr sz="2400" spc="-10" dirty="0">
                <a:latin typeface="Calibri"/>
                <a:cs typeface="Calibri"/>
              </a:rPr>
              <a:t>suggested topics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regulatory  considerations </a:t>
            </a:r>
            <a:r>
              <a:rPr sz="2400" spc="-5" dirty="0">
                <a:latin typeface="Calibri"/>
                <a:cs typeface="Calibri"/>
              </a:rPr>
              <a:t>on AI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Health.</a:t>
            </a:r>
            <a:endParaRPr sz="24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-5" dirty="0">
                <a:solidFill>
                  <a:srgbClr val="018ECB"/>
                </a:solidFill>
                <a:latin typeface="Calibri"/>
                <a:cs typeface="Calibri"/>
              </a:rPr>
              <a:t>Sep </a:t>
            </a:r>
            <a:r>
              <a:rPr sz="3200" dirty="0">
                <a:solidFill>
                  <a:srgbClr val="018ECB"/>
                </a:solidFill>
                <a:latin typeface="Calibri"/>
                <a:cs typeface="Calibri"/>
              </a:rPr>
              <a:t>30, 2020 </a:t>
            </a:r>
            <a:r>
              <a:rPr sz="3200" spc="-55" dirty="0">
                <a:latin typeface="Calibri"/>
                <a:cs typeface="Calibri"/>
              </a:rPr>
              <a:t>(Today’s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meeting)</a:t>
            </a:r>
            <a:endParaRPr sz="3200">
              <a:latin typeface="Calibri"/>
              <a:cs typeface="Calibri"/>
            </a:endParaRPr>
          </a:p>
          <a:p>
            <a:pPr marL="1041400" lvl="1" indent="-571500">
              <a:lnSpc>
                <a:spcPct val="100000"/>
              </a:lnSpc>
              <a:spcBef>
                <a:spcPts val="1664"/>
              </a:spcBef>
              <a:buAutoNum type="arabicPeriod"/>
              <a:tabLst>
                <a:tab pos="1040765" algn="l"/>
                <a:tab pos="1041400" algn="l"/>
              </a:tabLst>
            </a:pPr>
            <a:r>
              <a:rPr sz="2400" spc="-10" dirty="0">
                <a:latin typeface="Calibri"/>
                <a:cs typeface="Calibri"/>
              </a:rPr>
              <a:t>Present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brief </a:t>
            </a:r>
            <a:r>
              <a:rPr sz="2400" spc="-10" dirty="0">
                <a:latin typeface="Calibri"/>
                <a:cs typeface="Calibri"/>
              </a:rPr>
              <a:t>update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topic </a:t>
            </a:r>
            <a:r>
              <a:rPr sz="2400" spc="-5" dirty="0">
                <a:latin typeface="Calibri"/>
                <a:cs typeface="Calibri"/>
              </a:rPr>
              <a:t>since </a:t>
            </a:r>
            <a:r>
              <a:rPr sz="2400" spc="-10" dirty="0">
                <a:latin typeface="Calibri"/>
                <a:cs typeface="Calibri"/>
              </a:rPr>
              <a:t>last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meeting.</a:t>
            </a:r>
            <a:endParaRPr sz="2400">
              <a:latin typeface="Calibri"/>
              <a:cs typeface="Calibri"/>
            </a:endParaRPr>
          </a:p>
          <a:p>
            <a:pPr marL="1041400" lvl="1" indent="-571500">
              <a:lnSpc>
                <a:spcPct val="100000"/>
              </a:lnSpc>
              <a:spcBef>
                <a:spcPts val="1415"/>
              </a:spcBef>
              <a:buAutoNum type="arabicPeriod"/>
              <a:tabLst>
                <a:tab pos="1040765" algn="l"/>
                <a:tab pos="1041400" algn="l"/>
              </a:tabLst>
            </a:pPr>
            <a:r>
              <a:rPr sz="2400" spc="-10" dirty="0">
                <a:latin typeface="Calibri"/>
                <a:cs typeface="Calibri"/>
              </a:rPr>
              <a:t>Receive </a:t>
            </a:r>
            <a:r>
              <a:rPr sz="2400" dirty="0">
                <a:latin typeface="Calibri"/>
                <a:cs typeface="Calibri"/>
              </a:rPr>
              <a:t>early </a:t>
            </a:r>
            <a:r>
              <a:rPr sz="2400" spc="-10" dirty="0">
                <a:latin typeface="Calibri"/>
                <a:cs typeface="Calibri"/>
              </a:rPr>
              <a:t>feedback from </a:t>
            </a:r>
            <a:r>
              <a:rPr sz="2400" spc="-15" dirty="0">
                <a:latin typeface="Calibri"/>
                <a:cs typeface="Calibri"/>
              </a:rPr>
              <a:t>FG</a:t>
            </a:r>
            <a:r>
              <a:rPr sz="2400" spc="-10" dirty="0">
                <a:latin typeface="Calibri"/>
                <a:cs typeface="Calibri"/>
              </a:rPr>
              <a:t> members.</a:t>
            </a:r>
            <a:endParaRPr sz="2400">
              <a:latin typeface="Calibri"/>
              <a:cs typeface="Calibri"/>
            </a:endParaRPr>
          </a:p>
          <a:p>
            <a:pPr marL="1041400" lvl="1" indent="-5715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1040765" algn="l"/>
                <a:tab pos="1041400" algn="l"/>
              </a:tabLst>
            </a:pPr>
            <a:r>
              <a:rPr sz="2400" spc="-10" dirty="0">
                <a:latin typeface="Calibri"/>
                <a:cs typeface="Calibri"/>
              </a:rPr>
              <a:t>Present next </a:t>
            </a:r>
            <a:r>
              <a:rPr sz="2400" spc="-15" dirty="0">
                <a:latin typeface="Calibri"/>
                <a:cs typeface="Calibri"/>
              </a:rPr>
              <a:t>steps </a:t>
            </a:r>
            <a:r>
              <a:rPr sz="2400" spc="-20" dirty="0">
                <a:latin typeface="Calibri"/>
                <a:cs typeface="Calibri"/>
              </a:rPr>
              <a:t>towards </a:t>
            </a:r>
            <a:r>
              <a:rPr sz="2400" dirty="0">
                <a:latin typeface="Calibri"/>
                <a:cs typeface="Calibri"/>
              </a:rPr>
              <a:t>a final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02.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357" y="1600708"/>
            <a:ext cx="9977755" cy="37795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08940" marR="5080" indent="-396875">
              <a:lnSpc>
                <a:spcPts val="3290"/>
              </a:lnSpc>
              <a:spcBef>
                <a:spcPts val="265"/>
              </a:spcBef>
              <a:buChar char="•"/>
              <a:tabLst>
                <a:tab pos="408940" algn="l"/>
                <a:tab pos="409575" algn="l"/>
              </a:tabLst>
            </a:pPr>
            <a:r>
              <a:rPr sz="2800" dirty="0">
                <a:latin typeface="Arial"/>
                <a:cs typeface="Arial"/>
              </a:rPr>
              <a:t>Essential for </a:t>
            </a:r>
            <a:r>
              <a:rPr sz="2800" spc="-5" dirty="0">
                <a:latin typeface="Arial"/>
                <a:cs typeface="Arial"/>
              </a:rPr>
              <a:t>AI </a:t>
            </a:r>
            <a:r>
              <a:rPr sz="2800" dirty="0">
                <a:latin typeface="Arial"/>
                <a:cs typeface="Arial"/>
              </a:rPr>
              <a:t>solutions and systems that may be subject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dirty="0">
                <a:latin typeface="Arial"/>
                <a:cs typeface="Arial"/>
              </a:rPr>
              <a:t>regulatory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review.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Regulators</a:t>
            </a:r>
            <a:endParaRPr sz="2800">
              <a:latin typeface="Arial"/>
              <a:cs typeface="Arial"/>
            </a:endParaRPr>
          </a:p>
          <a:p>
            <a:pPr marL="812165" marR="218440" lvl="1" indent="-342900">
              <a:lnSpc>
                <a:spcPts val="2780"/>
              </a:lnSpc>
              <a:spcBef>
                <a:spcPts val="815"/>
              </a:spcBef>
              <a:buFont typeface="Courier New"/>
              <a:buChar char="o"/>
              <a:tabLst>
                <a:tab pos="812800" algn="l"/>
              </a:tabLst>
            </a:pPr>
            <a:r>
              <a:rPr sz="2400" spc="-20" dirty="0">
                <a:solidFill>
                  <a:srgbClr val="018ECC"/>
                </a:solidFill>
                <a:latin typeface="Arial"/>
                <a:cs typeface="Arial"/>
              </a:rPr>
              <a:t>Trace </a:t>
            </a:r>
            <a:r>
              <a:rPr sz="2400" dirty="0">
                <a:solidFill>
                  <a:srgbClr val="018ECC"/>
                </a:solidFill>
                <a:latin typeface="Arial"/>
                <a:cs typeface="Arial"/>
              </a:rPr>
              <a:t>back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018ECC"/>
                </a:solidFill>
                <a:latin typeface="Arial"/>
                <a:cs typeface="Arial"/>
              </a:rPr>
              <a:t>development process </a:t>
            </a:r>
            <a:r>
              <a:rPr sz="2400" dirty="0">
                <a:latin typeface="Arial"/>
                <a:cs typeface="Arial"/>
              </a:rPr>
              <a:t>&amp; have </a:t>
            </a:r>
            <a:r>
              <a:rPr sz="2400" dirty="0">
                <a:solidFill>
                  <a:srgbClr val="018ECC"/>
                </a:solidFill>
                <a:latin typeface="Arial"/>
                <a:cs typeface="Arial"/>
              </a:rPr>
              <a:t>evidence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trusted  documentation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essential steps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018ECC"/>
                </a:solidFill>
                <a:latin typeface="Arial"/>
                <a:cs typeface="Arial"/>
              </a:rPr>
              <a:t>decision</a:t>
            </a:r>
            <a:r>
              <a:rPr sz="2400" spc="-10" dirty="0">
                <a:solidFill>
                  <a:srgbClr val="018E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points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Systems</a:t>
            </a:r>
            <a:endParaRPr sz="2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640"/>
              </a:spcBef>
              <a:buFont typeface="Courier New"/>
              <a:buChar char="o"/>
              <a:tabLst>
                <a:tab pos="812800" algn="l"/>
              </a:tabLst>
            </a:pPr>
            <a:r>
              <a:rPr sz="2400" spc="-5" dirty="0">
                <a:latin typeface="Arial"/>
                <a:cs typeface="Arial"/>
              </a:rPr>
              <a:t>Protect </a:t>
            </a:r>
            <a:r>
              <a:rPr sz="2400" dirty="0">
                <a:latin typeface="Arial"/>
                <a:cs typeface="Arial"/>
              </a:rPr>
              <a:t>against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data </a:t>
            </a:r>
            <a:r>
              <a:rPr sz="2400" dirty="0">
                <a:solidFill>
                  <a:srgbClr val="018ECC"/>
                </a:solidFill>
                <a:latin typeface="Arial"/>
                <a:cs typeface="Arial"/>
              </a:rPr>
              <a:t>manipulation </a:t>
            </a:r>
            <a:r>
              <a:rPr sz="2400" dirty="0">
                <a:latin typeface="Arial"/>
                <a:cs typeface="Arial"/>
              </a:rPr>
              <a:t>&amp; malicious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18ECC"/>
                </a:solidFill>
                <a:latin typeface="Arial"/>
                <a:cs typeface="Arial"/>
              </a:rPr>
              <a:t>attacks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815"/>
              </a:spcBef>
              <a:buFont typeface="Courier New"/>
              <a:buChar char="o"/>
              <a:tabLst>
                <a:tab pos="812800" algn="l"/>
              </a:tabLst>
            </a:pPr>
            <a:r>
              <a:rPr sz="2400" spc="-20" dirty="0">
                <a:latin typeface="Arial"/>
                <a:cs typeface="Arial"/>
              </a:rPr>
              <a:t>Track </a:t>
            </a:r>
            <a:r>
              <a:rPr sz="2400" dirty="0">
                <a:latin typeface="Arial"/>
                <a:cs typeface="Arial"/>
              </a:rPr>
              <a:t>and record </a:t>
            </a:r>
            <a:r>
              <a:rPr sz="2400" dirty="0">
                <a:solidFill>
                  <a:srgbClr val="018ECC"/>
                </a:solidFill>
                <a:latin typeface="Arial"/>
                <a:cs typeface="Arial"/>
              </a:rPr>
              <a:t>access and changes applied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appropriate.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233" y="542035"/>
            <a:ext cx="72936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8840" algn="l"/>
              </a:tabLst>
            </a:pPr>
            <a:r>
              <a:rPr sz="3600" b="1" dirty="0">
                <a:latin typeface="Calibri"/>
                <a:cs typeface="Calibri"/>
              </a:rPr>
              <a:t>1/6	</a:t>
            </a:r>
            <a:r>
              <a:rPr sz="3600" b="1" spc="-10" dirty="0">
                <a:latin typeface="Calibri"/>
                <a:cs typeface="Calibri"/>
              </a:rPr>
              <a:t>Documentation </a:t>
            </a:r>
            <a:r>
              <a:rPr sz="3600" b="1" spc="-5" dirty="0">
                <a:latin typeface="Calibri"/>
                <a:cs typeface="Calibri"/>
              </a:rPr>
              <a:t>and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Transparency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558" y="1580388"/>
            <a:ext cx="1073912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409575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Allows </a:t>
            </a:r>
            <a:r>
              <a:rPr sz="2600" dirty="0">
                <a:latin typeface="Arial"/>
                <a:cs typeface="Arial"/>
              </a:rPr>
              <a:t>for </a:t>
            </a:r>
            <a:r>
              <a:rPr sz="2600" dirty="0">
                <a:solidFill>
                  <a:srgbClr val="018ECC"/>
                </a:solidFill>
                <a:latin typeface="Arial"/>
                <a:cs typeface="Arial"/>
              </a:rPr>
              <a:t>independent </a:t>
            </a:r>
            <a:r>
              <a:rPr sz="2600" spc="-5" dirty="0">
                <a:solidFill>
                  <a:srgbClr val="018ECC"/>
                </a:solidFill>
                <a:latin typeface="Arial"/>
                <a:cs typeface="Arial"/>
              </a:rPr>
              <a:t>re-creation </a:t>
            </a:r>
            <a:r>
              <a:rPr sz="2600" dirty="0">
                <a:latin typeface="Arial"/>
                <a:cs typeface="Arial"/>
              </a:rPr>
              <a:t>of the </a:t>
            </a:r>
            <a:r>
              <a:rPr sz="2600" spc="-5" dirty="0">
                <a:latin typeface="Arial"/>
                <a:cs typeface="Arial"/>
              </a:rPr>
              <a:t>approach </a:t>
            </a:r>
            <a:r>
              <a:rPr sz="2600" dirty="0">
                <a:latin typeface="Arial"/>
                <a:cs typeface="Arial"/>
              </a:rPr>
              <a:t>and key </a:t>
            </a:r>
            <a:r>
              <a:rPr sz="2600" spc="-5" dirty="0">
                <a:latin typeface="Arial"/>
                <a:cs typeface="Arial"/>
              </a:rPr>
              <a:t>decision  points</a:t>
            </a:r>
            <a:endParaRPr lang="en-US" sz="2600" spc="-5" dirty="0">
              <a:latin typeface="Arial"/>
              <a:cs typeface="Arial"/>
            </a:endParaRPr>
          </a:p>
          <a:p>
            <a:pPr marL="91440" marR="409575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91440" marR="5080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Establishes </a:t>
            </a:r>
            <a:r>
              <a:rPr sz="2600" spc="-5" dirty="0">
                <a:solidFill>
                  <a:srgbClr val="018ECC"/>
                </a:solidFill>
                <a:latin typeface="Arial"/>
                <a:cs typeface="Arial"/>
              </a:rPr>
              <a:t>trust </a:t>
            </a:r>
            <a:r>
              <a:rPr sz="2600" spc="-5" dirty="0">
                <a:latin typeface="Arial"/>
                <a:cs typeface="Arial"/>
              </a:rPr>
              <a:t>among </a:t>
            </a:r>
            <a:r>
              <a:rPr sz="2600" spc="-5" dirty="0">
                <a:solidFill>
                  <a:srgbClr val="018ECC"/>
                </a:solidFill>
                <a:latin typeface="Arial"/>
                <a:cs typeface="Arial"/>
              </a:rPr>
              <a:t>all stakeholders</a:t>
            </a:r>
            <a:r>
              <a:rPr sz="2600" spc="-5" dirty="0">
                <a:latin typeface="Arial"/>
                <a:cs typeface="Arial"/>
              </a:rPr>
              <a:t>, in </a:t>
            </a:r>
            <a:r>
              <a:rPr sz="2600" dirty="0">
                <a:solidFill>
                  <a:srgbClr val="018ECC"/>
                </a:solidFill>
                <a:latin typeface="Arial"/>
                <a:cs typeface="Arial"/>
              </a:rPr>
              <a:t>the </a:t>
            </a:r>
            <a:r>
              <a:rPr sz="2600" spc="-5" dirty="0">
                <a:solidFill>
                  <a:srgbClr val="018ECC"/>
                </a:solidFill>
                <a:latin typeface="Arial"/>
                <a:cs typeface="Arial"/>
              </a:rPr>
              <a:t>product/tool</a:t>
            </a:r>
            <a:r>
              <a:rPr sz="2600" spc="-5" dirty="0">
                <a:latin typeface="Arial"/>
                <a:cs typeface="Arial"/>
              </a:rPr>
              <a:t>,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dirty="0">
                <a:solidFill>
                  <a:srgbClr val="018ECC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18ECC"/>
                </a:solidFill>
                <a:latin typeface="Arial"/>
                <a:cs typeface="Arial"/>
              </a:rPr>
              <a:t>development</a:t>
            </a:r>
            <a:r>
              <a:rPr sz="2600" dirty="0">
                <a:solidFill>
                  <a:srgbClr val="018ECC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18ECC"/>
                </a:solidFill>
                <a:latin typeface="Arial"/>
                <a:cs typeface="Arial"/>
              </a:rPr>
              <a:t>process</a:t>
            </a:r>
            <a:endParaRPr lang="en-US" sz="2600" spc="-5" dirty="0">
              <a:solidFill>
                <a:srgbClr val="018ECC"/>
              </a:solidFill>
              <a:latin typeface="Arial"/>
              <a:cs typeface="Arial"/>
            </a:endParaRPr>
          </a:p>
          <a:p>
            <a:pPr marL="91440" marR="5080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91440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Enables </a:t>
            </a:r>
            <a:r>
              <a:rPr sz="2600" spc="-5" dirty="0">
                <a:solidFill>
                  <a:srgbClr val="018ECC"/>
                </a:solidFill>
                <a:latin typeface="Arial"/>
                <a:cs typeface="Arial"/>
              </a:rPr>
              <a:t>audits </a:t>
            </a:r>
            <a:r>
              <a:rPr sz="2600" dirty="0">
                <a:latin typeface="Arial"/>
                <a:cs typeface="Arial"/>
              </a:rPr>
              <a:t>by </a:t>
            </a:r>
            <a:r>
              <a:rPr sz="2600" spc="-5" dirty="0">
                <a:latin typeface="Arial"/>
                <a:cs typeface="Arial"/>
              </a:rPr>
              <a:t>regulatory entities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appropriate</a:t>
            </a:r>
            <a:endParaRPr lang="en-US" sz="2600" spc="-5" dirty="0">
              <a:latin typeface="Arial"/>
              <a:cs typeface="Arial"/>
            </a:endParaRPr>
          </a:p>
          <a:p>
            <a:pPr marL="91440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91440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Incorporates </a:t>
            </a:r>
            <a:r>
              <a:rPr sz="2600" spc="-5" dirty="0">
                <a:solidFill>
                  <a:srgbClr val="018ECC"/>
                </a:solidFill>
                <a:latin typeface="Arial"/>
                <a:cs typeface="Arial"/>
              </a:rPr>
              <a:t>lessons </a:t>
            </a:r>
            <a:r>
              <a:rPr sz="2600" spc="-5" dirty="0">
                <a:latin typeface="Arial"/>
                <a:cs typeface="Arial"/>
              </a:rPr>
              <a:t>learned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continuous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18ECC"/>
                </a:solidFill>
                <a:latin typeface="Arial"/>
                <a:cs typeface="Arial"/>
              </a:rPr>
              <a:t>improvement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233" y="542035"/>
            <a:ext cx="72936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8840" algn="l"/>
              </a:tabLst>
            </a:pPr>
            <a:r>
              <a:rPr sz="3600" b="1" dirty="0">
                <a:latin typeface="Calibri"/>
                <a:cs typeface="Calibri"/>
              </a:rPr>
              <a:t>1/6	</a:t>
            </a:r>
            <a:r>
              <a:rPr sz="3600" b="1" spc="-10" dirty="0">
                <a:latin typeface="Calibri"/>
                <a:cs typeface="Calibri"/>
              </a:rPr>
              <a:t>Documentation </a:t>
            </a:r>
            <a:r>
              <a:rPr sz="3600" b="1" spc="-5" dirty="0">
                <a:latin typeface="Calibri"/>
                <a:cs typeface="Calibri"/>
              </a:rPr>
              <a:t>and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Transparency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470" y="1343829"/>
            <a:ext cx="6763384" cy="381444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25" dirty="0">
                <a:latin typeface="Arial"/>
                <a:cs typeface="Arial"/>
              </a:rPr>
              <a:t>Terminology</a:t>
            </a:r>
            <a:endParaRPr sz="2800">
              <a:latin typeface="Arial"/>
              <a:cs typeface="Arial"/>
            </a:endParaRPr>
          </a:p>
          <a:p>
            <a:pPr marL="1384300" lvl="1" indent="-457200">
              <a:lnSpc>
                <a:spcPct val="100000"/>
              </a:lnSpc>
              <a:spcBef>
                <a:spcPts val="1240"/>
              </a:spcBef>
              <a:buFont typeface="Courier New"/>
              <a:buChar char="o"/>
              <a:tabLst>
                <a:tab pos="1384300" algn="l"/>
              </a:tabLst>
            </a:pPr>
            <a:r>
              <a:rPr sz="2400" i="1" spc="-20" dirty="0">
                <a:latin typeface="Arial"/>
                <a:cs typeface="Arial"/>
              </a:rPr>
              <a:t>Transparency</a:t>
            </a:r>
            <a:endParaRPr sz="2400">
              <a:latin typeface="Arial"/>
              <a:cs typeface="Arial"/>
            </a:endParaRPr>
          </a:p>
          <a:p>
            <a:pPr marL="1384300" lvl="1" indent="-457200">
              <a:lnSpc>
                <a:spcPct val="100000"/>
              </a:lnSpc>
              <a:spcBef>
                <a:spcPts val="1225"/>
              </a:spcBef>
              <a:buFont typeface="Courier New"/>
              <a:buChar char="o"/>
              <a:tabLst>
                <a:tab pos="1384300" algn="l"/>
              </a:tabLst>
            </a:pPr>
            <a:r>
              <a:rPr sz="2400" i="1" spc="-5" dirty="0">
                <a:latin typeface="Arial"/>
                <a:cs typeface="Arial"/>
              </a:rPr>
              <a:t>Documentation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latin typeface="Arial"/>
                <a:cs typeface="Arial"/>
              </a:rPr>
              <a:t>Considerations</a:t>
            </a:r>
            <a:endParaRPr sz="28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1240"/>
              </a:spcBef>
              <a:buFont typeface="Courier New"/>
              <a:buChar char="o"/>
              <a:tabLst>
                <a:tab pos="1270000" algn="l"/>
              </a:tabLst>
            </a:pPr>
            <a:r>
              <a:rPr sz="2400" i="1" spc="-5" dirty="0">
                <a:latin typeface="Arial"/>
                <a:cs typeface="Arial"/>
              </a:rPr>
              <a:t>Quality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Continuum</a:t>
            </a:r>
            <a:endParaRPr sz="24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1225"/>
              </a:spcBef>
              <a:buFont typeface="Courier New"/>
              <a:buChar char="o"/>
              <a:tabLst>
                <a:tab pos="1270000" algn="l"/>
              </a:tabLst>
            </a:pPr>
            <a:r>
              <a:rPr sz="2400" i="1" spc="-5" dirty="0">
                <a:latin typeface="Arial"/>
                <a:cs typeface="Arial"/>
              </a:rPr>
              <a:t>Pre-specification</a:t>
            </a:r>
            <a:endParaRPr sz="24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1225"/>
              </a:spcBef>
              <a:buFont typeface="Courier New"/>
              <a:buChar char="o"/>
              <a:tabLst>
                <a:tab pos="1270000" algn="l"/>
              </a:tabLst>
            </a:pPr>
            <a:r>
              <a:rPr sz="2400" i="1" spc="-5" dirty="0">
                <a:latin typeface="Arial"/>
                <a:cs typeface="Arial"/>
              </a:rPr>
              <a:t>Risk-based </a:t>
            </a:r>
            <a:r>
              <a:rPr sz="2400" i="1" dirty="0">
                <a:latin typeface="Arial"/>
                <a:cs typeface="Arial"/>
              </a:rPr>
              <a:t>approach and</a:t>
            </a:r>
            <a:r>
              <a:rPr sz="2400" i="1" spc="-5" dirty="0">
                <a:latin typeface="Arial"/>
                <a:cs typeface="Arial"/>
              </a:rPr>
              <a:t> proportionality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165" y="5743955"/>
            <a:ext cx="661733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* </a:t>
            </a:r>
            <a:r>
              <a:rPr sz="1400" spc="-5" dirty="0">
                <a:latin typeface="Arial"/>
                <a:cs typeface="Arial"/>
              </a:rPr>
              <a:t>Reflecting work-in-progress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terminology and other elements </a:t>
            </a:r>
            <a:r>
              <a:rPr sz="1400" dirty="0">
                <a:latin typeface="Arial"/>
                <a:cs typeface="Arial"/>
              </a:rPr>
              <a:t>will </a:t>
            </a:r>
            <a:r>
              <a:rPr sz="1400" spc="-5" dirty="0">
                <a:latin typeface="Arial"/>
                <a:cs typeface="Arial"/>
              </a:rPr>
              <a:t>likely be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updated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6833" y="542035"/>
            <a:ext cx="7463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04240" algn="l"/>
              </a:tabLst>
            </a:pPr>
            <a:r>
              <a:rPr sz="3600" b="1" dirty="0">
                <a:latin typeface="Calibri"/>
                <a:cs typeface="Calibri"/>
              </a:rPr>
              <a:t>1/6	</a:t>
            </a:r>
            <a:r>
              <a:rPr sz="3600" b="1" spc="-10" dirty="0">
                <a:latin typeface="Calibri"/>
                <a:cs typeface="Calibri"/>
              </a:rPr>
              <a:t>Documentation </a:t>
            </a:r>
            <a:r>
              <a:rPr sz="3600" b="1" spc="-5" dirty="0">
                <a:latin typeface="Calibri"/>
                <a:cs typeface="Calibri"/>
              </a:rPr>
              <a:t>and</a:t>
            </a:r>
            <a:r>
              <a:rPr sz="3600" b="1" spc="-45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Transparency</a:t>
            </a:r>
            <a:r>
              <a:rPr sz="3600" b="1" spc="-37" baseline="25462" dirty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endParaRPr sz="3600" baseline="2546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4133" y="1693227"/>
            <a:ext cx="4056536" cy="283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016" y="507491"/>
            <a:ext cx="770635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2/6 </a:t>
            </a:r>
            <a:r>
              <a:rPr sz="3200" b="1" spc="-5" dirty="0">
                <a:latin typeface="Calibri"/>
                <a:cs typeface="Calibri"/>
              </a:rPr>
              <a:t>Risk </a:t>
            </a:r>
            <a:r>
              <a:rPr sz="3200" b="1" spc="-10" dirty="0">
                <a:latin typeface="Calibri"/>
                <a:cs typeface="Calibri"/>
              </a:rPr>
              <a:t>Management </a:t>
            </a:r>
            <a:r>
              <a:rPr sz="3200" b="1" spc="-5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Lifecycle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Approach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016" y="1375155"/>
            <a:ext cx="10555605" cy="20466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24765" indent="-342900">
              <a:lnSpc>
                <a:spcPct val="108200"/>
              </a:lnSpc>
              <a:spcBef>
                <a:spcPts val="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Putting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place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controls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counter </a:t>
            </a:r>
            <a:r>
              <a:rPr sz="2200" spc="-5" dirty="0">
                <a:latin typeface="Calibri"/>
                <a:cs typeface="Calibri"/>
              </a:rPr>
              <a:t>measures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ensure that </a:t>
            </a:r>
            <a:r>
              <a:rPr sz="2200" spc="-5" dirty="0">
                <a:latin typeface="Calibri"/>
                <a:cs typeface="Calibri"/>
              </a:rPr>
              <a:t>an </a:t>
            </a:r>
            <a:r>
              <a:rPr sz="2200" dirty="0">
                <a:latin typeface="Calibri"/>
                <a:cs typeface="Calibri"/>
              </a:rPr>
              <a:t>AI </a:t>
            </a:r>
            <a:r>
              <a:rPr sz="2200" spc="-5" dirty="0">
                <a:latin typeface="Calibri"/>
                <a:cs typeface="Calibri"/>
              </a:rPr>
              <a:t>solution functions  as </a:t>
            </a:r>
            <a:r>
              <a:rPr sz="2200" spc="-10" dirty="0">
                <a:latin typeface="Calibri"/>
                <a:cs typeface="Calibri"/>
              </a:rPr>
              <a:t>expected </a:t>
            </a:r>
            <a:r>
              <a:rPr sz="2200" spc="-5" dirty="0">
                <a:latin typeface="Calibri"/>
                <a:cs typeface="Calibri"/>
              </a:rPr>
              <a:t>while minimizing </a:t>
            </a:r>
            <a:r>
              <a:rPr sz="2200" spc="-20" dirty="0">
                <a:latin typeface="Calibri"/>
                <a:cs typeface="Calibri"/>
              </a:rPr>
              <a:t>any </a:t>
            </a:r>
            <a:r>
              <a:rPr sz="2200" spc="-5" dirty="0">
                <a:latin typeface="Calibri"/>
                <a:cs typeface="Calibri"/>
              </a:rPr>
              <a:t>risk should be </a:t>
            </a:r>
            <a:r>
              <a:rPr sz="2200" spc="-10" dirty="0">
                <a:solidFill>
                  <a:srgbClr val="018ECB"/>
                </a:solidFill>
                <a:latin typeface="Calibri"/>
                <a:cs typeface="Calibri"/>
              </a:rPr>
              <a:t>proportional </a:t>
            </a:r>
            <a:r>
              <a:rPr sz="2200" spc="-15" dirty="0">
                <a:solidFill>
                  <a:srgbClr val="018EC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018ECB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018ECB"/>
                </a:solidFill>
                <a:latin typeface="Calibri"/>
                <a:cs typeface="Calibri"/>
              </a:rPr>
              <a:t>risks that could be  </a:t>
            </a:r>
            <a:r>
              <a:rPr sz="2200" spc="-5" dirty="0">
                <a:solidFill>
                  <a:srgbClr val="018ECB"/>
                </a:solidFill>
                <a:latin typeface="Calibri"/>
                <a:cs typeface="Calibri"/>
              </a:rPr>
              <a:t>imposed if the </a:t>
            </a:r>
            <a:r>
              <a:rPr sz="2200" dirty="0">
                <a:solidFill>
                  <a:srgbClr val="018ECB"/>
                </a:solidFill>
                <a:latin typeface="Calibri"/>
                <a:cs typeface="Calibri"/>
              </a:rPr>
              <a:t>AI </a:t>
            </a:r>
            <a:r>
              <a:rPr sz="2200" spc="-5" dirty="0">
                <a:solidFill>
                  <a:srgbClr val="018ECB"/>
                </a:solidFill>
                <a:latin typeface="Calibri"/>
                <a:cs typeface="Calibri"/>
              </a:rPr>
              <a:t>solution </a:t>
            </a:r>
            <a:r>
              <a:rPr sz="2200" spc="-15" dirty="0">
                <a:solidFill>
                  <a:srgbClr val="018ECB"/>
                </a:solidFill>
                <a:latin typeface="Calibri"/>
                <a:cs typeface="Calibri"/>
              </a:rPr>
              <a:t>were to</a:t>
            </a:r>
            <a:r>
              <a:rPr sz="2200" spc="30" dirty="0">
                <a:solidFill>
                  <a:srgbClr val="018EC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18ECB"/>
                </a:solidFill>
                <a:latin typeface="Calibri"/>
                <a:cs typeface="Calibri"/>
              </a:rPr>
              <a:t>malfunction.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1018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Developers </a:t>
            </a:r>
            <a:r>
              <a:rPr sz="2200" spc="-5" dirty="0">
                <a:latin typeface="Calibri"/>
                <a:cs typeface="Calibri"/>
              </a:rPr>
              <a:t>need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consider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018ECB"/>
                </a:solidFill>
                <a:latin typeface="Calibri"/>
                <a:cs typeface="Calibri"/>
              </a:rPr>
              <a:t>intended </a:t>
            </a:r>
            <a:r>
              <a:rPr sz="2200" spc="-5" dirty="0">
                <a:solidFill>
                  <a:srgbClr val="018ECB"/>
                </a:solidFill>
                <a:latin typeface="Calibri"/>
                <a:cs typeface="Calibri"/>
              </a:rPr>
              <a:t>use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AI </a:t>
            </a:r>
            <a:r>
              <a:rPr sz="2200" spc="-5" dirty="0">
                <a:latin typeface="Calibri"/>
                <a:cs typeface="Calibri"/>
              </a:rPr>
              <a:t>solution and the </a:t>
            </a:r>
            <a:r>
              <a:rPr sz="2200" spc="-10" dirty="0">
                <a:solidFill>
                  <a:srgbClr val="018ECB"/>
                </a:solidFill>
                <a:latin typeface="Calibri"/>
                <a:cs typeface="Calibri"/>
              </a:rPr>
              <a:t>clinical </a:t>
            </a:r>
            <a:r>
              <a:rPr sz="2200" spc="-15" dirty="0">
                <a:solidFill>
                  <a:srgbClr val="018ECB"/>
                </a:solidFill>
                <a:latin typeface="Calibri"/>
                <a:cs typeface="Calibri"/>
              </a:rPr>
              <a:t>context</a:t>
            </a:r>
            <a:r>
              <a:rPr sz="2200" spc="-15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if  </a:t>
            </a:r>
            <a:r>
              <a:rPr sz="2200" spc="-15" dirty="0">
                <a:latin typeface="Calibri"/>
                <a:cs typeface="Calibri"/>
              </a:rPr>
              <a:t>appropriate, to evaluate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level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risk.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30624" y="3900640"/>
            <a:ext cx="2762307" cy="1838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055" y="3907535"/>
            <a:ext cx="6690359" cy="1767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2018" y="5772403"/>
            <a:ext cx="2114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SaMD IMDRF risk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categorization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2610" y="6324879"/>
            <a:ext cx="358148" cy="39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60626" y="6478041"/>
            <a:ext cx="3222625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DEL 02: </a:t>
            </a:r>
            <a:r>
              <a:rPr lang="en-GB" spc="-5"/>
              <a:t>Regulatory </a:t>
            </a:r>
            <a:r>
              <a:rPr lang="en-GB"/>
              <a:t>Considerations on AI </a:t>
            </a:r>
            <a:r>
              <a:rPr lang="en-GB" spc="-5"/>
              <a:t>for</a:t>
            </a:r>
            <a:r>
              <a:rPr lang="en-GB" spc="-110"/>
              <a:t> </a:t>
            </a:r>
            <a:r>
              <a:rPr lang="en-GB"/>
              <a:t>Health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5800950" y="6478041"/>
            <a:ext cx="2056129" cy="18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315"/>
              </a:lnSpc>
            </a:pPr>
            <a:r>
              <a:rPr lang="en-GB"/>
              <a:t>FG </a:t>
            </a:r>
            <a:r>
              <a:rPr lang="en-GB" spc="-5"/>
              <a:t>AI4H Meeting </a:t>
            </a:r>
            <a:r>
              <a:rPr lang="en-GB"/>
              <a:t>- 30 Sep</a:t>
            </a:r>
            <a:r>
              <a:rPr lang="en-GB" spc="-100"/>
              <a:t> </a:t>
            </a:r>
            <a:r>
              <a:rPr lang="en-GB"/>
              <a:t>2020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722036" y="6549803"/>
            <a:ext cx="2038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69696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en-GB" smtClean="0"/>
              <a:pPr marL="38100">
                <a:spcBef>
                  <a:spcPts val="15"/>
                </a:spcBef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2F20A3-D56C-49D3-963F-EA5A411A36DA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</TotalTime>
  <Words>1137</Words>
  <Application>Microsoft Office PowerPoint</Application>
  <PresentationFormat>Widescreen</PresentationFormat>
  <Paragraphs>177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Courier New</vt:lpstr>
      <vt:lpstr>Times New Roman</vt:lpstr>
      <vt:lpstr>Office 主题​​</vt:lpstr>
      <vt:lpstr>PowerPoint Presentation</vt:lpstr>
      <vt:lpstr>Working Group on Regulatory  Considerations on AI for Health (WG-RC)</vt:lpstr>
      <vt:lpstr>WG-RC DEL 02- Purpose &amp; Scope</vt:lpstr>
      <vt:lpstr>Topic Areas for Regulatory Considerations*</vt:lpstr>
      <vt:lpstr>WG-RC Progress &amp; Aim of Today’s Presentation</vt:lpstr>
      <vt:lpstr>1/6 Documentation and Transparency</vt:lpstr>
      <vt:lpstr>1/6 Documentation and Transparency</vt:lpstr>
      <vt:lpstr>1/6 Documentation and Transparency*</vt:lpstr>
      <vt:lpstr>2/6 Risk Management and Lifecycle Approach</vt:lpstr>
      <vt:lpstr>2/6 Risk Management and Lifecycle Approach</vt:lpstr>
      <vt:lpstr>3/6 Data Quality</vt:lpstr>
      <vt:lpstr>3/6 Data Quality</vt:lpstr>
      <vt:lpstr>4/6 Analytical and Clinical Validation</vt:lpstr>
      <vt:lpstr>5/6 Engagement and Collaboration</vt:lpstr>
      <vt:lpstr>6/6 Data Protection and Information Privacy</vt:lpstr>
      <vt:lpstr>6/6 Data Protection and Information Privacy</vt:lpstr>
      <vt:lpstr>Next Steps Planned for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DEL02: AI4H regulatory best practices - Progress Review</dc:title>
  <dc:creator>Campos, Simao</dc:creator>
  <cp:lastModifiedBy>Simão Campos-Neto</cp:lastModifiedBy>
  <cp:revision>66</cp:revision>
  <cp:lastPrinted>2019-04-04T08:49:31Z</cp:lastPrinted>
  <dcterms:created xsi:type="dcterms:W3CDTF">2019-03-31T15:53:06Z</dcterms:created>
  <dcterms:modified xsi:type="dcterms:W3CDTF">2020-10-05T08:39:48Z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