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BCC33B-1E42-4594-A243-72018A6C0421}" v="20" dt="2020-10-01T13:41:48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  <pc:docChgLst>
    <pc:chgData name="Dabiri, Ayda" userId="b37f3988-c176-4be8-807a-107e80ddceeb" providerId="ADAL" clId="{39BCC33B-1E42-4594-A243-72018A6C0421}"/>
    <pc:docChg chg="undo custSel addSld delSld modSld">
      <pc:chgData name="Dabiri, Ayda" userId="b37f3988-c176-4be8-807a-107e80ddceeb" providerId="ADAL" clId="{39BCC33B-1E42-4594-A243-72018A6C0421}" dt="2020-10-01T13:41:48.666" v="41"/>
      <pc:docMkLst>
        <pc:docMk/>
      </pc:docMkLst>
      <pc:sldChg chg="addSp delSp modSp">
        <pc:chgData name="Dabiri, Ayda" userId="b37f3988-c176-4be8-807a-107e80ddceeb" providerId="ADAL" clId="{39BCC33B-1E42-4594-A243-72018A6C0421}" dt="2020-10-01T13:41:41.764" v="40" actId="113"/>
        <pc:sldMkLst>
          <pc:docMk/>
          <pc:sldMk cId="2383934936" sldId="256"/>
        </pc:sldMkLst>
        <pc:spChg chg="mod">
          <ac:chgData name="Dabiri, Ayda" userId="b37f3988-c176-4be8-807a-107e80ddceeb" providerId="ADAL" clId="{39BCC33B-1E42-4594-A243-72018A6C0421}" dt="2020-10-01T13:41:31.924" v="37" actId="20577"/>
          <ac:spMkLst>
            <pc:docMk/>
            <pc:sldMk cId="2383934936" sldId="256"/>
            <ac:spMk id="9" creationId="{8C7CA0D1-8B49-4675-8A5E-57C7F64475C1}"/>
          </ac:spMkLst>
        </pc:spChg>
        <pc:graphicFrameChg chg="add del">
          <ac:chgData name="Dabiri, Ayda" userId="b37f3988-c176-4be8-807a-107e80ddceeb" providerId="ADAL" clId="{39BCC33B-1E42-4594-A243-72018A6C0421}" dt="2020-10-01T13:40:24.956" v="2"/>
          <ac:graphicFrameMkLst>
            <pc:docMk/>
            <pc:sldMk cId="2383934936" sldId="256"/>
            <ac:graphicFrameMk id="5" creationId="{3BDD6DD4-E72B-48EE-BB39-FC6390A8AE04}"/>
          </ac:graphicFrameMkLst>
        </pc:graphicFrameChg>
        <pc:graphicFrameChg chg="add del">
          <ac:chgData name="Dabiri, Ayda" userId="b37f3988-c176-4be8-807a-107e80ddceeb" providerId="ADAL" clId="{39BCC33B-1E42-4594-A243-72018A6C0421}" dt="2020-10-01T13:40:26.839" v="4"/>
          <ac:graphicFrameMkLst>
            <pc:docMk/>
            <pc:sldMk cId="2383934936" sldId="256"/>
            <ac:graphicFrameMk id="6" creationId="{06C3A4EC-3F80-4B55-B6BC-1A9DD75D89DF}"/>
          </ac:graphicFrameMkLst>
        </pc:graphicFrameChg>
        <pc:graphicFrameChg chg="add del mod modGraphic">
          <ac:chgData name="Dabiri, Ayda" userId="b37f3988-c176-4be8-807a-107e80ddceeb" providerId="ADAL" clId="{39BCC33B-1E42-4594-A243-72018A6C0421}" dt="2020-10-01T13:41:41.764" v="40" actId="113"/>
          <ac:graphicFrameMkLst>
            <pc:docMk/>
            <pc:sldMk cId="2383934936" sldId="256"/>
            <ac:graphicFrameMk id="14" creationId="{F23ADA95-2EB2-45F5-AA21-8B52FA9A9E11}"/>
          </ac:graphicFrameMkLst>
        </pc:graphicFrameChg>
        <pc:picChg chg="add del">
          <ac:chgData name="Dabiri, Ayda" userId="b37f3988-c176-4be8-807a-107e80ddceeb" providerId="ADAL" clId="{39BCC33B-1E42-4594-A243-72018A6C0421}" dt="2020-10-01T13:40:27.644" v="6"/>
          <ac:picMkLst>
            <pc:docMk/>
            <pc:sldMk cId="2383934936" sldId="256"/>
            <ac:picMk id="2" creationId="{1773312E-67CA-4CEB-B54A-555EDA708C3C}"/>
          </ac:picMkLst>
        </pc:picChg>
      </pc:sldChg>
      <pc:sldChg chg="modSp add del">
        <pc:chgData name="Dabiri, Ayda" userId="b37f3988-c176-4be8-807a-107e80ddceeb" providerId="ADAL" clId="{39BCC33B-1E42-4594-A243-72018A6C0421}" dt="2020-10-01T13:41:48.666" v="41"/>
        <pc:sldMkLst>
          <pc:docMk/>
          <pc:sldMk cId="0" sldId="257"/>
        </pc:sldMkLst>
        <pc:graphicFrameChg chg="mod">
          <ac:chgData name="Dabiri, Ayda" userId="b37f3988-c176-4be8-807a-107e80ddceeb" providerId="ADAL" clId="{39BCC33B-1E42-4594-A243-72018A6C0421}" dt="2020-10-01T13:40:43.638" v="9"/>
          <ac:graphicFrameMkLst>
            <pc:docMk/>
            <pc:sldMk cId="0" sldId="257"/>
            <ac:graphicFrameMk id="91" creationId="{00000000-0000-0000-0000-000000000000}"/>
          </ac:graphicFrameMkLst>
        </pc:graphicFrameChg>
      </pc:sldChg>
      <pc:sldChg chg="add del">
        <pc:chgData name="Dabiri, Ayda" userId="b37f3988-c176-4be8-807a-107e80ddceeb" providerId="ADAL" clId="{39BCC33B-1E42-4594-A243-72018A6C0421}" dt="2020-10-01T13:41:48.666" v="41"/>
        <pc:sldMkLst>
          <pc:docMk/>
          <pc:sldMk cId="0" sldId="258"/>
        </pc:sldMkLst>
      </pc:sldChg>
      <pc:sldChg chg="add">
        <pc:chgData name="Dabiri, Ayda" userId="b37f3988-c176-4be8-807a-107e80ddceeb" providerId="ADAL" clId="{39BCC33B-1E42-4594-A243-72018A6C0421}" dt="2020-10-01T13:41:48.666" v="41"/>
        <pc:sldMkLst>
          <pc:docMk/>
          <pc:sldMk cId="0" sldId="259"/>
        </pc:sldMkLst>
      </pc:sldChg>
      <pc:sldChg chg="add">
        <pc:chgData name="Dabiri, Ayda" userId="b37f3988-c176-4be8-807a-107e80ddceeb" providerId="ADAL" clId="{39BCC33B-1E42-4594-A243-72018A6C0421}" dt="2020-10-01T13:41:48.666" v="41"/>
        <pc:sldMkLst>
          <pc:docMk/>
          <pc:sldMk cId="0" sldId="260"/>
        </pc:sldMkLst>
      </pc:sldChg>
      <pc:sldChg chg="add">
        <pc:chgData name="Dabiri, Ayda" userId="b37f3988-c176-4be8-807a-107e80ddceeb" providerId="ADAL" clId="{39BCC33B-1E42-4594-A243-72018A6C0421}" dt="2020-10-01T13:41:48.666" v="41"/>
        <pc:sldMkLst>
          <pc:docMk/>
          <pc:sldMk cId="0" sldId="261"/>
        </pc:sldMkLst>
      </pc:sldChg>
      <pc:sldChg chg="add">
        <pc:chgData name="Dabiri, Ayda" userId="b37f3988-c176-4be8-807a-107e80ddceeb" providerId="ADAL" clId="{39BCC33B-1E42-4594-A243-72018A6C0421}" dt="2020-10-01T13:41:48.666" v="41"/>
        <pc:sldMkLst>
          <pc:docMk/>
          <pc:sldMk cId="0" sldId="262"/>
        </pc:sldMkLst>
      </pc:sldChg>
      <pc:sldChg chg="add">
        <pc:chgData name="Dabiri, Ayda" userId="b37f3988-c176-4be8-807a-107e80ddceeb" providerId="ADAL" clId="{39BCC33B-1E42-4594-A243-72018A6C0421}" dt="2020-10-01T13:41:48.666" v="41"/>
        <pc:sldMkLst>
          <pc:docMk/>
          <pc:sldMk cId="0" sldId="263"/>
        </pc:sldMkLst>
      </pc:sldChg>
      <pc:sldChg chg="add">
        <pc:chgData name="Dabiri, Ayda" userId="b37f3988-c176-4be8-807a-107e80ddceeb" providerId="ADAL" clId="{39BCC33B-1E42-4594-A243-72018A6C0421}" dt="2020-10-01T13:41:48.666" v="41"/>
        <pc:sldMkLst>
          <pc:docMk/>
          <pc:sldMk cId="0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c943440de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c943440de_3_0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00" cy="4029900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9c943440de_3_0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300" cy="513600"/>
          </a:xfrm>
          <a:prstGeom prst="rect">
            <a:avLst/>
          </a:prstGeom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c943440de_0_0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00" cy="4029900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9c943440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00" cy="345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omi.lee@lance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va.weicken@hhi.fraunhofer.de" TargetMode="External"/><Relationship Id="rId4" Type="http://schemas.openxmlformats.org/officeDocument/2006/relationships/hyperlink" Target="mailto:shubs.upadhyay@ada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tu.zoom.us/meeting/register/tJMsdu2qrj4sHdFp-4N-RH4tmopJOPBL7hh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va.weicken@hhi.fraunhofer.d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72245" y="935321"/>
            <a:ext cx="1912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FGAI4H-J-053-A01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4196322" y="1304653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12258"/>
              </p:ext>
            </p:extLst>
          </p:nvPr>
        </p:nvGraphicFramePr>
        <p:xfrm>
          <a:off x="1015801" y="2672967"/>
          <a:ext cx="7112397" cy="313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70814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264423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Updated DEL 7.4 Clinical Evaluation of AI for health – Att.1: Presentation</a:t>
                      </a:r>
                      <a:endParaRPr lang="en-GB" sz="1800" b="0" dirty="0">
                        <a:solidFill>
                          <a:schemeClr val="dk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 | Information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dirty="0">
                          <a:solidFill>
                            <a:schemeClr val="dk1"/>
                          </a:solidFill>
                        </a:rPr>
                        <a:t>Naomi Lee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Shubhanan Upadhyay</a:t>
                      </a:r>
                      <a:endParaRPr sz="18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 Weicken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34300" marB="3430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dirty="0"/>
                        <a:t>E-mail: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u="sng" dirty="0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naomi.lee@lancet.com</a:t>
                      </a:r>
                      <a:r>
                        <a:rPr lang="de-DE" sz="18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800" u="sng" dirty="0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shubs.upadhyay@ada.com</a:t>
                      </a:r>
                      <a:r>
                        <a:rPr lang="de-DE" sz="1800" dirty="0"/>
                        <a:t> 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de-DE" sz="1800" u="sng" dirty="0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/>
                        </a:rPr>
                        <a:t>eva.weicken@hhi.fraunhofer.de</a:t>
                      </a:r>
                      <a:r>
                        <a:rPr lang="de-DE" sz="18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dirty="0"/>
                    </a:p>
                  </a:txBody>
                  <a:tcPr marL="68575" marR="68575" marT="34300" marB="3430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b="0" i="0" dirty="0"/>
                        <a:t>This PPT contains</a:t>
                      </a:r>
                      <a:r>
                        <a:rPr lang="en-GB" sz="1400" b="0" i="0" dirty="0"/>
                        <a:t> </a:t>
                      </a:r>
                      <a:r>
                        <a:rPr lang="en-GB" sz="1800" b="0" i="0" dirty="0"/>
                        <a:t>an update of DEL 7.4 – output document of the Working Group on Clinical Evaluation of AI for health.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DE"/>
              <a:t>Why?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628650" y="1690700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de-DE"/>
              <a:t>Benchmarking: measuring comparative performance of AI tools</a:t>
            </a:r>
            <a:endParaRPr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de-DE"/>
              <a:t>Clinical stakeholders: So What? Utility, Impact</a:t>
            </a:r>
            <a:endParaRPr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de-DE"/>
              <a:t>Outputs: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de-DE"/>
              <a:t>Bring together expert clinicians and academics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de-DE"/>
              <a:t>Deliverable 7.4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de-DE"/>
              <a:t>Input to each TG on big picture considerations</a:t>
            </a:r>
            <a:endParaRPr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de-DE" b="1" i="1"/>
              <a:t>Where does benchmarking fit in overall terrain of Clinical Evaluation?</a:t>
            </a:r>
            <a:endParaRPr b="1" i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i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8718" y="274014"/>
            <a:ext cx="1496291" cy="6613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" name="Google Shape;100;p14"/>
          <p:cNvCxnSpPr/>
          <p:nvPr/>
        </p:nvCxnSpPr>
        <p:spPr>
          <a:xfrm>
            <a:off x="601250" y="5547400"/>
            <a:ext cx="7855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>
            <a:spLocks noGrp="1"/>
          </p:cNvSpPr>
          <p:nvPr>
            <p:ph type="title"/>
          </p:nvPr>
        </p:nvSpPr>
        <p:spPr>
          <a:xfrm>
            <a:off x="628657" y="71865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DE">
                <a:latin typeface="Calibri"/>
                <a:ea typeface="Calibri"/>
                <a:cs typeface="Calibri"/>
                <a:sym typeface="Calibri"/>
              </a:rPr>
              <a:t>Spectrum of Clinical </a:t>
            </a:r>
            <a:r>
              <a:rPr lang="de-DE"/>
              <a:t>Evaluation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1"/>
          </p:nvPr>
        </p:nvSpPr>
        <p:spPr>
          <a:xfrm>
            <a:off x="2457450" y="4224441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1828800" y="2398816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5" descr="https://lh5.googleusercontent.com/pUeiJgrVvKy6L3WjlRLz2h7cXWE4TeZ1E-76yspmgTmkDeYmzGsIgn9Fyi4LfBFzwa2UOR64CRuX7c0YjeYtA2jz1woWoNrwdbLem125xqhakMAZydxEYEEqk-k7-VPBm7t0FAIu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75700" y="1928389"/>
            <a:ext cx="9143998" cy="4584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97352" y="221900"/>
            <a:ext cx="1496291" cy="66130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5"/>
          <p:cNvSpPr txBox="1"/>
          <p:nvPr/>
        </p:nvSpPr>
        <p:spPr>
          <a:xfrm>
            <a:off x="2595825" y="1872500"/>
            <a:ext cx="4207800" cy="5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>
                <a:latin typeface="Calibri"/>
                <a:ea typeface="Calibri"/>
                <a:cs typeface="Calibri"/>
                <a:sym typeface="Calibri"/>
              </a:rPr>
              <a:t>One possible approach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DE">
                <a:latin typeface="Calibri"/>
                <a:ea typeface="Calibri"/>
                <a:cs typeface="Calibri"/>
                <a:sym typeface="Calibri"/>
              </a:rPr>
              <a:t>Specific issues </a:t>
            </a:r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body" idx="1"/>
          </p:nvPr>
        </p:nvSpPr>
        <p:spPr>
          <a:xfrm>
            <a:off x="747403" y="1484415"/>
            <a:ext cx="7886700" cy="5070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/>
              <a:t>Phases of evaluation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/>
              <a:t>Efficacy and comparative efficacy 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/>
              <a:t>Safety</a:t>
            </a:r>
            <a:endParaRPr sz="259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/>
              <a:t>Generalisability/Bias and Inclusiveness</a:t>
            </a:r>
            <a:endParaRPr sz="259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/>
              <a:t>Evaluation adaptive/learning models</a:t>
            </a:r>
            <a:endParaRPr sz="259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/>
              <a:t>Reporting of evaluation (following EQUATOR)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 b="1"/>
              <a:t>Clinically meaningful endpoints</a:t>
            </a:r>
            <a:endParaRPr sz="2590" b="1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 b="1"/>
              <a:t>Post deployment surveillance (overlap with regulation)</a:t>
            </a:r>
            <a:endParaRPr b="1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 b="1"/>
              <a:t>Specific considerations for low- and middle-income settings</a:t>
            </a:r>
            <a:endParaRPr sz="2590" b="1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de-DE" sz="2590"/>
              <a:t>Collaboration and engagement </a:t>
            </a:r>
            <a:endParaRPr/>
          </a:p>
        </p:txBody>
      </p:sp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7812" y="263463"/>
            <a:ext cx="1496291" cy="661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628650" y="120327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DE"/>
              <a:t>Draw on c</a:t>
            </a:r>
            <a:r>
              <a:rPr lang="de-DE">
                <a:latin typeface="Calibri"/>
                <a:ea typeface="Calibri"/>
                <a:cs typeface="Calibri"/>
                <a:sym typeface="Calibri"/>
              </a:rPr>
              <a:t>urrent evaluation frameworks </a:t>
            </a:r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1"/>
          </p:nvPr>
        </p:nvSpPr>
        <p:spPr>
          <a:xfrm>
            <a:off x="628650" y="2248700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e-DE" sz="3200"/>
              <a:t>EQUATOR</a:t>
            </a:r>
            <a:endParaRPr/>
          </a:p>
          <a:p>
            <a:pPr marL="685800" lvl="1" indent="-3175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e-DE" sz="3200"/>
              <a:t>CONSORT AI and SPIRIT AI reporting guidelines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e-DE" sz="3200"/>
              <a:t>IMDRF SaMD: Clinical Evaluation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de-DE" sz="3200"/>
              <a:t>Strong examples: Digital health scorecard, Model facts labels</a:t>
            </a:r>
            <a:endParaRPr sz="3200"/>
          </a:p>
          <a:p>
            <a:pPr marL="2286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124" name="Google Shape;124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6177" y="252504"/>
            <a:ext cx="1496291" cy="661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850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Model facts labels</a:t>
            </a:r>
            <a:endParaRPr/>
          </a:p>
        </p:txBody>
      </p:sp>
      <p:pic>
        <p:nvPicPr>
          <p:cNvPr id="132" name="Google Shape;13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442" y="1215625"/>
            <a:ext cx="3763458" cy="4933449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8"/>
          <p:cNvSpPr txBox="1"/>
          <p:nvPr/>
        </p:nvSpPr>
        <p:spPr>
          <a:xfrm>
            <a:off x="5219850" y="5264525"/>
            <a:ext cx="3295500" cy="31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1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Sendak, M.P., Gao, M., Brajer, N.</a:t>
            </a:r>
            <a:r>
              <a:rPr lang="de-DE" sz="110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-DE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al.</a:t>
            </a:r>
            <a:r>
              <a:rPr lang="de-DE" sz="110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-DE" sz="1100" b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Presenting machine learning model information to clinical end users with model facts labels</a:t>
            </a:r>
            <a:r>
              <a:rPr lang="de-DE" sz="11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de-DE" sz="110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-DE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npj Digit. Med.</a:t>
            </a:r>
            <a:r>
              <a:rPr lang="de-DE" sz="110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-DE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3,</a:t>
            </a:r>
            <a:r>
              <a:rPr lang="de-DE" sz="11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-DE" sz="11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41 (2020)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38718" y="274014"/>
            <a:ext cx="1496291" cy="661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>
            <a:spLocks noGrp="1"/>
          </p:cNvSpPr>
          <p:nvPr>
            <p:ph type="title"/>
          </p:nvPr>
        </p:nvSpPr>
        <p:spPr>
          <a:xfrm>
            <a:off x="524425" y="7820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DE">
                <a:latin typeface="Calibri"/>
                <a:ea typeface="Calibri"/>
                <a:cs typeface="Calibri"/>
                <a:sym typeface="Calibri"/>
              </a:rPr>
              <a:t>Work to date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body" idx="1"/>
          </p:nvPr>
        </p:nvSpPr>
        <p:spPr>
          <a:xfrm>
            <a:off x="628650" y="22842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e-DE" sz="2900"/>
              <a:t>Update Working group on Clinical evaluation</a:t>
            </a:r>
            <a:r>
              <a:rPr lang="de-DE"/>
              <a:t> </a:t>
            </a:r>
            <a:endParaRPr/>
          </a:p>
          <a:p>
            <a:pPr marL="685800" lvl="1" indent="-254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e-DE" sz="2800"/>
              <a:t>ToRs</a:t>
            </a:r>
            <a:endParaRPr sz="2800"/>
          </a:p>
          <a:p>
            <a:pPr marL="685800" lvl="1" indent="-2921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de-DE" sz="2800"/>
              <a:t>Deliverable 7.4 (version 2) </a:t>
            </a:r>
            <a:endParaRPr sz="2800"/>
          </a:p>
          <a:p>
            <a:pPr marL="685800" lvl="1" indent="-254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e-DE" sz="2800"/>
              <a:t>20 members by Sept. 2020</a:t>
            </a:r>
            <a:endParaRPr sz="2800"/>
          </a:p>
          <a:p>
            <a:pPr marL="685800" lvl="1" indent="-254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e-DE" sz="2800"/>
              <a:t>Workshop on Clinical Evaluation, 14 Oct 2-6 pm CEST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141" name="Google Shape;14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8718" y="274014"/>
            <a:ext cx="1496291" cy="661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628659" y="1174153"/>
            <a:ext cx="7886700" cy="11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DE">
                <a:latin typeface="Calibri"/>
                <a:ea typeface="Calibri"/>
                <a:cs typeface="Calibri"/>
                <a:sym typeface="Calibri"/>
              </a:rPr>
              <a:t>Next steps …</a:t>
            </a:r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1"/>
          </p:nvPr>
        </p:nvSpPr>
        <p:spPr>
          <a:xfrm>
            <a:off x="628650" y="1306286"/>
            <a:ext cx="7886700" cy="4870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90"/>
              <a:buNone/>
            </a:pPr>
            <a:endParaRPr sz="4590">
              <a:solidFill>
                <a:srgbClr val="2E75B5"/>
              </a:solidFill>
            </a:endParaRPr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590"/>
              <a:buNone/>
            </a:pPr>
            <a:endParaRPr sz="4590" b="1">
              <a:solidFill>
                <a:srgbClr val="2E75B5"/>
              </a:solidFill>
            </a:endParaRPr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2E75B5"/>
              </a:buClr>
              <a:buSzPts val="4590"/>
              <a:buNone/>
            </a:pPr>
            <a:r>
              <a:rPr lang="de-DE" sz="4590" b="1">
                <a:solidFill>
                  <a:srgbClr val="2E75B5"/>
                </a:solidFill>
              </a:rPr>
              <a:t>Online Workshop on </a:t>
            </a:r>
            <a:endParaRPr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2E75B5"/>
              </a:buClr>
              <a:buSzPts val="4590"/>
              <a:buNone/>
            </a:pPr>
            <a:r>
              <a:rPr lang="de-DE" sz="4590" b="1">
                <a:solidFill>
                  <a:srgbClr val="2E75B5"/>
                </a:solidFill>
              </a:rPr>
              <a:t>Clinical Evaluation </a:t>
            </a:r>
            <a:endParaRPr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4590"/>
              <a:buNone/>
            </a:pPr>
            <a:r>
              <a:rPr lang="de-DE" sz="4590">
                <a:solidFill>
                  <a:srgbClr val="2F5496"/>
                </a:solidFill>
              </a:rPr>
              <a:t>14 October 2020, 2-6 pm CEST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238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238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de-DE" sz="2380"/>
              <a:t>Register here: </a:t>
            </a:r>
            <a:r>
              <a:rPr lang="de-DE" sz="2380" i="1" u="sng">
                <a:solidFill>
                  <a:schemeClr val="hlink"/>
                </a:solidFill>
                <a:hlinkClick r:id="rId3"/>
              </a:rPr>
              <a:t>https://itu.zoom.us/meeting/register/tJMsdu2qrj4sHdFp-4N-RH4tmopJOPBL7hh3</a:t>
            </a:r>
            <a:endParaRPr sz="2380" i="1">
              <a:solidFill>
                <a:srgbClr val="75707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238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238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2380"/>
          </a:p>
        </p:txBody>
      </p:sp>
      <p:pic>
        <p:nvPicPr>
          <p:cNvPr id="148" name="Google Shape;148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88593" y="369860"/>
            <a:ext cx="1496291" cy="661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>
            <a:spLocks noGrp="1"/>
          </p:cNvSpPr>
          <p:nvPr>
            <p:ph type="title"/>
          </p:nvPr>
        </p:nvSpPr>
        <p:spPr>
          <a:xfrm>
            <a:off x="724396" y="1092531"/>
            <a:ext cx="8017328" cy="10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de-DE" sz="3959">
                <a:latin typeface="Calibri"/>
                <a:ea typeface="Calibri"/>
                <a:cs typeface="Calibri"/>
                <a:sym typeface="Calibri"/>
              </a:rPr>
            </a:br>
            <a:br>
              <a:rPr lang="de-DE" sz="3959" i="1">
                <a:latin typeface="Calibri"/>
                <a:ea typeface="Calibri"/>
                <a:cs typeface="Calibri"/>
                <a:sym typeface="Calibri"/>
              </a:rPr>
            </a:br>
            <a:endParaRPr sz="3959"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498764" y="1288741"/>
            <a:ext cx="8112332" cy="5171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32"/>
              <a:buNone/>
            </a:pPr>
            <a:endParaRPr sz="4132">
              <a:solidFill>
                <a:srgbClr val="2F5496"/>
              </a:solidFill>
            </a:endParaRPr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132"/>
              <a:buNone/>
            </a:pPr>
            <a:r>
              <a:rPr lang="de-DE" sz="4132"/>
              <a:t>… See you at the Clinical Evaluation Workshop 14 Oct ☺</a:t>
            </a:r>
            <a:br>
              <a:rPr lang="de-DE" sz="2280"/>
            </a:br>
            <a:endParaRPr sz="2280"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0"/>
              <a:buNone/>
            </a:pPr>
            <a:endParaRPr sz="228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67"/>
              <a:buNone/>
            </a:pPr>
            <a:r>
              <a:rPr lang="de-DE" sz="3467" b="1"/>
              <a:t>Join us!	</a:t>
            </a:r>
            <a:r>
              <a:rPr lang="de-DE" sz="2755"/>
              <a:t>				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2"/>
              <a:buNone/>
            </a:pPr>
            <a:r>
              <a:rPr lang="de-DE" sz="2422" u="sng"/>
              <a:t>Co-chairs: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2"/>
              <a:buNone/>
            </a:pPr>
            <a:r>
              <a:rPr lang="de-DE" sz="2422"/>
              <a:t>Naomi Lee, </a:t>
            </a:r>
            <a:r>
              <a:rPr lang="de-DE" sz="2422" i="1"/>
              <a:t>Lancet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2"/>
              <a:buNone/>
            </a:pPr>
            <a:r>
              <a:rPr lang="de-DE" sz="2422"/>
              <a:t>Shubhanan Upadhyay, </a:t>
            </a:r>
            <a:r>
              <a:rPr lang="de-DE" sz="2422" i="1"/>
              <a:t>Ada Health GmbH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2"/>
              <a:buNone/>
            </a:pPr>
            <a:r>
              <a:rPr lang="de-DE" sz="2422"/>
              <a:t>Eva Weicken, </a:t>
            </a:r>
            <a:r>
              <a:rPr lang="de-DE" sz="2422" i="1"/>
              <a:t>Fraunhofer HHI</a:t>
            </a:r>
            <a:endParaRPr sz="2422" i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90"/>
              <a:buNone/>
            </a:pPr>
            <a:endParaRPr sz="209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90"/>
              <a:buNone/>
            </a:pPr>
            <a:r>
              <a:rPr lang="de-DE" sz="2090" b="1"/>
              <a:t>Please contact:</a:t>
            </a:r>
            <a:r>
              <a:rPr lang="de-DE" sz="2090"/>
              <a:t>  </a:t>
            </a:r>
            <a:r>
              <a:rPr lang="de-DE" sz="2090" u="sng">
                <a:solidFill>
                  <a:schemeClr val="hlink"/>
                </a:solidFill>
                <a:hlinkClick r:id="rId3"/>
              </a:rPr>
              <a:t>eva.weicken@hhi.fraunhofer.de</a:t>
            </a:r>
            <a:endParaRPr sz="2090">
              <a:solidFill>
                <a:srgbClr val="0070C0"/>
              </a:solidFill>
            </a:endParaRPr>
          </a:p>
          <a:p>
            <a:pPr marL="228600" lvl="0" indent="-14414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None/>
            </a:pPr>
            <a:endParaRPr sz="1330"/>
          </a:p>
        </p:txBody>
      </p:sp>
      <p:pic>
        <p:nvPicPr>
          <p:cNvPr id="155" name="Google Shape;155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02349" y="341892"/>
            <a:ext cx="1496291" cy="661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ECB36E-B8A9-4742-9E41-DC2AA65E6429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1772</TotalTime>
  <Words>344</Words>
  <Application>Microsoft Office PowerPoint</Application>
  <PresentationFormat>On-screen Show (4:3)</PresentationFormat>
  <Paragraphs>84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等线</vt:lpstr>
      <vt:lpstr>Arial</vt:lpstr>
      <vt:lpstr>Calibri</vt:lpstr>
      <vt:lpstr>Calibri Light</vt:lpstr>
      <vt:lpstr>Office 主题​​</vt:lpstr>
      <vt:lpstr>PowerPoint Presentation</vt:lpstr>
      <vt:lpstr>Why?</vt:lpstr>
      <vt:lpstr>Spectrum of Clinical Evaluation</vt:lpstr>
      <vt:lpstr>Specific issues </vt:lpstr>
      <vt:lpstr>Draw on current evaluation frameworks </vt:lpstr>
      <vt:lpstr>Model facts labels</vt:lpstr>
      <vt:lpstr>Work to date</vt:lpstr>
      <vt:lpstr>Next steps …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 7.4 – Att.1: Presentation</dc:title>
  <dc:creator>Campos, Simao</dc:creator>
  <cp:lastModifiedBy>Dabiri, Ayda</cp:lastModifiedBy>
  <cp:revision>66</cp:revision>
  <cp:lastPrinted>2019-04-04T08:49:31Z</cp:lastPrinted>
  <dcterms:created xsi:type="dcterms:W3CDTF">2019-03-31T15:53:06Z</dcterms:created>
  <dcterms:modified xsi:type="dcterms:W3CDTF">2020-10-01T13:42:48Z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