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6" r:id="rId5"/>
    <p:sldId id="257" r:id="rId6"/>
    <p:sldId id="258" r:id="rId7"/>
    <p:sldId id="259" r:id="rId8"/>
    <p:sldId id="260" r:id="rId9"/>
    <p:sldId id="261" r:id="rId10"/>
    <p:sldId id="262" r:id="rId11"/>
    <p:sldId id="263" r:id="rId12"/>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937324-50D2-4D49-929E-D049701E96FE}" v="4" dt="2020-10-01T07:57:00.8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2029" autoAdjust="0"/>
  </p:normalViewPr>
  <p:slideViewPr>
    <p:cSldViewPr snapToGrid="0">
      <p:cViewPr varScale="1">
        <p:scale>
          <a:sx n="67" d="100"/>
          <a:sy n="67" d="100"/>
        </p:scale>
        <p:origin x="128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pos, Simao" userId="a1bf0726-548b-4db8-a746-2e19b5e24da4" providerId="ADAL" clId="{62C6CFDA-DA37-43FE-BD99-6C0A14F0B21F}"/>
    <pc:docChg chg="modSld">
      <pc:chgData name="Campos, Simao" userId="a1bf0726-548b-4db8-a746-2e19b5e24da4" providerId="ADAL" clId="{62C6CFDA-DA37-43FE-BD99-6C0A14F0B21F}" dt="2020-07-31T13:07:33.154" v="2" actId="20577"/>
      <pc:docMkLst>
        <pc:docMk/>
      </pc:docMkLst>
      <pc:sldChg chg="modSp mod">
        <pc:chgData name="Campos, Simao" userId="a1bf0726-548b-4db8-a746-2e19b5e24da4" providerId="ADAL" clId="{62C6CFDA-DA37-43FE-BD99-6C0A14F0B21F}" dt="2020-07-31T13:07:33.154" v="2" actId="20577"/>
        <pc:sldMkLst>
          <pc:docMk/>
          <pc:sldMk cId="2383934936" sldId="256"/>
        </pc:sldMkLst>
        <pc:spChg chg="mod">
          <ac:chgData name="Campos, Simao" userId="a1bf0726-548b-4db8-a746-2e19b5e24da4" providerId="ADAL" clId="{62C6CFDA-DA37-43FE-BD99-6C0A14F0B21F}" dt="2020-07-31T13:07:33.154" v="2" actId="20577"/>
          <ac:spMkLst>
            <pc:docMk/>
            <pc:sldMk cId="2383934936" sldId="256"/>
            <ac:spMk id="9" creationId="{8C7CA0D1-8B49-4675-8A5E-57C7F64475C1}"/>
          </ac:spMkLst>
        </pc:spChg>
        <pc:spChg chg="mod">
          <ac:chgData name="Campos, Simao" userId="a1bf0726-548b-4db8-a746-2e19b5e24da4" providerId="ADAL" clId="{62C6CFDA-DA37-43FE-BD99-6C0A14F0B21F}" dt="2020-07-31T13:07:29.042" v="0"/>
          <ac:spMkLst>
            <pc:docMk/>
            <pc:sldMk cId="2383934936" sldId="256"/>
            <ac:spMk id="10" creationId="{D36F58C8-2F54-4864-94DC-A069EA8D2640}"/>
          </ac:spMkLst>
        </pc:spChg>
      </pc:sldChg>
    </pc:docChg>
  </pc:docChgLst>
  <pc:docChgLst>
    <pc:chgData name="Dabiri, Ayda" userId="b37f3988-c176-4be8-807a-107e80ddceeb" providerId="ADAL" clId="{F0937324-50D2-4D49-929E-D049701E96FE}"/>
    <pc:docChg chg="undo custSel addSld modSld">
      <pc:chgData name="Dabiri, Ayda" userId="b37f3988-c176-4be8-807a-107e80ddceeb" providerId="ADAL" clId="{F0937324-50D2-4D49-929E-D049701E96FE}" dt="2020-10-01T07:57:06.537" v="28" actId="207"/>
      <pc:docMkLst>
        <pc:docMk/>
      </pc:docMkLst>
      <pc:sldChg chg="modSp">
        <pc:chgData name="Dabiri, Ayda" userId="b37f3988-c176-4be8-807a-107e80ddceeb" providerId="ADAL" clId="{F0937324-50D2-4D49-929E-D049701E96FE}" dt="2020-10-01T07:57:06.537" v="28" actId="207"/>
        <pc:sldMkLst>
          <pc:docMk/>
          <pc:sldMk cId="2383934936" sldId="256"/>
        </pc:sldMkLst>
        <pc:spChg chg="mod">
          <ac:chgData name="Dabiri, Ayda" userId="b37f3988-c176-4be8-807a-107e80ddceeb" providerId="ADAL" clId="{F0937324-50D2-4D49-929E-D049701E96FE}" dt="2020-10-01T07:56:45.203" v="26" actId="20577"/>
          <ac:spMkLst>
            <pc:docMk/>
            <pc:sldMk cId="2383934936" sldId="256"/>
            <ac:spMk id="9" creationId="{8C7CA0D1-8B49-4675-8A5E-57C7F64475C1}"/>
          </ac:spMkLst>
        </pc:spChg>
        <pc:graphicFrameChg chg="mod modGraphic">
          <ac:chgData name="Dabiri, Ayda" userId="b37f3988-c176-4be8-807a-107e80ddceeb" providerId="ADAL" clId="{F0937324-50D2-4D49-929E-D049701E96FE}" dt="2020-10-01T07:57:06.537" v="28" actId="207"/>
          <ac:graphicFrameMkLst>
            <pc:docMk/>
            <pc:sldMk cId="2383934936" sldId="256"/>
            <ac:graphicFrameMk id="14" creationId="{F23ADA95-2EB2-45F5-AA21-8B52FA9A9E11}"/>
          </ac:graphicFrameMkLst>
        </pc:graphicFrameChg>
      </pc:sldChg>
      <pc:sldChg chg="add modTransition">
        <pc:chgData name="Dabiri, Ayda" userId="b37f3988-c176-4be8-807a-107e80ddceeb" providerId="ADAL" clId="{F0937324-50D2-4D49-929E-D049701E96FE}" dt="2020-10-01T07:55:48.966" v="0"/>
        <pc:sldMkLst>
          <pc:docMk/>
          <pc:sldMk cId="0" sldId="257"/>
        </pc:sldMkLst>
      </pc:sldChg>
      <pc:sldChg chg="add">
        <pc:chgData name="Dabiri, Ayda" userId="b37f3988-c176-4be8-807a-107e80ddceeb" providerId="ADAL" clId="{F0937324-50D2-4D49-929E-D049701E96FE}" dt="2020-10-01T07:55:48.966" v="0"/>
        <pc:sldMkLst>
          <pc:docMk/>
          <pc:sldMk cId="0" sldId="258"/>
        </pc:sldMkLst>
      </pc:sldChg>
      <pc:sldChg chg="add">
        <pc:chgData name="Dabiri, Ayda" userId="b37f3988-c176-4be8-807a-107e80ddceeb" providerId="ADAL" clId="{F0937324-50D2-4D49-929E-D049701E96FE}" dt="2020-10-01T07:55:48.966" v="0"/>
        <pc:sldMkLst>
          <pc:docMk/>
          <pc:sldMk cId="0" sldId="259"/>
        </pc:sldMkLst>
      </pc:sldChg>
      <pc:sldChg chg="add">
        <pc:chgData name="Dabiri, Ayda" userId="b37f3988-c176-4be8-807a-107e80ddceeb" providerId="ADAL" clId="{F0937324-50D2-4D49-929E-D049701E96FE}" dt="2020-10-01T07:55:48.966" v="0"/>
        <pc:sldMkLst>
          <pc:docMk/>
          <pc:sldMk cId="0" sldId="260"/>
        </pc:sldMkLst>
      </pc:sldChg>
      <pc:sldChg chg="add">
        <pc:chgData name="Dabiri, Ayda" userId="b37f3988-c176-4be8-807a-107e80ddceeb" providerId="ADAL" clId="{F0937324-50D2-4D49-929E-D049701E96FE}" dt="2020-10-01T07:55:48.966" v="0"/>
        <pc:sldMkLst>
          <pc:docMk/>
          <pc:sldMk cId="0" sldId="261"/>
        </pc:sldMkLst>
      </pc:sldChg>
      <pc:sldChg chg="add">
        <pc:chgData name="Dabiri, Ayda" userId="b37f3988-c176-4be8-807a-107e80ddceeb" providerId="ADAL" clId="{F0937324-50D2-4D49-929E-D049701E96FE}" dt="2020-10-01T07:55:48.966" v="0"/>
        <pc:sldMkLst>
          <pc:docMk/>
          <pc:sldMk cId="0" sldId="262"/>
        </pc:sldMkLst>
      </pc:sldChg>
      <pc:sldChg chg="add">
        <pc:chgData name="Dabiri, Ayda" userId="b37f3988-c176-4be8-807a-107e80ddceeb" providerId="ADAL" clId="{F0937324-50D2-4D49-929E-D049701E96FE}" dt="2020-10-01T07:55:48.966" v="0"/>
        <pc:sldMkLst>
          <pc:docMk/>
          <pc:sldMk cId="0" sldId="26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vl1pPr>
          </a:lstStyle>
          <a:p>
            <a:endParaRPr lang="zh-CN" altLang="en-US"/>
          </a:p>
        </p:txBody>
      </p:sp>
      <p:sp>
        <p:nvSpPr>
          <p:cNvPr id="3" name="日期占位符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vl1pPr>
          </a:lstStyle>
          <a:p>
            <a:fld id="{9378A75F-2924-419E-A2B9-0B6F81294D43}" type="datetimeFigureOut">
              <a:rPr lang="zh-CN" altLang="en-US" smtClean="0"/>
              <a:t>2020/10/1</a:t>
            </a:fld>
            <a:endParaRPr lang="zh-CN" altLang="en-US"/>
          </a:p>
        </p:txBody>
      </p:sp>
      <p:sp>
        <p:nvSpPr>
          <p:cNvPr id="4" name="幻灯片图像占位符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zh-CN" altLang="en-US"/>
          </a:p>
        </p:txBody>
      </p:sp>
      <p:sp>
        <p:nvSpPr>
          <p:cNvPr id="5" name="备注占位符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vl1pPr>
          </a:lstStyle>
          <a:p>
            <a:endParaRPr lang="zh-CN" altLang="en-US"/>
          </a:p>
        </p:txBody>
      </p:sp>
      <p:sp>
        <p:nvSpPr>
          <p:cNvPr id="7" name="灯片编号占位符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vl1pPr>
          </a:lstStyle>
          <a:p>
            <a:fld id="{245FDEC2-DF3E-4D08-A694-69CAF3C42812}" type="slidenum">
              <a:rPr lang="zh-CN" altLang="en-US" smtClean="0"/>
              <a:t>‹#›</a:t>
            </a:fld>
            <a:endParaRPr lang="zh-CN" altLang="en-US"/>
          </a:p>
        </p:txBody>
      </p:sp>
    </p:spTree>
    <p:extLst>
      <p:ext uri="{BB962C8B-B14F-4D97-AF65-F5344CB8AC3E}">
        <p14:creationId xmlns:p14="http://schemas.microsoft.com/office/powerpoint/2010/main" val="17107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245FDEC2-DF3E-4D08-A694-69CAF3C42812}" type="slidenum">
              <a:rPr lang="zh-CN" altLang="en-US" smtClean="0"/>
              <a:t>1</a:t>
            </a:fld>
            <a:endParaRPr lang="zh-CN" altLang="en-US"/>
          </a:p>
        </p:txBody>
      </p:sp>
    </p:spTree>
    <p:extLst>
      <p:ext uri="{BB962C8B-B14F-4D97-AF65-F5344CB8AC3E}">
        <p14:creationId xmlns:p14="http://schemas.microsoft.com/office/powerpoint/2010/main" val="3534284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668864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297479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6843111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el und Inhalt">
    <p:spTree>
      <p:nvGrpSpPr>
        <p:cNvPr id="1" name=""/>
        <p:cNvGrpSpPr/>
        <p:nvPr/>
      </p:nvGrpSpPr>
      <p:grpSpPr>
        <a:xfrm>
          <a:off x="0" y="0"/>
          <a:ext cx="0" cy="0"/>
          <a:chOff x="0" y="0"/>
          <a:chExt cx="0" cy="0"/>
        </a:xfrm>
      </p:grpSpPr>
      <p:sp>
        <p:nvSpPr>
          <p:cNvPr id="20" name="Titeltext"/>
          <p:cNvSpPr txBox="1">
            <a:spLocks noGrp="1"/>
          </p:cNvSpPr>
          <p:nvPr>
            <p:ph type="title"/>
          </p:nvPr>
        </p:nvSpPr>
        <p:spPr>
          <a:prstGeom prst="rect">
            <a:avLst/>
          </a:prstGeom>
        </p:spPr>
        <p:txBody>
          <a:bodyPr/>
          <a:lstStyle/>
          <a:p>
            <a:r>
              <a:t>Titeltext</a:t>
            </a:r>
          </a:p>
        </p:txBody>
      </p:sp>
      <p:sp>
        <p:nvSpPr>
          <p:cNvPr id="21" name="Textebene 1…"/>
          <p:cNvSpPr txBox="1">
            <a:spLocks noGrp="1"/>
          </p:cNvSpPr>
          <p:nvPr>
            <p:ph type="body" idx="1"/>
          </p:nvPr>
        </p:nvSpPr>
        <p:spPr>
          <a:prstGeom prst="rect">
            <a:avLst/>
          </a:prstGeom>
        </p:spPr>
        <p:txBody>
          <a:bodyPr/>
          <a:lstStyle/>
          <a:p>
            <a:r>
              <a:t>Textebene 1</a:t>
            </a:r>
          </a:p>
          <a:p>
            <a:pPr lvl="1"/>
            <a:r>
              <a:t>Textebene 2</a:t>
            </a:r>
          </a:p>
          <a:p>
            <a:pPr lvl="2"/>
            <a:r>
              <a:t>Textebene 3</a:t>
            </a:r>
          </a:p>
          <a:p>
            <a:pPr lvl="3"/>
            <a:r>
              <a:t>Textebene 4</a:t>
            </a:r>
          </a:p>
          <a:p>
            <a:pPr lvl="4"/>
            <a:r>
              <a:t>Textebene 5</a:t>
            </a:r>
          </a:p>
        </p:txBody>
      </p:sp>
      <p:sp>
        <p:nvSpPr>
          <p:cNvPr id="22" name="Foliennumm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60345656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369118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376907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98554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1055964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3463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305048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3555716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D524E67A-AF0E-4819-AC53-2E46C7DFBD72}" type="datetimeFigureOut">
              <a:rPr lang="zh-CN" altLang="en-US" smtClean="0"/>
              <a:t>2020/10/1</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706221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4E67A-AF0E-4819-AC53-2E46C7DFBD72}" type="datetimeFigureOut">
              <a:rPr lang="zh-CN" altLang="en-US" smtClean="0"/>
              <a:t>2020/10/1</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10D80-9D80-4939-87EA-5E8B36196F37}" type="slidenum">
              <a:rPr lang="zh-CN" altLang="en-US" smtClean="0"/>
              <a:t>‹#›</a:t>
            </a:fld>
            <a:endParaRPr lang="zh-CN" altLang="en-US"/>
          </a:p>
        </p:txBody>
      </p:sp>
    </p:spTree>
    <p:extLst>
      <p:ext uri="{BB962C8B-B14F-4D97-AF65-F5344CB8AC3E}">
        <p14:creationId xmlns:p14="http://schemas.microsoft.com/office/powerpoint/2010/main" val="2105595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booda@rki.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a:extLst>
              <a:ext uri="{FF2B5EF4-FFF2-40B4-BE49-F238E27FC236}">
                <a16:creationId xmlns:a16="http://schemas.microsoft.com/office/drawing/2014/main" id="{8C7CA0D1-8B49-4675-8A5E-57C7F64475C1}"/>
              </a:ext>
            </a:extLst>
          </p:cNvPr>
          <p:cNvSpPr/>
          <p:nvPr/>
        </p:nvSpPr>
        <p:spPr>
          <a:xfrm>
            <a:off x="7016277" y="935321"/>
            <a:ext cx="1468607" cy="369332"/>
          </a:xfrm>
          <a:prstGeom prst="rect">
            <a:avLst/>
          </a:prstGeom>
        </p:spPr>
        <p:txBody>
          <a:bodyPr wrap="none">
            <a:spAutoFit/>
          </a:bodyPr>
          <a:lstStyle/>
          <a:p>
            <a:pPr algn="r"/>
            <a:r>
              <a:rPr lang="en-GB" b="1" dirty="0"/>
              <a:t>FGAI4H-J-050</a:t>
            </a:r>
          </a:p>
        </p:txBody>
      </p:sp>
      <p:sp>
        <p:nvSpPr>
          <p:cNvPr id="10" name="Rectangle 9">
            <a:extLst>
              <a:ext uri="{FF2B5EF4-FFF2-40B4-BE49-F238E27FC236}">
                <a16:creationId xmlns:a16="http://schemas.microsoft.com/office/drawing/2014/main" id="{D36F58C8-2F54-4864-94DC-A069EA8D2640}"/>
              </a:ext>
            </a:extLst>
          </p:cNvPr>
          <p:cNvSpPr/>
          <p:nvPr/>
        </p:nvSpPr>
        <p:spPr>
          <a:xfrm>
            <a:off x="4196322" y="1304653"/>
            <a:ext cx="4251870" cy="369332"/>
          </a:xfrm>
          <a:prstGeom prst="rect">
            <a:avLst/>
          </a:prstGeom>
        </p:spPr>
        <p:txBody>
          <a:bodyPr wrap="none">
            <a:spAutoFit/>
          </a:bodyPr>
          <a:lstStyle/>
          <a:p>
            <a:pPr algn="r"/>
            <a:r>
              <a:rPr lang="en-US" dirty="0"/>
              <a:t>E-meeting, 30 September – 2 October 2020</a:t>
            </a:r>
            <a:endParaRPr lang="en-GB" dirty="0"/>
          </a:p>
        </p:txBody>
      </p:sp>
      <p:graphicFrame>
        <p:nvGraphicFramePr>
          <p:cNvPr id="14" name="Table 2">
            <a:extLst>
              <a:ext uri="{FF2B5EF4-FFF2-40B4-BE49-F238E27FC236}">
                <a16:creationId xmlns:a16="http://schemas.microsoft.com/office/drawing/2014/main" id="{F23ADA95-2EB2-45F5-AA21-8B52FA9A9E11}"/>
              </a:ext>
            </a:extLst>
          </p:cNvPr>
          <p:cNvGraphicFramePr>
            <a:graphicFrameLocks noGrp="1"/>
          </p:cNvGraphicFramePr>
          <p:nvPr>
            <p:extLst>
              <p:ext uri="{D42A27DB-BD31-4B8C-83A1-F6EECF244321}">
                <p14:modId xmlns:p14="http://schemas.microsoft.com/office/powerpoint/2010/main" val="616053119"/>
              </p:ext>
            </p:extLst>
          </p:nvPr>
        </p:nvGraphicFramePr>
        <p:xfrm>
          <a:off x="933576" y="3247161"/>
          <a:ext cx="7112397" cy="2628900"/>
        </p:xfrm>
        <a:graphic>
          <a:graphicData uri="http://schemas.openxmlformats.org/drawingml/2006/table">
            <a:tbl>
              <a:tblPr firstRow="1" bandRow="1">
                <a:tableStyleId>{2D5ABB26-0587-4C30-8999-92F81FD0307C}</a:tableStyleId>
              </a:tblPr>
              <a:tblGrid>
                <a:gridCol w="1139830">
                  <a:extLst>
                    <a:ext uri="{9D8B030D-6E8A-4147-A177-3AD203B41FA5}">
                      <a16:colId xmlns:a16="http://schemas.microsoft.com/office/drawing/2014/main" val="3760236376"/>
                    </a:ext>
                  </a:extLst>
                </a:gridCol>
                <a:gridCol w="2943219">
                  <a:extLst>
                    <a:ext uri="{9D8B030D-6E8A-4147-A177-3AD203B41FA5}">
                      <a16:colId xmlns:a16="http://schemas.microsoft.com/office/drawing/2014/main" val="4118390399"/>
                    </a:ext>
                  </a:extLst>
                </a:gridCol>
                <a:gridCol w="3029348">
                  <a:extLst>
                    <a:ext uri="{9D8B030D-6E8A-4147-A177-3AD203B41FA5}">
                      <a16:colId xmlns:a16="http://schemas.microsoft.com/office/drawing/2014/main" val="3689152469"/>
                    </a:ext>
                  </a:extLst>
                </a:gridCol>
              </a:tblGrid>
              <a:tr h="365760">
                <a:tc>
                  <a:txBody>
                    <a:bodyPr/>
                    <a:lstStyle/>
                    <a:p>
                      <a:r>
                        <a:rPr lang="en-US" sz="1800" b="1" dirty="0"/>
                        <a:t>Source:</a:t>
                      </a:r>
                      <a:endParaRPr lang="en-GB" sz="1800" b="1" dirty="0"/>
                    </a:p>
                  </a:txBody>
                  <a:tcPr marL="68580" marR="68580" marT="34290" marB="34290"/>
                </a:tc>
                <a:tc gridSpan="2">
                  <a:txBody>
                    <a:bodyPr/>
                    <a:lstStyle/>
                    <a:p>
                      <a:r>
                        <a:rPr lang="en-US" sz="1800" dirty="0">
                          <a:solidFill>
                            <a:schemeClr val="tx1"/>
                          </a:solidFill>
                        </a:rPr>
                        <a:t>Editors</a:t>
                      </a:r>
                      <a:endParaRPr lang="en-GB" sz="1800" dirty="0">
                        <a:solidFill>
                          <a:schemeClr val="tx1"/>
                        </a:solidFill>
                      </a:endParaRPr>
                    </a:p>
                  </a:txBody>
                  <a:tcPr marL="68580" marR="68580" marT="34290" marB="34290"/>
                </a:tc>
                <a:tc hMerge="1">
                  <a:txBody>
                    <a:bodyPr/>
                    <a:lstStyle/>
                    <a:p>
                      <a:endParaRPr lang="en-GB"/>
                    </a:p>
                  </a:txBody>
                  <a:tcPr/>
                </a:tc>
                <a:extLst>
                  <a:ext uri="{0D108BD9-81ED-4DB2-BD59-A6C34878D82A}">
                    <a16:rowId xmlns:a16="http://schemas.microsoft.com/office/drawing/2014/main" val="3920436266"/>
                  </a:ext>
                </a:extLst>
              </a:tr>
              <a:tr h="365760">
                <a:tc>
                  <a:txBody>
                    <a:bodyPr/>
                    <a:lstStyle/>
                    <a:p>
                      <a:r>
                        <a:rPr lang="en-US" sz="1800" b="1" dirty="0"/>
                        <a:t>Title:</a:t>
                      </a:r>
                      <a:endParaRPr lang="en-GB" sz="1800" b="1" dirty="0"/>
                    </a:p>
                  </a:txBody>
                  <a:tcPr marL="68580" marR="68580" marT="34290" marB="34290"/>
                </a:tc>
                <a:tc gridSpan="2">
                  <a:txBody>
                    <a:bodyPr/>
                    <a:lstStyle/>
                    <a:p>
                      <a:r>
                        <a:rPr lang="en-GB" sz="1800" b="0" i="0" kern="1200" dirty="0">
                          <a:solidFill>
                            <a:schemeClr val="tx1"/>
                          </a:solidFill>
                          <a:effectLst/>
                          <a:latin typeface="+mn-lt"/>
                          <a:ea typeface="+mn-ea"/>
                          <a:cs typeface="+mn-cs"/>
                        </a:rPr>
                        <a:t>DEL7.2: AI technical test specification - Progress Review</a:t>
                      </a:r>
                      <a:endParaRPr lang="en-GB" sz="1800" dirty="0"/>
                    </a:p>
                  </a:txBody>
                  <a:tcPr marL="68580" marR="68580" marT="34290" marB="34290"/>
                </a:tc>
                <a:tc hMerge="1">
                  <a:txBody>
                    <a:bodyPr/>
                    <a:lstStyle/>
                    <a:p>
                      <a:endParaRPr lang="en-GB"/>
                    </a:p>
                  </a:txBody>
                  <a:tcPr/>
                </a:tc>
                <a:extLst>
                  <a:ext uri="{0D108BD9-81ED-4DB2-BD59-A6C34878D82A}">
                    <a16:rowId xmlns:a16="http://schemas.microsoft.com/office/drawing/2014/main" val="994681210"/>
                  </a:ext>
                </a:extLst>
              </a:tr>
              <a:tr h="365760">
                <a:tc>
                  <a:txBody>
                    <a:bodyPr/>
                    <a:lstStyle/>
                    <a:p>
                      <a:r>
                        <a:rPr lang="en-US" sz="1800" b="1" dirty="0"/>
                        <a:t>Purpose:</a:t>
                      </a:r>
                      <a:endParaRPr lang="en-GB" sz="1800" b="1" dirty="0"/>
                    </a:p>
                  </a:txBody>
                  <a:tcPr marL="68580" marR="68580" marT="34290" marB="34290">
                    <a:lnB w="19050" cap="flat" cmpd="sng" algn="ctr">
                      <a:solidFill>
                        <a:schemeClr val="tx1"/>
                      </a:solidFill>
                      <a:prstDash val="solid"/>
                      <a:round/>
                      <a:headEnd type="none" w="med" len="med"/>
                      <a:tailEnd type="none" w="med" len="med"/>
                    </a:lnB>
                  </a:tcPr>
                </a:tc>
                <a:tc gridSpan="2">
                  <a:txBody>
                    <a:bodyPr/>
                    <a:lstStyle/>
                    <a:p>
                      <a:r>
                        <a:rPr lang="en-US" sz="1800" dirty="0"/>
                        <a:t>Discussion</a:t>
                      </a:r>
                      <a:endParaRPr lang="en-GB" sz="1800" dirty="0"/>
                    </a:p>
                  </a:txBody>
                  <a:tcPr marL="68580" marR="68580" marT="34290" marB="34290">
                    <a:lnB w="19050" cap="flat" cmpd="sng" algn="ctr">
                      <a:solidFill>
                        <a:schemeClr val="tx1"/>
                      </a:solidFill>
                      <a:prstDash val="solid"/>
                      <a:round/>
                      <a:headEnd type="none" w="med" len="med"/>
                      <a:tailEnd type="none" w="med" len="med"/>
                    </a:lnB>
                  </a:tcPr>
                </a:tc>
                <a:tc hMerge="1">
                  <a:txBody>
                    <a:bodyPr/>
                    <a:lstStyle/>
                    <a:p>
                      <a:endParaRPr lang="en-GB" dirty="0"/>
                    </a:p>
                  </a:txBody>
                  <a:tcPr/>
                </a:tc>
                <a:extLst>
                  <a:ext uri="{0D108BD9-81ED-4DB2-BD59-A6C34878D82A}">
                    <a16:rowId xmlns:a16="http://schemas.microsoft.com/office/drawing/2014/main" val="987445829"/>
                  </a:ext>
                </a:extLst>
              </a:tr>
              <a:tr h="365760">
                <a:tc>
                  <a:txBody>
                    <a:bodyPr/>
                    <a:lstStyle/>
                    <a:p>
                      <a:r>
                        <a:rPr lang="en-US" sz="1800" b="1" dirty="0"/>
                        <a:t>Contact:</a:t>
                      </a:r>
                      <a:endParaRPr lang="en-GB" sz="1800" b="1" dirty="0"/>
                    </a:p>
                  </a:txBody>
                  <a:tcPr marL="68580" marR="68580" marT="34290" marB="34290">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defRPr sz="1800"/>
                      </a:pPr>
                      <a:r>
                        <a:rPr dirty="0"/>
                        <a:t>Auss Abbood,</a:t>
                      </a:r>
                    </a:p>
                    <a:p>
                      <a:pPr algn="l">
                        <a:defRPr sz="1800"/>
                      </a:pPr>
                      <a:r>
                        <a:rPr dirty="0"/>
                        <a:t>Robert Koch Institute,</a:t>
                      </a:r>
                    </a:p>
                    <a:p>
                      <a:pPr algn="l">
                        <a:defRPr sz="1800"/>
                      </a:pPr>
                      <a:r>
                        <a:rPr dirty="0"/>
                        <a:t>Berlin, Germany</a:t>
                      </a:r>
                    </a:p>
                  </a:txBody>
                  <a:tcPr marL="45720" marR="45720" horzOverflow="overflow">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a:defRPr sz="1800"/>
                      </a:pPr>
                      <a:r>
                        <a:rPr dirty="0"/>
                        <a:t>E-mail: </a:t>
                      </a:r>
                      <a:r>
                        <a:rPr u="sng" dirty="0">
                          <a:solidFill>
                            <a:srgbClr val="0000FF"/>
                          </a:solidFill>
                          <a:uFill>
                            <a:solidFill>
                              <a:srgbClr val="0000FF"/>
                            </a:solidFill>
                          </a:uFill>
                          <a:hlinkClick r:id="rId3"/>
                        </a:rPr>
                        <a:t>abbooda@rki.de</a:t>
                      </a:r>
                    </a:p>
                  </a:txBody>
                  <a:tcPr marL="45720" marR="45720" horzOverflow="overflow">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8741495"/>
                  </a:ext>
                </a:extLst>
              </a:tr>
              <a:tr h="365760">
                <a:tc>
                  <a:txBody>
                    <a:bodyPr/>
                    <a:lstStyle/>
                    <a:p>
                      <a:r>
                        <a:rPr lang="en-US" sz="1800" b="1" dirty="0"/>
                        <a:t>Abstract:</a:t>
                      </a:r>
                      <a:endParaRPr lang="en-GB" sz="1800" b="1" dirty="0"/>
                    </a:p>
                  </a:txBody>
                  <a:tcPr marL="68580" marR="68580" marT="34290" marB="34290">
                    <a:lnT w="19050" cap="flat" cmpd="sng" algn="ctr">
                      <a:solidFill>
                        <a:schemeClr val="tx1"/>
                      </a:solidFill>
                      <a:prstDash val="solid"/>
                      <a:round/>
                      <a:headEnd type="none" w="med" len="med"/>
                      <a:tailEnd type="none" w="med" len="med"/>
                    </a:lnT>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This PPT contains the current structure of the Deliverable 7.2: AI technical test specification</a:t>
                      </a:r>
                      <a:r>
                        <a:rPr lang="en-US" sz="1800" dirty="0"/>
                        <a:t>.</a:t>
                      </a:r>
                      <a:endParaRPr lang="en-GB" sz="1800" dirty="0"/>
                    </a:p>
                  </a:txBody>
                  <a:tcPr marL="68580" marR="68580" marT="34290" marB="34290">
                    <a:lnT w="19050" cap="flat" cmpd="sng" algn="ctr">
                      <a:solidFill>
                        <a:schemeClr val="tx1"/>
                      </a:solidFill>
                      <a:prstDash val="solid"/>
                      <a:round/>
                      <a:headEnd type="none" w="med" len="med"/>
                      <a:tailEnd type="none" w="med" len="med"/>
                    </a:lnT>
                  </a:tcPr>
                </a:tc>
                <a:tc hMerge="1">
                  <a:txBody>
                    <a:bodyPr/>
                    <a:lstStyle/>
                    <a:p>
                      <a:endParaRPr lang="en-GB"/>
                    </a:p>
                  </a:txBody>
                  <a:tcPr/>
                </a:tc>
                <a:extLst>
                  <a:ext uri="{0D108BD9-81ED-4DB2-BD59-A6C34878D82A}">
                    <a16:rowId xmlns:a16="http://schemas.microsoft.com/office/drawing/2014/main" val="1297947478"/>
                  </a:ext>
                </a:extLst>
              </a:tr>
            </a:tbl>
          </a:graphicData>
        </a:graphic>
      </p:graphicFrame>
    </p:spTree>
    <p:extLst>
      <p:ext uri="{BB962C8B-B14F-4D97-AF65-F5344CB8AC3E}">
        <p14:creationId xmlns:p14="http://schemas.microsoft.com/office/powerpoint/2010/main" val="2383934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el 1"/>
          <p:cNvSpPr txBox="1">
            <a:spLocks noGrp="1"/>
          </p:cNvSpPr>
          <p:nvPr>
            <p:ph type="ctrTitle"/>
          </p:nvPr>
        </p:nvSpPr>
        <p:spPr>
          <a:xfrm>
            <a:off x="683568" y="2132856"/>
            <a:ext cx="7772401" cy="1470027"/>
          </a:xfrm>
          <a:prstGeom prst="rect">
            <a:avLst/>
          </a:prstGeom>
        </p:spPr>
        <p:txBody>
          <a:bodyPr/>
          <a:lstStyle/>
          <a:p>
            <a:pPr algn="ctr" defTabSz="795527">
              <a:defRPr sz="2700">
                <a:solidFill>
                  <a:srgbClr val="808080"/>
                </a:solidFill>
              </a:defRPr>
            </a:pPr>
            <a:r>
              <a:t>Deliverable: </a:t>
            </a:r>
            <a:br/>
            <a:r>
              <a:rPr>
                <a:solidFill>
                  <a:srgbClr val="000000"/>
                </a:solidFill>
              </a:rPr>
              <a:t>AI Technical Test Specification</a:t>
            </a:r>
            <a:br>
              <a:rPr>
                <a:solidFill>
                  <a:srgbClr val="000000"/>
                </a:solidFill>
              </a:rPr>
            </a:br>
            <a:endParaRPr>
              <a:solidFill>
                <a:srgbClr val="000000"/>
              </a:solidFill>
            </a:endParaRPr>
          </a:p>
        </p:txBody>
      </p:sp>
      <p:sp>
        <p:nvSpPr>
          <p:cNvPr id="102" name="Untertitel 2"/>
          <p:cNvSpPr txBox="1">
            <a:spLocks noGrp="1"/>
          </p:cNvSpPr>
          <p:nvPr>
            <p:ph type="subTitle" sz="quarter" idx="1"/>
          </p:nvPr>
        </p:nvSpPr>
        <p:spPr>
          <a:xfrm>
            <a:off x="907849" y="4365104"/>
            <a:ext cx="7560844" cy="1415010"/>
          </a:xfrm>
          <a:prstGeom prst="rect">
            <a:avLst/>
          </a:prstGeom>
        </p:spPr>
        <p:txBody>
          <a:bodyPr/>
          <a:lstStyle/>
          <a:p>
            <a:pPr>
              <a:lnSpc>
                <a:spcPct val="90000"/>
              </a:lnSpc>
              <a:spcBef>
                <a:spcPts val="0"/>
              </a:spcBef>
              <a:defRPr sz="2000"/>
            </a:pPr>
            <a:r>
              <a:t>Auss Abbood</a:t>
            </a:r>
          </a:p>
          <a:p>
            <a:pPr>
              <a:lnSpc>
                <a:spcPct val="90000"/>
              </a:lnSpc>
              <a:spcBef>
                <a:spcPts val="0"/>
              </a:spcBef>
              <a:defRPr sz="2000"/>
            </a:pPr>
            <a:r>
              <a:t> Robert Koch-Institute, Berlin, Germany</a:t>
            </a:r>
          </a:p>
          <a:p>
            <a:pPr>
              <a:lnSpc>
                <a:spcPct val="90000"/>
              </a:lnSpc>
              <a:spcBef>
                <a:spcPts val="0"/>
              </a:spcBef>
              <a:defRPr sz="2000"/>
            </a:pPr>
            <a:endParaRPr/>
          </a:p>
          <a:p>
            <a:pPr>
              <a:lnSpc>
                <a:spcPct val="90000"/>
              </a:lnSpc>
              <a:spcBef>
                <a:spcPts val="0"/>
              </a:spcBef>
              <a:defRPr sz="2400"/>
            </a:pPr>
            <a:r>
              <a:t>Geneva, 1. October 2019</a:t>
            </a:r>
          </a:p>
        </p:txBody>
      </p:sp>
      <p:pic>
        <p:nvPicPr>
          <p:cNvPr id="103" name="Picture 4" descr="Picture 4"/>
          <p:cNvPicPr>
            <a:picLocks noChangeAspect="1"/>
          </p:cNvPicPr>
          <p:nvPr/>
        </p:nvPicPr>
        <p:blipFill>
          <a:blip r:embed="rId2"/>
          <a:stretch>
            <a:fillRect/>
          </a:stretch>
        </p:blipFill>
        <p:spPr>
          <a:xfrm>
            <a:off x="5004048" y="35670"/>
            <a:ext cx="4019895" cy="1730970"/>
          </a:xfrm>
          <a:prstGeom prst="rect">
            <a:avLst/>
          </a:prstGeom>
          <a:ln w="12700">
            <a:miter lim="400000"/>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Fußzeilenplatzhalter 3"/>
          <p:cNvSpPr txBox="1"/>
          <p:nvPr/>
        </p:nvSpPr>
        <p:spPr>
          <a:xfrm>
            <a:off x="3169920" y="6414760"/>
            <a:ext cx="2804162" cy="2483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algn="ctr">
              <a:defRPr sz="1200">
                <a:solidFill>
                  <a:srgbClr val="888888"/>
                </a:solidFill>
                <a:latin typeface="+mn-lt"/>
                <a:ea typeface="+mn-ea"/>
                <a:cs typeface="+mn-cs"/>
                <a:sym typeface="Calibri"/>
              </a:defRPr>
            </a:lvl1pPr>
          </a:lstStyle>
          <a:p>
            <a:r>
              <a:t>AI Technical Test Specification - FG-AI4H</a:t>
            </a:r>
          </a:p>
        </p:txBody>
      </p:sp>
      <p:sp>
        <p:nvSpPr>
          <p:cNvPr id="106" name="Titel 1"/>
          <p:cNvSpPr txBox="1">
            <a:spLocks noGrp="1"/>
          </p:cNvSpPr>
          <p:nvPr>
            <p:ph type="title"/>
          </p:nvPr>
        </p:nvSpPr>
        <p:spPr>
          <a:xfrm>
            <a:off x="457200" y="274638"/>
            <a:ext cx="8229600" cy="706092"/>
          </a:xfrm>
          <a:prstGeom prst="rect">
            <a:avLst/>
          </a:prstGeom>
        </p:spPr>
        <p:txBody>
          <a:bodyPr/>
          <a:lstStyle/>
          <a:p>
            <a:r>
              <a:t>Motivation</a:t>
            </a:r>
          </a:p>
        </p:txBody>
      </p:sp>
      <p:sp>
        <p:nvSpPr>
          <p:cNvPr id="107" name="Inhaltsplatzhalter 2"/>
          <p:cNvSpPr txBox="1">
            <a:spLocks noGrp="1"/>
          </p:cNvSpPr>
          <p:nvPr>
            <p:ph type="body" idx="1"/>
          </p:nvPr>
        </p:nvSpPr>
        <p:spPr>
          <a:xfrm>
            <a:off x="467543" y="1628798"/>
            <a:ext cx="8229601" cy="3528395"/>
          </a:xfrm>
          <a:prstGeom prst="rect">
            <a:avLst/>
          </a:prstGeom>
        </p:spPr>
        <p:txBody>
          <a:bodyPr/>
          <a:lstStyle/>
          <a:p>
            <a:pPr>
              <a:lnSpc>
                <a:spcPct val="200000"/>
              </a:lnSpc>
              <a:defRPr sz="1800"/>
            </a:pPr>
            <a:r>
              <a:t>What are best practices in AI testing that TGs can adapt?</a:t>
            </a:r>
          </a:p>
          <a:p>
            <a:pPr>
              <a:lnSpc>
                <a:spcPct val="200000"/>
              </a:lnSpc>
              <a:defRPr sz="1800"/>
            </a:pPr>
            <a:r>
              <a:t>Once we have an assessment platform running, how do we test it?</a:t>
            </a:r>
          </a:p>
        </p:txBody>
      </p:sp>
      <p:sp>
        <p:nvSpPr>
          <p:cNvPr id="108" name="Foliennummernplatzhalter 4"/>
          <p:cNvSpPr txBox="1">
            <a:spLocks noGrp="1"/>
          </p:cNvSpPr>
          <p:nvPr>
            <p:ph type="sldNum" sz="quarter" idx="4294967295"/>
          </p:nvPr>
        </p:nvSpPr>
        <p:spPr>
          <a:xfrm>
            <a:off x="8505419" y="6414761"/>
            <a:ext cx="181381" cy="24830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Fußzeilenplatzhalter 3"/>
          <p:cNvSpPr txBox="1"/>
          <p:nvPr/>
        </p:nvSpPr>
        <p:spPr>
          <a:xfrm>
            <a:off x="3169920" y="6414760"/>
            <a:ext cx="2804162" cy="2483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algn="ctr">
              <a:defRPr sz="1200">
                <a:solidFill>
                  <a:srgbClr val="888888"/>
                </a:solidFill>
                <a:latin typeface="+mn-lt"/>
                <a:ea typeface="+mn-ea"/>
                <a:cs typeface="+mn-cs"/>
                <a:sym typeface="Calibri"/>
              </a:defRPr>
            </a:lvl1pPr>
          </a:lstStyle>
          <a:p>
            <a:r>
              <a:t>AI Technical Test Specification - FG-AI4H</a:t>
            </a:r>
          </a:p>
        </p:txBody>
      </p:sp>
      <p:sp>
        <p:nvSpPr>
          <p:cNvPr id="111" name="Titel 1"/>
          <p:cNvSpPr txBox="1">
            <a:spLocks noGrp="1"/>
          </p:cNvSpPr>
          <p:nvPr>
            <p:ph type="title"/>
          </p:nvPr>
        </p:nvSpPr>
        <p:spPr>
          <a:xfrm>
            <a:off x="457200" y="274638"/>
            <a:ext cx="8229600" cy="706092"/>
          </a:xfrm>
          <a:prstGeom prst="rect">
            <a:avLst/>
          </a:prstGeom>
        </p:spPr>
        <p:txBody>
          <a:bodyPr/>
          <a:lstStyle/>
          <a:p>
            <a:r>
              <a:t>Background</a:t>
            </a:r>
          </a:p>
        </p:txBody>
      </p:sp>
      <p:sp>
        <p:nvSpPr>
          <p:cNvPr id="112" name="Inhaltsplatzhalter 2"/>
          <p:cNvSpPr txBox="1">
            <a:spLocks noGrp="1"/>
          </p:cNvSpPr>
          <p:nvPr>
            <p:ph type="body" idx="1"/>
          </p:nvPr>
        </p:nvSpPr>
        <p:spPr>
          <a:xfrm>
            <a:off x="467543" y="1628798"/>
            <a:ext cx="8229601" cy="3528395"/>
          </a:xfrm>
          <a:prstGeom prst="rect">
            <a:avLst/>
          </a:prstGeom>
        </p:spPr>
        <p:txBody>
          <a:bodyPr/>
          <a:lstStyle/>
          <a:p>
            <a:pPr>
              <a:defRPr sz="1800"/>
            </a:pPr>
            <a:r>
              <a:t>Contains SOTA in testing as described by books, International Software Testing Qualification Board, and ISO/IEC/IEEE standards</a:t>
            </a:r>
          </a:p>
          <a:p>
            <a:pPr>
              <a:lnSpc>
                <a:spcPct val="200000"/>
              </a:lnSpc>
              <a:defRPr sz="1800"/>
            </a:pPr>
            <a:r>
              <a:t>A summary of commonly used terms and principles in software testing</a:t>
            </a:r>
          </a:p>
          <a:p>
            <a:pPr>
              <a:lnSpc>
                <a:spcPct val="200000"/>
              </a:lnSpc>
              <a:defRPr sz="1800"/>
            </a:pPr>
            <a:r>
              <a:t>Already slightly filtered for our purpose</a:t>
            </a:r>
          </a:p>
        </p:txBody>
      </p:sp>
      <p:sp>
        <p:nvSpPr>
          <p:cNvPr id="113" name="Foliennummernplatzhalter 4"/>
          <p:cNvSpPr txBox="1">
            <a:spLocks noGrp="1"/>
          </p:cNvSpPr>
          <p:nvPr>
            <p:ph type="sldNum" sz="quarter" idx="4294967295"/>
          </p:nvPr>
        </p:nvSpPr>
        <p:spPr>
          <a:xfrm>
            <a:off x="8505419" y="6414761"/>
            <a:ext cx="181381" cy="24830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4</a:t>
            </a:fld>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Fußzeilenplatzhalter 3"/>
          <p:cNvSpPr txBox="1"/>
          <p:nvPr/>
        </p:nvSpPr>
        <p:spPr>
          <a:xfrm>
            <a:off x="3169920" y="6414760"/>
            <a:ext cx="2804162" cy="2483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algn="ctr">
              <a:defRPr sz="1200">
                <a:solidFill>
                  <a:srgbClr val="888888"/>
                </a:solidFill>
                <a:latin typeface="+mn-lt"/>
                <a:ea typeface="+mn-ea"/>
                <a:cs typeface="+mn-cs"/>
                <a:sym typeface="Calibri"/>
              </a:defRPr>
            </a:lvl1pPr>
          </a:lstStyle>
          <a:p>
            <a:r>
              <a:t>AI Technical Test Specification - FG-AI4H</a:t>
            </a:r>
          </a:p>
        </p:txBody>
      </p:sp>
      <p:sp>
        <p:nvSpPr>
          <p:cNvPr id="116" name="Titel 1"/>
          <p:cNvSpPr txBox="1">
            <a:spLocks noGrp="1"/>
          </p:cNvSpPr>
          <p:nvPr>
            <p:ph type="title"/>
          </p:nvPr>
        </p:nvSpPr>
        <p:spPr>
          <a:xfrm>
            <a:off x="457200" y="274638"/>
            <a:ext cx="8229600" cy="706092"/>
          </a:xfrm>
          <a:prstGeom prst="rect">
            <a:avLst/>
          </a:prstGeom>
        </p:spPr>
        <p:txBody>
          <a:bodyPr/>
          <a:lstStyle/>
          <a:p>
            <a:r>
              <a:t>Background</a:t>
            </a:r>
          </a:p>
        </p:txBody>
      </p:sp>
      <p:sp>
        <p:nvSpPr>
          <p:cNvPr id="117" name="Foliennummernplatzhalter 4"/>
          <p:cNvSpPr txBox="1">
            <a:spLocks noGrp="1"/>
          </p:cNvSpPr>
          <p:nvPr>
            <p:ph type="sldNum" sz="quarter" idx="4294967295"/>
          </p:nvPr>
        </p:nvSpPr>
        <p:spPr>
          <a:xfrm>
            <a:off x="8505419" y="6414761"/>
            <a:ext cx="181381" cy="24830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a:p>
        </p:txBody>
      </p:sp>
      <p:graphicFrame>
        <p:nvGraphicFramePr>
          <p:cNvPr id="118" name="Tabelle 2"/>
          <p:cNvGraphicFramePr/>
          <p:nvPr/>
        </p:nvGraphicFramePr>
        <p:xfrm>
          <a:off x="533400" y="1493047"/>
          <a:ext cx="7696200" cy="4920488"/>
        </p:xfrm>
        <a:graphic>
          <a:graphicData uri="http://schemas.openxmlformats.org/drawingml/2006/table">
            <a:tbl>
              <a:tblPr/>
              <a:tblGrid>
                <a:gridCol w="1752599">
                  <a:extLst>
                    <a:ext uri="{9D8B030D-6E8A-4147-A177-3AD203B41FA5}">
                      <a16:colId xmlns:a16="http://schemas.microsoft.com/office/drawing/2014/main" val="20000"/>
                    </a:ext>
                  </a:extLst>
                </a:gridCol>
                <a:gridCol w="5943601">
                  <a:extLst>
                    <a:ext uri="{9D8B030D-6E8A-4147-A177-3AD203B41FA5}">
                      <a16:colId xmlns:a16="http://schemas.microsoft.com/office/drawing/2014/main" val="20001"/>
                    </a:ext>
                  </a:extLst>
                </a:gridCol>
              </a:tblGrid>
              <a:tr h="304800">
                <a:tc>
                  <a:txBody>
                    <a:bodyPr/>
                    <a:lstStyle/>
                    <a:p>
                      <a:pPr algn="ctr">
                        <a:lnSpc>
                          <a:spcPct val="107000"/>
                        </a:lnSpc>
                        <a:spcBef>
                          <a:spcPts val="4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1100" b="1">
                          <a:latin typeface="+mj-lt"/>
                          <a:ea typeface="+mj-ea"/>
                          <a:cs typeface="+mj-cs"/>
                          <a:sym typeface="Helvetica"/>
                        </a:rPr>
                        <a:t>Test Type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ctr">
                        <a:lnSpc>
                          <a:spcPct val="107000"/>
                        </a:lnSpc>
                        <a:spcBef>
                          <a:spcPts val="4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1100" b="1">
                          <a:latin typeface="+mj-lt"/>
                          <a:ea typeface="+mj-ea"/>
                          <a:cs typeface="+mj-cs"/>
                          <a:sym typeface="Helvetica"/>
                        </a:rPr>
                        <a:t>Explanation</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0000"/>
                  </a:ext>
                </a:extLst>
              </a:tr>
              <a:tr h="576961">
                <a:tc>
                  <a:txBody>
                    <a:bodyPr/>
                    <a:lstStyle/>
                    <a:p>
                      <a:pPr algn="ctr">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b="1">
                          <a:latin typeface="+mj-lt"/>
                          <a:ea typeface="+mj-ea"/>
                          <a:cs typeface="+mj-cs"/>
                          <a:sym typeface="Helvetica"/>
                        </a:rPr>
                        <a:t>Functional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l">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a:latin typeface="+mj-lt"/>
                          <a:ea typeface="+mj-ea"/>
                          <a:cs typeface="+mj-cs"/>
                          <a:sym typeface="Helvetica"/>
                        </a:rPr>
                        <a:t>Tests what the system should do by specifying some precondition, running code and then compare the result of this execution with some postcondition. It is applied at each level of testing although in acceptance testing most implemented functions should already work. A measure of thoroughness of functional testing is coverage.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0001"/>
                  </a:ext>
                </a:extLst>
              </a:tr>
              <a:tr h="576961">
                <a:tc>
                  <a:txBody>
                    <a:bodyPr/>
                    <a:lstStyle/>
                    <a:p>
                      <a:pPr algn="ctr">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b="1">
                          <a:latin typeface="+mj-lt"/>
                          <a:ea typeface="+mj-ea"/>
                          <a:cs typeface="+mj-cs"/>
                          <a:sym typeface="Helvetica"/>
                        </a:rPr>
                        <a:t>Non-functional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l">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a:latin typeface="+mj-lt"/>
                          <a:ea typeface="+mj-ea"/>
                          <a:cs typeface="+mj-cs"/>
                          <a:sym typeface="Helvetica"/>
                        </a:rPr>
                        <a:t>Test how well a system performs. This includes testing of usability, performance efficiency, or security of a system and other characteristics found at ISO/IEC 25010. This test can be performed on all levels of test. Coverage for non-functional testing means how many of such characteristics were tested for.</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0002"/>
                  </a:ext>
                </a:extLst>
              </a:tr>
              <a:tr h="576961">
                <a:tc>
                  <a:txBody>
                    <a:bodyPr/>
                    <a:lstStyle/>
                    <a:p>
                      <a:pPr algn="ctr">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b="1">
                          <a:latin typeface="+mj-lt"/>
                          <a:ea typeface="+mj-ea"/>
                          <a:cs typeface="+mj-cs"/>
                          <a:sym typeface="Helvetica"/>
                        </a:rPr>
                        <a:t>White-box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l">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a:latin typeface="+mj-lt"/>
                          <a:ea typeface="+mj-ea"/>
                          <a:cs typeface="+mj-cs"/>
                          <a:sym typeface="Helvetica"/>
                        </a:rPr>
                        <a:t>Tests the internal structure of a system or its implementation. Its is mostly tested in component and system testing. Coverage in this test measures the proportion of code components that have been tested as is part of component and </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0003"/>
                  </a:ext>
                </a:extLst>
              </a:tr>
              <a:tr h="576961">
                <a:tc>
                  <a:txBody>
                    <a:bodyPr/>
                    <a:lstStyle/>
                    <a:p>
                      <a:pPr algn="ctr">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b="1">
                          <a:latin typeface="+mj-lt"/>
                          <a:ea typeface="+mj-ea"/>
                          <a:cs typeface="+mj-cs"/>
                          <a:sym typeface="Helvetica"/>
                        </a:rPr>
                        <a:t>Black-box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l">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a:latin typeface="+mj-lt"/>
                          <a:ea typeface="+mj-ea"/>
                          <a:cs typeface="+mj-cs"/>
                          <a:sym typeface="Helvetica"/>
                        </a:rPr>
                        <a:t>Opposed to white-box testing, here we treat software as a black box with no knowledge on how software achieves its intended functionality. Merely the output of this form of testing is compared with the expected output or behaviour. The advantage of black-box testing is that no programming knowledge is required and therefore well equipped to detect biases that arise if only programmer write and test software. This test can be applied at all levels of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0004"/>
                  </a:ext>
                </a:extLst>
              </a:tr>
              <a:tr h="576961">
                <a:tc>
                  <a:txBody>
                    <a:bodyPr/>
                    <a:lstStyle/>
                    <a:p>
                      <a:pPr algn="ctr">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b="1">
                          <a:latin typeface="+mj-lt"/>
                          <a:ea typeface="+mj-ea"/>
                          <a:cs typeface="+mj-cs"/>
                          <a:sym typeface="Helvetica"/>
                        </a:rPr>
                        <a:t>Maintenance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l">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a:latin typeface="+mj-lt"/>
                          <a:ea typeface="+mj-ea"/>
                          <a:cs typeface="+mj-cs"/>
                          <a:sym typeface="Helvetica"/>
                        </a:rPr>
                        <a:t>Tests changes of already delivered software for functional and non-functional quality characteristics.</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0005"/>
                  </a:ext>
                </a:extLst>
              </a:tr>
              <a:tr h="576961">
                <a:tc>
                  <a:txBody>
                    <a:bodyPr/>
                    <a:lstStyle/>
                    <a:p>
                      <a:pPr algn="ctr">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b="1">
                          <a:latin typeface="+mj-lt"/>
                          <a:ea typeface="+mj-ea"/>
                          <a:cs typeface="+mj-cs"/>
                          <a:sym typeface="Helvetica"/>
                        </a:rPr>
                        <a:t>Static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l">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a:latin typeface="+mj-lt"/>
                          <a:ea typeface="+mj-ea"/>
                          <a:cs typeface="+mj-cs"/>
                          <a:sym typeface="Helvetica"/>
                        </a:rPr>
                        <a:t>Form of testing that does not execute code but manually examines the system, i.e. through reviews, linters, or formal proofs of the program.</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0006"/>
                  </a:ext>
                </a:extLst>
              </a:tr>
              <a:tr h="576961">
                <a:tc>
                  <a:txBody>
                    <a:bodyPr/>
                    <a:lstStyle/>
                    <a:p>
                      <a:pPr algn="ctr">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b="1">
                          <a:latin typeface="+mj-lt"/>
                          <a:ea typeface="+mj-ea"/>
                          <a:cs typeface="+mj-cs"/>
                          <a:sym typeface="Helvetica"/>
                        </a:rPr>
                        <a:t>Change-related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l">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a:latin typeface="+mj-lt"/>
                          <a:ea typeface="+mj-ea"/>
                          <a:cs typeface="+mj-cs"/>
                          <a:sym typeface="Helvetica"/>
                        </a:rPr>
                        <a:t>Tests whether changes corrected (confirmation testing) or caused errors (regression testing). Change-related testing can be applied on all levels of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0007"/>
                  </a:ext>
                </a:extLst>
              </a:tr>
              <a:tr h="576961">
                <a:tc>
                  <a:txBody>
                    <a:bodyPr/>
                    <a:lstStyle/>
                    <a:p>
                      <a:pPr algn="ctr">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b="1">
                          <a:latin typeface="+mj-lt"/>
                          <a:ea typeface="+mj-ea"/>
                          <a:cs typeface="+mj-cs"/>
                          <a:sym typeface="Helvetica"/>
                        </a:rPr>
                        <a:t>Destructive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l">
                        <a:lnSpc>
                          <a:spcPct val="107000"/>
                        </a:lnSpc>
                        <a:spcBef>
                          <a:spcPts val="200"/>
                        </a:spcBef>
                        <a:tabLst>
                          <a:tab pos="177800" algn="l"/>
                          <a:tab pos="355600" algn="l"/>
                          <a:tab pos="533400" algn="l"/>
                          <a:tab pos="711200" algn="l"/>
                          <a:tab pos="889000" algn="l"/>
                          <a:tab pos="1079500" algn="l"/>
                          <a:tab pos="1257300" algn="l"/>
                          <a:tab pos="1435100" algn="l"/>
                          <a:tab pos="1612900" algn="l"/>
                          <a:tab pos="1790700" algn="l"/>
                          <a:tab pos="1968500" algn="l"/>
                          <a:tab pos="2159000" algn="l"/>
                          <a:tab pos="2336800" algn="l"/>
                          <a:tab pos="2514600" algn="l"/>
                        </a:tabLst>
                        <a:defRPr sz="1800"/>
                      </a:pPr>
                      <a:r>
                        <a:rPr sz="900">
                          <a:latin typeface="+mj-lt"/>
                          <a:ea typeface="+mj-ea"/>
                          <a:cs typeface="+mj-cs"/>
                          <a:sym typeface="Helvetica"/>
                        </a:rPr>
                        <a:t>This tests aims to make the software fail by proving unintended inputs which tests the robustness of the software. This can be applied on all levels of software testing.</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tcPr>
                </a:tc>
                <a:extLst>
                  <a:ext uri="{0D108BD9-81ED-4DB2-BD59-A6C34878D82A}">
                    <a16:rowId xmlns:a16="http://schemas.microsoft.com/office/drawing/2014/main" val="10008"/>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Fußzeilenplatzhalter 3"/>
          <p:cNvSpPr txBox="1"/>
          <p:nvPr/>
        </p:nvSpPr>
        <p:spPr>
          <a:xfrm>
            <a:off x="3169920" y="6414760"/>
            <a:ext cx="2804162" cy="2483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algn="ctr">
              <a:defRPr sz="1200">
                <a:solidFill>
                  <a:srgbClr val="888888"/>
                </a:solidFill>
                <a:latin typeface="+mn-lt"/>
                <a:ea typeface="+mn-ea"/>
                <a:cs typeface="+mn-cs"/>
                <a:sym typeface="Calibri"/>
              </a:defRPr>
            </a:lvl1pPr>
          </a:lstStyle>
          <a:p>
            <a:r>
              <a:t>AI Technical Test Specification - FG-AI4H</a:t>
            </a:r>
          </a:p>
        </p:txBody>
      </p:sp>
      <p:sp>
        <p:nvSpPr>
          <p:cNvPr id="121" name="Titel 1"/>
          <p:cNvSpPr txBox="1">
            <a:spLocks noGrp="1"/>
          </p:cNvSpPr>
          <p:nvPr>
            <p:ph type="title"/>
          </p:nvPr>
        </p:nvSpPr>
        <p:spPr>
          <a:xfrm>
            <a:off x="457200" y="274638"/>
            <a:ext cx="8229600" cy="706092"/>
          </a:xfrm>
          <a:prstGeom prst="rect">
            <a:avLst/>
          </a:prstGeom>
        </p:spPr>
        <p:txBody>
          <a:bodyPr/>
          <a:lstStyle/>
          <a:p>
            <a:pPr defTabSz="713231">
              <a:defRPr sz="2184"/>
            </a:pPr>
            <a:r>
              <a:t>What does functional testing typically not cover?</a:t>
            </a:r>
            <a:br/>
            <a:endParaRPr/>
          </a:p>
        </p:txBody>
      </p:sp>
      <p:sp>
        <p:nvSpPr>
          <p:cNvPr id="122" name="Inhaltsplatzhalter 2"/>
          <p:cNvSpPr txBox="1">
            <a:spLocks noGrp="1"/>
          </p:cNvSpPr>
          <p:nvPr>
            <p:ph type="body" idx="1"/>
          </p:nvPr>
        </p:nvSpPr>
        <p:spPr>
          <a:xfrm>
            <a:off x="467543" y="1628798"/>
            <a:ext cx="8229601" cy="3528395"/>
          </a:xfrm>
          <a:prstGeom prst="rect">
            <a:avLst/>
          </a:prstGeom>
        </p:spPr>
        <p:txBody>
          <a:bodyPr/>
          <a:lstStyle/>
          <a:p>
            <a:pPr>
              <a:defRPr sz="1800"/>
            </a:pPr>
            <a:r>
              <a:t>Testing will mostly be black-box testing. What is the difference between a black box software and black-box AI?</a:t>
            </a:r>
          </a:p>
          <a:p>
            <a:pPr>
              <a:lnSpc>
                <a:spcPct val="200000"/>
              </a:lnSpc>
              <a:defRPr sz="1800"/>
            </a:pPr>
            <a:r>
              <a:t>Testing should appreciate connection between data, software, hardware, and AI</a:t>
            </a:r>
          </a:p>
          <a:p>
            <a:pPr lvl="1">
              <a:defRPr sz="1800"/>
            </a:pPr>
            <a:r>
              <a:t>MLFlow, Docker, Sacred, etc. can help</a:t>
            </a:r>
          </a:p>
          <a:p>
            <a:pPr lvl="1">
              <a:defRPr sz="1800"/>
            </a:pPr>
            <a:r>
              <a:t>device-specific properties of produced data</a:t>
            </a:r>
          </a:p>
          <a:p>
            <a:pPr>
              <a:defRPr sz="1800"/>
            </a:pPr>
            <a:r>
              <a:t>BUT, not all forms of input can be tested (</a:t>
            </a:r>
            <a:r>
              <a:rPr i="1"/>
              <a:t>General Principles of Software Validation; Final Guidance for Industry and FDA Staff</a:t>
            </a:r>
            <a:r>
              <a:t> ). When is our testing done?</a:t>
            </a:r>
          </a:p>
        </p:txBody>
      </p:sp>
      <p:sp>
        <p:nvSpPr>
          <p:cNvPr id="123" name="Foliennummernplatzhalter 4"/>
          <p:cNvSpPr txBox="1">
            <a:spLocks noGrp="1"/>
          </p:cNvSpPr>
          <p:nvPr>
            <p:ph type="sldNum" sz="quarter" idx="4294967295"/>
          </p:nvPr>
        </p:nvSpPr>
        <p:spPr>
          <a:xfrm>
            <a:off x="8505419" y="6414761"/>
            <a:ext cx="181381" cy="24830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Fußzeilenplatzhalter 3"/>
          <p:cNvSpPr txBox="1"/>
          <p:nvPr/>
        </p:nvSpPr>
        <p:spPr>
          <a:xfrm>
            <a:off x="3169920" y="6414760"/>
            <a:ext cx="2804162" cy="2483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algn="ctr">
              <a:defRPr sz="1200">
                <a:solidFill>
                  <a:srgbClr val="888888"/>
                </a:solidFill>
                <a:latin typeface="+mn-lt"/>
                <a:ea typeface="+mn-ea"/>
                <a:cs typeface="+mn-cs"/>
                <a:sym typeface="Calibri"/>
              </a:defRPr>
            </a:lvl1pPr>
          </a:lstStyle>
          <a:p>
            <a:r>
              <a:t>AI Technical Test Specification - FG-AI4H</a:t>
            </a:r>
          </a:p>
        </p:txBody>
      </p:sp>
      <p:sp>
        <p:nvSpPr>
          <p:cNvPr id="126" name="Titel 1"/>
          <p:cNvSpPr txBox="1">
            <a:spLocks noGrp="1"/>
          </p:cNvSpPr>
          <p:nvPr>
            <p:ph type="title"/>
          </p:nvPr>
        </p:nvSpPr>
        <p:spPr>
          <a:xfrm>
            <a:off x="457200" y="274638"/>
            <a:ext cx="8229600" cy="706092"/>
          </a:xfrm>
          <a:prstGeom prst="rect">
            <a:avLst/>
          </a:prstGeom>
        </p:spPr>
        <p:txBody>
          <a:bodyPr/>
          <a:lstStyle/>
          <a:p>
            <a:pPr defTabSz="713231">
              <a:defRPr sz="2184"/>
            </a:pPr>
            <a:r>
              <a:t>What does non-functional testing typically not cover?</a:t>
            </a:r>
            <a:br/>
            <a:endParaRPr/>
          </a:p>
        </p:txBody>
      </p:sp>
      <p:sp>
        <p:nvSpPr>
          <p:cNvPr id="127" name="Inhaltsplatzhalter 2"/>
          <p:cNvSpPr txBox="1">
            <a:spLocks noGrp="1"/>
          </p:cNvSpPr>
          <p:nvPr>
            <p:ph type="body" idx="1"/>
          </p:nvPr>
        </p:nvSpPr>
        <p:spPr>
          <a:xfrm>
            <a:off x="467543" y="1628798"/>
            <a:ext cx="8229601" cy="3528395"/>
          </a:xfrm>
          <a:prstGeom prst="rect">
            <a:avLst/>
          </a:prstGeom>
        </p:spPr>
        <p:txBody>
          <a:bodyPr/>
          <a:lstStyle/>
          <a:p>
            <a:pPr>
              <a:defRPr sz="1800"/>
            </a:pPr>
            <a:r>
              <a:t>Many questions overlap with other deliverables (e.g., 5 or 7.3)</a:t>
            </a:r>
          </a:p>
          <a:p>
            <a:pPr lvl="1">
              <a:defRPr sz="1800"/>
            </a:pPr>
            <a:r>
              <a:t>Inadequate input does not necessarily break the AI. How do we test this?</a:t>
            </a:r>
          </a:p>
          <a:p>
            <a:pPr lvl="1">
              <a:defRPr sz="1800"/>
            </a:pPr>
            <a:r>
              <a:t>Testing should include tests for biases, data leakage, etc.</a:t>
            </a:r>
          </a:p>
          <a:p>
            <a:pPr>
              <a:defRPr sz="1800"/>
            </a:pPr>
            <a:r>
              <a:t>Leaderboard probing</a:t>
            </a:r>
          </a:p>
          <a:p>
            <a:pPr lvl="1">
              <a:defRPr sz="1800"/>
            </a:pPr>
            <a:r>
              <a:t>Data aggregation or missing data</a:t>
            </a:r>
          </a:p>
          <a:p>
            <a:pPr lvl="1">
              <a:defRPr sz="1800"/>
            </a:pPr>
            <a:r>
              <a:t>Vulnerable metrics</a:t>
            </a:r>
          </a:p>
        </p:txBody>
      </p:sp>
      <p:sp>
        <p:nvSpPr>
          <p:cNvPr id="128" name="Foliennummernplatzhalter 4"/>
          <p:cNvSpPr txBox="1">
            <a:spLocks noGrp="1"/>
          </p:cNvSpPr>
          <p:nvPr>
            <p:ph type="sldNum" sz="quarter" idx="4294967295"/>
          </p:nvPr>
        </p:nvSpPr>
        <p:spPr>
          <a:xfrm>
            <a:off x="8505419" y="6414761"/>
            <a:ext cx="181381" cy="24830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Fußzeilenplatzhalter 3"/>
          <p:cNvSpPr txBox="1"/>
          <p:nvPr/>
        </p:nvSpPr>
        <p:spPr>
          <a:xfrm>
            <a:off x="3169920" y="6414760"/>
            <a:ext cx="2804162" cy="24830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algn="ctr">
              <a:defRPr sz="1200">
                <a:solidFill>
                  <a:srgbClr val="888888"/>
                </a:solidFill>
                <a:latin typeface="+mn-lt"/>
                <a:ea typeface="+mn-ea"/>
                <a:cs typeface="+mn-cs"/>
                <a:sym typeface="Calibri"/>
              </a:defRPr>
            </a:lvl1pPr>
          </a:lstStyle>
          <a:p>
            <a:r>
              <a:t>AI Technical Test Specification - FG-AI4H</a:t>
            </a:r>
          </a:p>
        </p:txBody>
      </p:sp>
      <p:sp>
        <p:nvSpPr>
          <p:cNvPr id="131" name="Titel 1"/>
          <p:cNvSpPr txBox="1">
            <a:spLocks noGrp="1"/>
          </p:cNvSpPr>
          <p:nvPr>
            <p:ph type="title"/>
          </p:nvPr>
        </p:nvSpPr>
        <p:spPr>
          <a:xfrm>
            <a:off x="457200" y="274638"/>
            <a:ext cx="8229600" cy="706092"/>
          </a:xfrm>
          <a:prstGeom prst="rect">
            <a:avLst/>
          </a:prstGeom>
        </p:spPr>
        <p:txBody>
          <a:bodyPr/>
          <a:lstStyle/>
          <a:p>
            <a:r>
              <a:t>Outlook</a:t>
            </a:r>
          </a:p>
        </p:txBody>
      </p:sp>
      <p:sp>
        <p:nvSpPr>
          <p:cNvPr id="132" name="Inhaltsplatzhalter 2"/>
          <p:cNvSpPr txBox="1">
            <a:spLocks noGrp="1"/>
          </p:cNvSpPr>
          <p:nvPr>
            <p:ph type="body" idx="1"/>
          </p:nvPr>
        </p:nvSpPr>
        <p:spPr>
          <a:xfrm>
            <a:off x="467543" y="1628798"/>
            <a:ext cx="8229601" cy="3528395"/>
          </a:xfrm>
          <a:prstGeom prst="rect">
            <a:avLst/>
          </a:prstGeom>
        </p:spPr>
        <p:txBody>
          <a:bodyPr/>
          <a:lstStyle/>
          <a:p>
            <a:pPr>
              <a:lnSpc>
                <a:spcPct val="200000"/>
              </a:lnSpc>
              <a:defRPr sz="1800"/>
            </a:pPr>
            <a:r>
              <a:t>Find contributors</a:t>
            </a:r>
          </a:p>
          <a:p>
            <a:pPr>
              <a:lnSpc>
                <a:spcPct val="200000"/>
              </a:lnSpc>
              <a:defRPr sz="1800"/>
            </a:pPr>
            <a:r>
              <a:t>Arrange with deliverable AI technical metric specification</a:t>
            </a:r>
          </a:p>
        </p:txBody>
      </p:sp>
      <p:sp>
        <p:nvSpPr>
          <p:cNvPr id="133" name="Foliennummernplatzhalter 4"/>
          <p:cNvSpPr txBox="1">
            <a:spLocks noGrp="1"/>
          </p:cNvSpPr>
          <p:nvPr>
            <p:ph type="sldNum" sz="quarter" idx="4294967295"/>
          </p:nvPr>
        </p:nvSpPr>
        <p:spPr>
          <a:xfrm>
            <a:off x="8505419" y="6414761"/>
            <a:ext cx="181381" cy="24830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Tree>
  </p:cSld>
  <p:clrMapOvr>
    <a:masterClrMapping/>
  </p:clrMapOvr>
  <p:transition spd="med"/>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D863A2280E3F84C93CB7D95B3AE289B" ma:contentTypeVersion="2" ma:contentTypeDescription="Create a new document." ma:contentTypeScope="" ma:versionID="7e530ecd20c263b95f6042ee110165eb">
  <xsd:schema xmlns:xsd="http://www.w3.org/2001/XMLSchema" xmlns:xs="http://www.w3.org/2001/XMLSchema" xmlns:p="http://schemas.microsoft.com/office/2006/metadata/properties" xmlns:ns1="http://schemas.microsoft.com/sharepoint/v3" xmlns:ns2="1aaea1ea-72e4-4374-b05e-72e2f16fb7ae" targetNamespace="http://schemas.microsoft.com/office/2006/metadata/properties" ma:root="true" ma:fieldsID="55e75d33b50fbf3f19c1feb9a309975b" ns1:_="" ns2:_="">
    <xsd:import namespace="http://schemas.microsoft.com/sharepoint/v3"/>
    <xsd:import namespace="1aaea1ea-72e4-4374-b05e-72e2f16fb7a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ea1ea-72e4-4374-b05e-72e2f16fb7ae"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1D4DF54-04FE-4DED-8814-9F129922F392}"/>
</file>

<file path=customXml/itemProps2.xml><?xml version="1.0" encoding="utf-8"?>
<ds:datastoreItem xmlns:ds="http://schemas.openxmlformats.org/officeDocument/2006/customXml" ds:itemID="{8D757891-533E-4B08-9CC2-432445C0232A}"/>
</file>

<file path=customXml/itemProps3.xml><?xml version="1.0" encoding="utf-8"?>
<ds:datastoreItem xmlns:ds="http://schemas.openxmlformats.org/officeDocument/2006/customXml" ds:itemID="{263EDF69-883F-4630-8D5D-47FF3AA110B2}"/>
</file>

<file path=docProps/app.xml><?xml version="1.0" encoding="utf-8"?>
<Properties xmlns="http://schemas.openxmlformats.org/officeDocument/2006/extended-properties" xmlns:vt="http://schemas.openxmlformats.org/officeDocument/2006/docPropsVTypes">
  <Template>Office Theme</Template>
  <TotalTime>1772</TotalTime>
  <Words>698</Words>
  <Application>Microsoft Office PowerPoint</Application>
  <PresentationFormat>On-screen Show (4:3)</PresentationFormat>
  <Paragraphs>75</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等线</vt:lpstr>
      <vt:lpstr>Arial</vt:lpstr>
      <vt:lpstr>Calibri</vt:lpstr>
      <vt:lpstr>Calibri Light</vt:lpstr>
      <vt:lpstr>Office 主题​​</vt:lpstr>
      <vt:lpstr>PowerPoint Presentation</vt:lpstr>
      <vt:lpstr>Deliverable:  AI Technical Test Specification </vt:lpstr>
      <vt:lpstr>Motivation</vt:lpstr>
      <vt:lpstr>Background</vt:lpstr>
      <vt:lpstr>Background</vt:lpstr>
      <vt:lpstr>What does functional testing typically not cover? </vt:lpstr>
      <vt:lpstr>What does non-functional testing typically not cover? </vt:lpstr>
      <vt:lpstr>Outlook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DEL7.2: AI technical test specification - Progress Review</dc:title>
  <dc:creator>Campos, Simao</dc:creator>
  <cp:lastModifiedBy>Dabiri, Ayda</cp:lastModifiedBy>
  <cp:revision>66</cp:revision>
  <cp:lastPrinted>2019-04-04T08:49:31Z</cp:lastPrinted>
  <dcterms:created xsi:type="dcterms:W3CDTF">2019-03-31T15:53:06Z</dcterms:created>
  <dcterms:modified xsi:type="dcterms:W3CDTF">2020-10-01T12:38:08Z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0x0101002D863A2280E3F84C93CB7D95B3AE289B</vt:lpwstr>
  </property>
</Properties>
</file>