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5"/>
  </p:notesMasterIdLst>
  <p:sldIdLst>
    <p:sldId id="256" r:id="rId6"/>
    <p:sldId id="349" r:id="rId7"/>
    <p:sldId id="332" r:id="rId8"/>
    <p:sldId id="334" r:id="rId9"/>
    <p:sldId id="348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33" r:id="rId24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BDC46-A5E8-4EB8-BE91-1925D1CED94C}" v="10" dt="2020-09-30T18:09:48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62C6CFDA-DA37-43FE-BD99-6C0A14F0B21F}"/>
    <pc:docChg chg="modSld">
      <pc:chgData name="Campos, Simao" userId="a1bf0726-548b-4db8-a746-2e19b5e24da4" providerId="ADAL" clId="{62C6CFDA-DA37-43FE-BD99-6C0A14F0B21F}" dt="2020-07-31T13:07:33.154" v="2" actId="20577"/>
      <pc:docMkLst>
        <pc:docMk/>
      </pc:docMkLst>
      <pc:sldChg chg="modSp mod">
        <pc:chgData name="Campos, Simao" userId="a1bf0726-548b-4db8-a746-2e19b5e24da4" providerId="ADAL" clId="{62C6CFDA-DA37-43FE-BD99-6C0A14F0B21F}" dt="2020-07-31T13:07:33.154" v="2" actId="20577"/>
        <pc:sldMkLst>
          <pc:docMk/>
          <pc:sldMk cId="2383934936" sldId="256"/>
        </pc:sldMkLst>
        <pc:spChg chg="mod">
          <ac:chgData name="Campos, Simao" userId="a1bf0726-548b-4db8-a746-2e19b5e24da4" providerId="ADAL" clId="{62C6CFDA-DA37-43FE-BD99-6C0A14F0B21F}" dt="2020-07-31T13:07:33.154" v="2" actId="20577"/>
          <ac:spMkLst>
            <pc:docMk/>
            <pc:sldMk cId="2383934936" sldId="256"/>
            <ac:spMk id="9" creationId="{8C7CA0D1-8B49-4675-8A5E-57C7F64475C1}"/>
          </ac:spMkLst>
        </pc:spChg>
        <pc:spChg chg="mod">
          <ac:chgData name="Campos, Simao" userId="a1bf0726-548b-4db8-a746-2e19b5e24da4" providerId="ADAL" clId="{62C6CFDA-DA37-43FE-BD99-6C0A14F0B21F}" dt="2020-07-31T13:07:29.042" v="0"/>
          <ac:spMkLst>
            <pc:docMk/>
            <pc:sldMk cId="2383934936" sldId="256"/>
            <ac:spMk id="10" creationId="{D36F58C8-2F54-4864-94DC-A069EA8D2640}"/>
          </ac:spMkLst>
        </pc:spChg>
      </pc:sldChg>
    </pc:docChg>
  </pc:docChgLst>
  <pc:docChgLst>
    <pc:chgData name="Dabiri, Ayda" userId="b37f3988-c176-4be8-807a-107e80ddceeb" providerId="ADAL" clId="{0C2BDC46-A5E8-4EB8-BE91-1925D1CED94C}"/>
    <pc:docChg chg="custSel addSld delSld modSld">
      <pc:chgData name="Dabiri, Ayda" userId="b37f3988-c176-4be8-807a-107e80ddceeb" providerId="ADAL" clId="{0C2BDC46-A5E8-4EB8-BE91-1925D1CED94C}" dt="2020-09-30T18:10:27.488" v="53" actId="207"/>
      <pc:docMkLst>
        <pc:docMk/>
      </pc:docMkLst>
      <pc:sldChg chg="modSp">
        <pc:chgData name="Dabiri, Ayda" userId="b37f3988-c176-4be8-807a-107e80ddceeb" providerId="ADAL" clId="{0C2BDC46-A5E8-4EB8-BE91-1925D1CED94C}" dt="2020-09-30T18:10:27.488" v="53" actId="207"/>
        <pc:sldMkLst>
          <pc:docMk/>
          <pc:sldMk cId="2383934936" sldId="256"/>
        </pc:sldMkLst>
        <pc:spChg chg="mod">
          <ac:chgData name="Dabiri, Ayda" userId="b37f3988-c176-4be8-807a-107e80ddceeb" providerId="ADAL" clId="{0C2BDC46-A5E8-4EB8-BE91-1925D1CED94C}" dt="2020-09-30T18:09:32.432" v="20" actId="20577"/>
          <ac:spMkLst>
            <pc:docMk/>
            <pc:sldMk cId="2383934936" sldId="256"/>
            <ac:spMk id="9" creationId="{8C7CA0D1-8B49-4675-8A5E-57C7F64475C1}"/>
          </ac:spMkLst>
        </pc:spChg>
        <pc:graphicFrameChg chg="mod modGraphic">
          <ac:chgData name="Dabiri, Ayda" userId="b37f3988-c176-4be8-807a-107e80ddceeb" providerId="ADAL" clId="{0C2BDC46-A5E8-4EB8-BE91-1925D1CED94C}" dt="2020-09-30T18:10:27.488" v="53" actId="207"/>
          <ac:graphicFrameMkLst>
            <pc:docMk/>
            <pc:sldMk cId="2383934936" sldId="256"/>
            <ac:graphicFrameMk id="14" creationId="{F23ADA95-2EB2-45F5-AA21-8B52FA9A9E11}"/>
          </ac:graphicFrameMkLst>
        </pc:graphicFrameChg>
      </pc:sldChg>
      <pc:sldChg chg="add del">
        <pc:chgData name="Dabiri, Ayda" userId="b37f3988-c176-4be8-807a-107e80ddceeb" providerId="ADAL" clId="{0C2BDC46-A5E8-4EB8-BE91-1925D1CED94C}" dt="2020-09-30T18:07:50.260" v="2"/>
        <pc:sldMkLst>
          <pc:docMk/>
          <pc:sldMk cId="0" sldId="332"/>
        </pc:sldMkLst>
      </pc:sldChg>
      <pc:sldChg chg="add del">
        <pc:chgData name="Dabiri, Ayda" userId="b37f3988-c176-4be8-807a-107e80ddceeb" providerId="ADAL" clId="{0C2BDC46-A5E8-4EB8-BE91-1925D1CED94C}" dt="2020-09-30T18:07:50.260" v="2"/>
        <pc:sldMkLst>
          <pc:docMk/>
          <pc:sldMk cId="0" sldId="333"/>
        </pc:sldMkLst>
      </pc:sldChg>
      <pc:sldChg chg="add del">
        <pc:chgData name="Dabiri, Ayda" userId="b37f3988-c176-4be8-807a-107e80ddceeb" providerId="ADAL" clId="{0C2BDC46-A5E8-4EB8-BE91-1925D1CED94C}" dt="2020-09-30T18:07:50.260" v="2"/>
        <pc:sldMkLst>
          <pc:docMk/>
          <pc:sldMk cId="0" sldId="334"/>
        </pc:sldMkLst>
      </pc:sldChg>
      <pc:sldChg chg="add del">
        <pc:chgData name="Dabiri, Ayda" userId="b37f3988-c176-4be8-807a-107e80ddceeb" providerId="ADAL" clId="{0C2BDC46-A5E8-4EB8-BE91-1925D1CED94C}" dt="2020-09-30T18:07:50.260" v="2"/>
        <pc:sldMkLst>
          <pc:docMk/>
          <pc:sldMk cId="0" sldId="335"/>
        </pc:sldMkLst>
      </pc:sldChg>
      <pc:sldChg chg="add del">
        <pc:chgData name="Dabiri, Ayda" userId="b37f3988-c176-4be8-807a-107e80ddceeb" providerId="ADAL" clId="{0C2BDC46-A5E8-4EB8-BE91-1925D1CED94C}" dt="2020-09-30T18:07:50.260" v="2"/>
        <pc:sldMkLst>
          <pc:docMk/>
          <pc:sldMk cId="0" sldId="336"/>
        </pc:sldMkLst>
      </pc:sldChg>
      <pc:sldChg chg="add del">
        <pc:chgData name="Dabiri, Ayda" userId="b37f3988-c176-4be8-807a-107e80ddceeb" providerId="ADAL" clId="{0C2BDC46-A5E8-4EB8-BE91-1925D1CED94C}" dt="2020-09-30T18:07:50.260" v="2"/>
        <pc:sldMkLst>
          <pc:docMk/>
          <pc:sldMk cId="0" sldId="337"/>
        </pc:sldMkLst>
      </pc:sldChg>
      <pc:sldChg chg="add del">
        <pc:chgData name="Dabiri, Ayda" userId="b37f3988-c176-4be8-807a-107e80ddceeb" providerId="ADAL" clId="{0C2BDC46-A5E8-4EB8-BE91-1925D1CED94C}" dt="2020-09-30T18:07:50.260" v="2"/>
        <pc:sldMkLst>
          <pc:docMk/>
          <pc:sldMk cId="0" sldId="338"/>
        </pc:sldMkLst>
      </pc:sldChg>
      <pc:sldChg chg="add del">
        <pc:chgData name="Dabiri, Ayda" userId="b37f3988-c176-4be8-807a-107e80ddceeb" providerId="ADAL" clId="{0C2BDC46-A5E8-4EB8-BE91-1925D1CED94C}" dt="2020-09-30T18:07:50.260" v="2"/>
        <pc:sldMkLst>
          <pc:docMk/>
          <pc:sldMk cId="0" sldId="339"/>
        </pc:sldMkLst>
      </pc:sldChg>
      <pc:sldChg chg="add del">
        <pc:chgData name="Dabiri, Ayda" userId="b37f3988-c176-4be8-807a-107e80ddceeb" providerId="ADAL" clId="{0C2BDC46-A5E8-4EB8-BE91-1925D1CED94C}" dt="2020-09-30T18:07:50.260" v="2"/>
        <pc:sldMkLst>
          <pc:docMk/>
          <pc:sldMk cId="0" sldId="340"/>
        </pc:sldMkLst>
      </pc:sldChg>
      <pc:sldChg chg="add del">
        <pc:chgData name="Dabiri, Ayda" userId="b37f3988-c176-4be8-807a-107e80ddceeb" providerId="ADAL" clId="{0C2BDC46-A5E8-4EB8-BE91-1925D1CED94C}" dt="2020-09-30T18:07:50.260" v="2"/>
        <pc:sldMkLst>
          <pc:docMk/>
          <pc:sldMk cId="0" sldId="341"/>
        </pc:sldMkLst>
      </pc:sldChg>
      <pc:sldChg chg="add del">
        <pc:chgData name="Dabiri, Ayda" userId="b37f3988-c176-4be8-807a-107e80ddceeb" providerId="ADAL" clId="{0C2BDC46-A5E8-4EB8-BE91-1925D1CED94C}" dt="2020-09-30T18:07:50.260" v="2"/>
        <pc:sldMkLst>
          <pc:docMk/>
          <pc:sldMk cId="0" sldId="342"/>
        </pc:sldMkLst>
      </pc:sldChg>
      <pc:sldChg chg="add del">
        <pc:chgData name="Dabiri, Ayda" userId="b37f3988-c176-4be8-807a-107e80ddceeb" providerId="ADAL" clId="{0C2BDC46-A5E8-4EB8-BE91-1925D1CED94C}" dt="2020-09-30T18:07:50.260" v="2"/>
        <pc:sldMkLst>
          <pc:docMk/>
          <pc:sldMk cId="0" sldId="343"/>
        </pc:sldMkLst>
      </pc:sldChg>
      <pc:sldChg chg="add del setBg">
        <pc:chgData name="Dabiri, Ayda" userId="b37f3988-c176-4be8-807a-107e80ddceeb" providerId="ADAL" clId="{0C2BDC46-A5E8-4EB8-BE91-1925D1CED94C}" dt="2020-09-30T18:07:50.260" v="2"/>
        <pc:sldMkLst>
          <pc:docMk/>
          <pc:sldMk cId="0" sldId="344"/>
        </pc:sldMkLst>
      </pc:sldChg>
      <pc:sldChg chg="add del">
        <pc:chgData name="Dabiri, Ayda" userId="b37f3988-c176-4be8-807a-107e80ddceeb" providerId="ADAL" clId="{0C2BDC46-A5E8-4EB8-BE91-1925D1CED94C}" dt="2020-09-30T18:07:50.260" v="2"/>
        <pc:sldMkLst>
          <pc:docMk/>
          <pc:sldMk cId="0" sldId="345"/>
        </pc:sldMkLst>
      </pc:sldChg>
      <pc:sldChg chg="add del">
        <pc:chgData name="Dabiri, Ayda" userId="b37f3988-c176-4be8-807a-107e80ddceeb" providerId="ADAL" clId="{0C2BDC46-A5E8-4EB8-BE91-1925D1CED94C}" dt="2020-09-30T18:07:50.260" v="2"/>
        <pc:sldMkLst>
          <pc:docMk/>
          <pc:sldMk cId="0" sldId="346"/>
        </pc:sldMkLst>
      </pc:sldChg>
      <pc:sldChg chg="add del">
        <pc:chgData name="Dabiri, Ayda" userId="b37f3988-c176-4be8-807a-107e80ddceeb" providerId="ADAL" clId="{0C2BDC46-A5E8-4EB8-BE91-1925D1CED94C}" dt="2020-09-30T18:07:50.260" v="2"/>
        <pc:sldMkLst>
          <pc:docMk/>
          <pc:sldMk cId="0" sldId="347"/>
        </pc:sldMkLst>
      </pc:sldChg>
      <pc:sldChg chg="add del">
        <pc:chgData name="Dabiri, Ayda" userId="b37f3988-c176-4be8-807a-107e80ddceeb" providerId="ADAL" clId="{0C2BDC46-A5E8-4EB8-BE91-1925D1CED94C}" dt="2020-09-30T18:07:50.260" v="2"/>
        <pc:sldMkLst>
          <pc:docMk/>
          <pc:sldMk cId="0" sldId="348"/>
        </pc:sldMkLst>
      </pc:sldChg>
      <pc:sldChg chg="add del">
        <pc:chgData name="Dabiri, Ayda" userId="b37f3988-c176-4be8-807a-107e80ddceeb" providerId="ADAL" clId="{0C2BDC46-A5E8-4EB8-BE91-1925D1CED94C}" dt="2020-09-30T18:07:50.260" v="2"/>
        <pc:sldMkLst>
          <pc:docMk/>
          <pc:sldMk cId="0" sldId="3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4AB42-1656-4AA3-AD0C-563F4A5A9C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49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D9D4-4500-49F7-9693-C5C742EAE3C2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/>
            </a:lvl1pPr>
          </a:lstStyle>
          <a:p>
            <a:fld id="{37FA2A11-9618-422A-BFE7-652E5382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85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6D12-855D-4F82-82F1-14E52F43EF67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fld id="{37FA2A11-9618-422A-BFE7-652E5382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80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260-1AB0-4C1A-9B70-279C97CE024A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A11-9618-422A-BFE7-652E5382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5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1259-A897-427E-81FB-EDD216D362BE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A11-9618-422A-BFE7-652E5382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34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FA38-E8DD-4A79-8B72-6736E505573D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A11-9618-422A-BFE7-652E5382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52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EA72-6E7C-49EB-B86D-4070A86FE430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A11-9618-422A-BFE7-652E5382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31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2922-5AFB-496A-8E50-9832802DEBE2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A11-9618-422A-BFE7-652E5382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42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DE9-0147-436B-940E-4467CCFA739B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A11-9618-422A-BFE7-652E5382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0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FC46-932D-4B86-B208-6337A5262658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A11-9618-422A-BFE7-652E5382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20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2475-3C29-4D73-8B9C-2BE6DA9CCEE9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A11-9618-422A-BFE7-652E5382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27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FEA5-2F3F-467D-AAED-D811BD169EBD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A11-9618-422A-BFE7-652E5382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9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88302-4C1C-4B0E-8D48-BA398AD95301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A2A11-9618-422A-BFE7-652E5382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26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6572245" y="935321"/>
            <a:ext cx="191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FGAI4H-J-044-A01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4196322" y="1304653"/>
            <a:ext cx="425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30 September – 2 October 2020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153631"/>
              </p:ext>
            </p:extLst>
          </p:nvPr>
        </p:nvGraphicFramePr>
        <p:xfrm>
          <a:off x="933576" y="3247161"/>
          <a:ext cx="7112397" cy="2354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4321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02934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Editors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sv-SE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Updated DEL09 – Att.1: Presentation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 | Information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Manjeet Singh Chalga</a:t>
                      </a:r>
                    </a:p>
                    <a:p>
                      <a:r>
                        <a:rPr lang="en-US" sz="1800" dirty="0"/>
                        <a:t>Scientist-C, ICMR, India</a:t>
                      </a: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manjeetchalga@gmail.com, chalgams.hq@icmr.gov.in</a:t>
                      </a: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of J-044.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888" y="294382"/>
            <a:ext cx="8556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Designing of Apps for disease surveillance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A2A11-9618-422A-BFE7-652E5382B1B8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933826"/>
            <a:ext cx="82296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Tablename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: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cancer_survey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Fieldname :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name_of_patient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 of Question 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the Name of Patient?</a:t>
            </a: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Type_of_field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varchar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Size_of_field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</a:t>
            </a: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Type_of_question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EditText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Option_text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/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Option_code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Applicable</a:t>
            </a: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Enable/Disable field 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Nil</a:t>
            </a: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Page_no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888" y="294382"/>
            <a:ext cx="8556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Designing of Apps for disease surveillance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A2A11-9618-422A-BFE7-652E5382B1B8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933826"/>
            <a:ext cx="79248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Tablename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: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cancer_survey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Fieldname :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gender_of_patient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 of Question 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Gender of Patient</a:t>
            </a: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Type_of_field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numeric   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Size_of_field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11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Type_of_question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Radio Button</a:t>
            </a: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Option_text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Option_code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Enable field 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q11,12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Disable field 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q13,14</a:t>
            </a: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Page_no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888" y="294382"/>
            <a:ext cx="8556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Designing of Apps for disease surveillance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A2A11-9618-422A-BFE7-652E5382B1B8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933826"/>
            <a:ext cx="81534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Tablename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: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cancer_survey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Fieldname :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gender_of_patient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 of Question 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Gender of Patient</a:t>
            </a: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Type_of_field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numeric   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Size_of_field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11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Type_of_question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Radio Button</a:t>
            </a: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Option_text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Female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Option_code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Enable field 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q13,14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Disable field 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q11,12</a:t>
            </a: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Page_no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888" y="294382"/>
            <a:ext cx="8556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Designing of Apps for disease surveillance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A2A11-9618-422A-BFE7-652E5382B1B8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524000"/>
            <a:ext cx="3657600" cy="6718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Questionnaire_detail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838200" y="3276600"/>
            <a:ext cx="609600" cy="1143000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990600" y="2209800"/>
            <a:ext cx="380999" cy="91440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572001"/>
            <a:ext cx="1828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Database of Web Based Server</a:t>
            </a:r>
          </a:p>
        </p:txBody>
      </p:sp>
      <p:pic>
        <p:nvPicPr>
          <p:cNvPr id="10" name="Picture 5" descr="Image result for computer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76600"/>
            <a:ext cx="1512238" cy="111824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09800" y="4572000"/>
            <a:ext cx="1295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Server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1447800" y="3581400"/>
            <a:ext cx="609600" cy="457200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3400" y="434340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Sync</a:t>
            </a:r>
          </a:p>
        </p:txBody>
      </p:sp>
      <p:sp>
        <p:nvSpPr>
          <p:cNvPr id="16" name="Can 15"/>
          <p:cNvSpPr/>
          <p:nvPr/>
        </p:nvSpPr>
        <p:spPr>
          <a:xfrm>
            <a:off x="6096000" y="3124200"/>
            <a:ext cx="457200" cy="1219200"/>
          </a:xfrm>
          <a:prstGeom prst="ca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 rot="10800000">
            <a:off x="4038599" y="3886200"/>
            <a:ext cx="1828800" cy="228600"/>
          </a:xfrm>
          <a:prstGeom prst="rightArrow">
            <a:avLst>
              <a:gd name="adj1" fmla="val 50000"/>
              <a:gd name="adj2" fmla="val 7368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4038600" y="3505200"/>
            <a:ext cx="1905000" cy="228600"/>
          </a:xfrm>
          <a:prstGeom prst="rightArrow">
            <a:avLst>
              <a:gd name="adj1" fmla="val 50000"/>
              <a:gd name="adj2" fmla="val 7368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4191000" y="3200400"/>
            <a:ext cx="1219200" cy="1143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Internet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343400"/>
            <a:ext cx="137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Mobile Database</a:t>
            </a:r>
          </a:p>
        </p:txBody>
      </p:sp>
      <p:pic>
        <p:nvPicPr>
          <p:cNvPr id="21" name="Picture 2" descr="F:\manjeet\Research\cachar\Screenshots\Screenshot_2017-11-21-11-40-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514600"/>
            <a:ext cx="1752600" cy="3276600"/>
          </a:xfrm>
          <a:prstGeom prst="rect">
            <a:avLst/>
          </a:prstGeom>
          <a:noFill/>
        </p:spPr>
      </p:pic>
      <p:sp>
        <p:nvSpPr>
          <p:cNvPr id="22" name="Right Arrow 21"/>
          <p:cNvSpPr/>
          <p:nvPr/>
        </p:nvSpPr>
        <p:spPr>
          <a:xfrm rot="778708">
            <a:off x="4344722" y="2084994"/>
            <a:ext cx="2435758" cy="28881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888" y="294382"/>
            <a:ext cx="8556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Benefits of developing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questionnaire_detail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A2A11-9618-422A-BFE7-652E5382B1B8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" y="933826"/>
            <a:ext cx="81534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41325" marR="0" lvl="0" indent="-4413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Creation of  tables in web based server and mobile app becomes easy. </a:t>
            </a:r>
          </a:p>
          <a:p>
            <a:pPr marL="441325" marR="0" lvl="0" indent="-4413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Creates dynamic questionnaire in mobile App</a:t>
            </a:r>
          </a:p>
          <a:p>
            <a:pPr marL="441325" marR="0" lvl="0" indent="-4413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Building data save query becomes easy. </a:t>
            </a:r>
          </a:p>
          <a:p>
            <a:pPr marL="441325" marR="0" lvl="0" indent="-4413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checks can be placed automatically. </a:t>
            </a:r>
          </a:p>
          <a:p>
            <a:pPr marL="441325" marR="0" lvl="0" indent="-4413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synchronization  coding becomes small.</a:t>
            </a:r>
          </a:p>
          <a:p>
            <a:pPr marL="441325" marR="0" lvl="0" indent="-4413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Table works as metadata during data analysis</a:t>
            </a:r>
          </a:p>
          <a:p>
            <a:pPr marL="441325" marR="0" lvl="0" indent="-4413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Creates data view automatically</a:t>
            </a:r>
          </a:p>
          <a:p>
            <a:pPr marL="441325" marR="0" lvl="0" indent="-4413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Graphical Analysis becomes easy</a:t>
            </a:r>
          </a:p>
          <a:p>
            <a:pPr marL="441325" marR="0" lvl="0" indent="-4413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 Important : Easily replicable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Screenshot_20171010-1245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849813" cy="15121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86544" y="2421414"/>
            <a:ext cx="3371056" cy="20151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 Status :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Developed Mobile App and collected Data from Tribal Area from 19 Districts of 5 States Chhattisgarh, Gujarat, Jharkhand , MP &amp; Rajasthan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8944" y="3527425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 rot="1849081">
            <a:off x="2361913" y="1668547"/>
            <a:ext cx="1736698" cy="251332"/>
          </a:xfrm>
          <a:prstGeom prst="rightArrow">
            <a:avLst>
              <a:gd name="adj1" fmla="val 50000"/>
              <a:gd name="adj2" fmla="val 7368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4382631"/>
            <a:ext cx="3352800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4500+ TB Patients</a:t>
            </a:r>
          </a:p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600+ Contacts Patients</a:t>
            </a:r>
          </a:p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900+ Community Persons</a:t>
            </a:r>
          </a:p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1400 ASHA workers</a:t>
            </a:r>
          </a:p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900+ ANMs</a:t>
            </a:r>
          </a:p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400+ MPWs</a:t>
            </a:r>
          </a:p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170+ Medical Officers 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3" name="Picture 5" descr="Image result for computer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1744" y="2308225"/>
            <a:ext cx="1512238" cy="111824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5791200" y="2209800"/>
            <a:ext cx="129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Analyzed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</a:t>
            </a: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 rot="19505649">
            <a:off x="5218729" y="2276113"/>
            <a:ext cx="1032229" cy="251779"/>
          </a:xfrm>
          <a:prstGeom prst="rightArrow">
            <a:avLst>
              <a:gd name="adj1" fmla="val 50000"/>
              <a:gd name="adj2" fmla="val 7368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 rot="1849081">
            <a:off x="4599683" y="3766430"/>
            <a:ext cx="1579138" cy="185564"/>
          </a:xfrm>
          <a:prstGeom prst="rightArrow">
            <a:avLst>
              <a:gd name="adj1" fmla="val 50000"/>
              <a:gd name="adj2" fmla="val 7368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95800" y="4975225"/>
            <a:ext cx="4419600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35 Mobile vans equipped with Digital X-ray and sputum microscopy services have been launched and providing services to TB Patients in Tribal Area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7" name="AutoShape 3" descr="Image result for ambulance image"/>
          <p:cNvSpPr>
            <a:spLocks noChangeAspect="1" noChangeArrowheads="1"/>
          </p:cNvSpPr>
          <p:nvPr/>
        </p:nvSpPr>
        <p:spPr bwMode="auto">
          <a:xfrm>
            <a:off x="155575" y="-762000"/>
            <a:ext cx="179070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" name="AutoShape 5" descr="Image result for ambulance image"/>
          <p:cNvSpPr>
            <a:spLocks noChangeAspect="1" noChangeArrowheads="1"/>
          </p:cNvSpPr>
          <p:nvPr/>
        </p:nvSpPr>
        <p:spPr bwMode="auto">
          <a:xfrm>
            <a:off x="155575" y="-762000"/>
            <a:ext cx="179070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8" name="Picture 14" descr="C:\Users\Dr Manjeet S Chalga\Desktop\test,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27425"/>
            <a:ext cx="2223845" cy="1381125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810000" y="3352800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Server at ICMR Headquarters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5850" y="1676400"/>
            <a:ext cx="221815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838200"/>
            <a:ext cx="2304256" cy="1429849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81000" y="1501914"/>
            <a:ext cx="129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TieTB</a:t>
            </a: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Project Flow Diagram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752600"/>
          </a:xfrm>
        </p:spPr>
        <p:txBody>
          <a:bodyPr>
            <a:noAutofit/>
          </a:bodyPr>
          <a:lstStyle/>
          <a:p>
            <a:r>
              <a:rPr lang="en-GB" sz="2800" b="1" dirty="0"/>
              <a:t>About 46000 population has been screened  by 250+ health workers using Mobile Application under project “Screening and Early Detection of Cervical, Oral and Breast Cancer in </a:t>
            </a:r>
            <a:r>
              <a:rPr lang="en-GB" sz="2800" b="1" dirty="0" err="1"/>
              <a:t>Cachar</a:t>
            </a:r>
            <a:r>
              <a:rPr lang="en-GB" sz="2800" b="1" dirty="0"/>
              <a:t>, Assam”</a:t>
            </a:r>
            <a:endParaRPr lang="en-US" sz="26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017" y="2514600"/>
            <a:ext cx="858038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752600"/>
          </a:xfrm>
        </p:spPr>
        <p:txBody>
          <a:bodyPr>
            <a:noAutofit/>
          </a:bodyPr>
          <a:lstStyle/>
          <a:p>
            <a:r>
              <a:rPr lang="en-GB" sz="2800" b="1" dirty="0"/>
              <a:t>About 10000 Tea Garden workers were screened  by 20+ health workers using Mobile Application  for Cancer and Non-Communicable Diseases</a:t>
            </a:r>
            <a:endParaRPr lang="en-US" sz="2600" b="1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50000 population has been  screened  using Cloud Based  Application  for prevalence of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fluorosis</a:t>
            </a:r>
            <a:endParaRPr kumimoji="0" lang="en-US" sz="2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4196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50000 population has been  screened  for Salt and Sugar intake using Cloud Based  Application. More than 3,00,000 schedules are filled</a:t>
            </a:r>
            <a:endParaRPr kumimoji="0" lang="en-US" sz="2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>
            <a:noAutofit/>
          </a:bodyPr>
          <a:lstStyle/>
          <a:p>
            <a:r>
              <a:rPr lang="en-GB" sz="2800" b="1" dirty="0"/>
              <a:t>Received National Award for project on TB in Tribal Areas </a:t>
            </a:r>
            <a:endParaRPr lang="en-US" sz="2600" b="1" u="sng" dirty="0"/>
          </a:p>
        </p:txBody>
      </p:sp>
      <p:pic>
        <p:nvPicPr>
          <p:cNvPr id="2" name="Picture 2" descr="D:\manjeet\Research\tietb\DSC_0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382000" cy="5567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7530" y="2967335"/>
            <a:ext cx="3148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A2A11-9618-422A-BFE7-652E5382B1B8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2888" y="381000"/>
            <a:ext cx="8556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FG-AI4H-G-209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888" y="1244025"/>
            <a:ext cx="8556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DEL-09 :  AI4H Applications and Platforms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145341"/>
            <a:ext cx="855631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Manjeet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Singh </a:t>
            </a:r>
            <a:r>
              <a:rPr kumimoji="0" lang="en-I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Chalga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Scientist-C, ICMR, India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+91-95827 76792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manjeetchalga@gmail.com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chalgams.hq@icmr.gov.in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https://egovcell.icmr.org.in/images/new_logo_icm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9950" y="2895600"/>
            <a:ext cx="2381250" cy="1143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888" y="381000"/>
            <a:ext cx="8556312" cy="6063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Objectives: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prepare the rules for development of AI tool for Health using Mobile Applications &amp; Cloud Applications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a forum for open communication among various stakeholders,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discuss on technology, security and legal issues related to these AI tools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coordinate the benchmarking process in collaboration with the Focus Group management and working groups.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A2A11-9618-422A-BFE7-652E5382B1B8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888" y="294382"/>
            <a:ext cx="85563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features required for development of AI tool for Health using Mobile Application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A2A11-9618-422A-BFE7-652E5382B1B8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584097"/>
            <a:ext cx="5813112" cy="48167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Simple Registration </a:t>
            </a: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Minimal Introduction </a:t>
            </a: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 Instructions </a:t>
            </a: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Simplified user interface </a:t>
            </a: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Functionality</a:t>
            </a: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Performance</a:t>
            </a: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Security Validation</a:t>
            </a: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Positive Discontinuation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888" y="294382"/>
            <a:ext cx="85563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features required for development of AI tool for Health using Mobile Application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A2A11-9618-422A-BFE7-652E5382B1B8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730812"/>
            <a:ext cx="8153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 277:2015 Health and wellness apps. Quality criteria across the life cycle. Code of practice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260497"/>
            <a:ext cx="8153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 practice guidelines on health apps and smart devices (mobile health or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mhealth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790182"/>
            <a:ext cx="8153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Guiding Principles of Practice and Transparency for Mobile Health Solutions (CTA-2073)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888" y="294382"/>
            <a:ext cx="8556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Types of Mobile Application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A2A11-9618-422A-BFE7-652E5382B1B8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914400"/>
            <a:ext cx="8229600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Native App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The App that has been developed and distributed to run on a specific platform and updated via an app repository associated with that platform.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 based App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Websites which are created to look like a native app but it actually run at a web browser software running on a mobile.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Hybrid App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These are the apps which are installed as a native app, however, their functionality is delivered from a web browser.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888" y="294382"/>
            <a:ext cx="8556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Types of Mobile Application  for Health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A2A11-9618-422A-BFE7-652E5382B1B8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914400"/>
            <a:ext cx="8229600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Awareness Apps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mostly native or web based apps to give awareness about a particular disease.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Apps with associated medical devices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Apps associated with some diagnostic tools and designed to serve for a specific disease.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Apps for disease surveillance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There are disease specific standard questionnaires asked to know the prevalence of a disease or any problem relation to treatment seeking behaviour of the patients.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888" y="294382"/>
            <a:ext cx="8556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Designing of Apps for disease surveillance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A2A11-9618-422A-BFE7-652E5382B1B8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914400"/>
            <a:ext cx="8229600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Such  Apps mostly contains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repeated pattern of questionnaire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Basic data types used for storing data in a server are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character,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varchar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numeric, float, date,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datetime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logical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Questionnaire consists of Questions with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 input, Radio button, Check Box, Date input, Time input and List Box. </a:t>
            </a: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question may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to another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888" y="294382"/>
            <a:ext cx="8556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Designing of Apps for disease surveillance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A2A11-9618-422A-BFE7-652E5382B1B8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77724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mechanism is designed to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laydown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complete questionnaire in a predefined format in Excel/ a simple database namely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questionnaire_detail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 row contains details about following :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276600"/>
            <a:ext cx="3886200" cy="32571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Tablename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Fieldname</a:t>
            </a: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 of Question</a:t>
            </a: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Type_of_field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Size_of_field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3276600"/>
            <a:ext cx="3886200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Type_of_question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Option_text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Option_code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Enable/Disable field</a:t>
            </a:r>
          </a:p>
          <a:p>
            <a:pPr marL="361950" marR="0" lvl="0" indent="-361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Page_no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7D9F254-4422-4A35-9BC0-706801586948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1773</TotalTime>
  <Words>937</Words>
  <Application>Microsoft Office PowerPoint</Application>
  <PresentationFormat>On-screen Show (4:3)</PresentationFormat>
  <Paragraphs>155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等线</vt:lpstr>
      <vt:lpstr>Arial</vt:lpstr>
      <vt:lpstr>Calibri</vt:lpstr>
      <vt:lpstr>Calibri Light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46000 population has been screened  by 250+ health workers using Mobile Application under project “Screening and Early Detection of Cervical, Oral and Breast Cancer in Cachar, Assam”</vt:lpstr>
      <vt:lpstr>About 10000 Tea Garden workers were screened  by 20+ health workers using Mobile Application  for Cancer and Non-Communicable Diseases</vt:lpstr>
      <vt:lpstr>Received National Award for project on TB in Tribal Areas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DEL09 – Att.1: Presentation</dc:title>
  <dc:creator>Campos, Simao</dc:creator>
  <cp:lastModifiedBy>Dabiri, Ayda</cp:lastModifiedBy>
  <cp:revision>66</cp:revision>
  <cp:lastPrinted>2019-04-04T08:49:31Z</cp:lastPrinted>
  <dcterms:created xsi:type="dcterms:W3CDTF">2019-03-31T15:53:06Z</dcterms:created>
  <dcterms:modified xsi:type="dcterms:W3CDTF">2020-09-30T18:11:12Z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