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8" r:id="rId6"/>
    <p:sldId id="259" r:id="rId7"/>
    <p:sldId id="260" r:id="rId8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84" d="100"/>
          <a:sy n="84" d="100"/>
        </p:scale>
        <p:origin x="12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10B1E-BC69-1446-AF3C-51ED1C6C96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10B1E-BC69-1446-AF3C-51ED1C6C96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68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10B1E-BC69-1446-AF3C-51ED1C6C96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54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464957" y="658322"/>
            <a:ext cx="1983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FG-AI4H-J-042-A04</a:t>
            </a:r>
          </a:p>
          <a:p>
            <a:pPr algn="r"/>
            <a:r>
              <a:rPr lang="en-GB" b="1" dirty="0"/>
              <a:t>FG-AI4H-J-002-A01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4196322" y="1304653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480275"/>
              </p:ext>
            </p:extLst>
          </p:nvPr>
        </p:nvGraphicFramePr>
        <p:xfrm>
          <a:off x="1015801" y="2618511"/>
          <a:ext cx="7112397" cy="260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29856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67399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Peer review process for deliverables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Att.4: Presentation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Monique Kuglitsch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Fraunhofer HHI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monique.kuglitsch@hhi.fraunhofer.de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of J-002 and </a:t>
                      </a:r>
                      <a:r>
                        <a:rPr lang="en-GB" sz="1800" b="0" dirty="0"/>
                        <a:t>J-042 (-A01, -A02, -A03)</a:t>
                      </a:r>
                      <a:r>
                        <a:rPr lang="en-US" sz="1800" b="0" dirty="0"/>
                        <a:t>.</a:t>
                      </a:r>
                      <a:endParaRPr lang="en-GB" sz="1800" b="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C6E72A8-CD72-784B-9A9E-E13A26C5DAD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6" t="14489" r="32428" b="20707"/>
          <a:stretch/>
        </p:blipFill>
        <p:spPr bwMode="auto">
          <a:xfrm>
            <a:off x="6139724" y="3447080"/>
            <a:ext cx="2909026" cy="28611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D472E3D-699A-9646-A8EC-14FBA243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145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Peer review process for deliverables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5026-C61C-C34C-8B54-339DEB975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Developed by </a:t>
            </a:r>
            <a:r>
              <a:rPr lang="en-US" sz="2400" i="1" dirty="0"/>
              <a:t>M. </a:t>
            </a:r>
            <a:r>
              <a:rPr lang="en-US" sz="2400" i="1" dirty="0" err="1"/>
              <a:t>Kuglitsch</a:t>
            </a:r>
            <a:r>
              <a:rPr lang="en-US" sz="2400" dirty="0"/>
              <a:t>,</a:t>
            </a:r>
            <a:r>
              <a:rPr lang="en-US" sz="2400" i="1" dirty="0"/>
              <a:t> E. </a:t>
            </a:r>
            <a:r>
              <a:rPr lang="en-US" sz="2400" i="1" dirty="0" err="1"/>
              <a:t>Weicken</a:t>
            </a:r>
            <a:r>
              <a:rPr lang="en-US" sz="2400" dirty="0"/>
              <a:t>, and </a:t>
            </a:r>
            <a:r>
              <a:rPr lang="en-US" sz="2400" i="1" dirty="0"/>
              <a:t>N. Lee</a:t>
            </a:r>
          </a:p>
          <a:p>
            <a:r>
              <a:rPr lang="en-US" sz="2400" dirty="0"/>
              <a:t>Aims to ensure FG-AI4H deliverables achieve max level of quality </a:t>
            </a:r>
          </a:p>
          <a:p>
            <a:r>
              <a:rPr lang="en-US" sz="2400" dirty="0"/>
              <a:t>Proposes two-part (internal/external) peer review process</a:t>
            </a:r>
          </a:p>
          <a:p>
            <a:r>
              <a:rPr lang="en-US" sz="2400" dirty="0"/>
              <a:t>Addresses: </a:t>
            </a:r>
          </a:p>
          <a:p>
            <a:pPr lvl="1"/>
            <a:r>
              <a:rPr lang="en-US" sz="2000" dirty="0"/>
              <a:t>why do we need a peer review process?</a:t>
            </a:r>
          </a:p>
          <a:p>
            <a:pPr lvl="1"/>
            <a:r>
              <a:rPr lang="en-US" sz="2000" dirty="0"/>
              <a:t>who should do the peer review process?</a:t>
            </a:r>
          </a:p>
          <a:p>
            <a:pPr lvl="1"/>
            <a:r>
              <a:rPr lang="en-US" sz="2000" dirty="0"/>
              <a:t>what is the suggested work flow?</a:t>
            </a:r>
          </a:p>
          <a:p>
            <a:pPr lvl="1"/>
            <a:r>
              <a:rPr lang="en-US" sz="2000" dirty="0"/>
              <a:t>how do we find (and convince) reviewers?</a:t>
            </a:r>
          </a:p>
          <a:p>
            <a:pPr lvl="1"/>
            <a:r>
              <a:rPr lang="en-US" sz="2000" dirty="0"/>
              <a:t>what are the components of a review?</a:t>
            </a:r>
          </a:p>
          <a:p>
            <a:r>
              <a:rPr lang="en-US" sz="2400" dirty="0"/>
              <a:t>Provides checklist for peer review of TDD</a:t>
            </a:r>
          </a:p>
        </p:txBody>
      </p:sp>
      <p:pic>
        <p:nvPicPr>
          <p:cNvPr id="4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A51FC6E6-BCBF-1840-BEA7-FE8840DDB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9BC95B-7A09-3D46-B542-7A53FD1EB3D1}"/>
              </a:ext>
            </a:extLst>
          </p:cNvPr>
          <p:cNvSpPr txBox="1"/>
          <p:nvPr/>
        </p:nvSpPr>
        <p:spPr>
          <a:xfrm>
            <a:off x="206376" y="6248951"/>
            <a:ext cx="271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>
                    <a:lumMod val="65000"/>
                  </a:schemeClr>
                </a:solidFill>
              </a:rPr>
              <a:t>(FGAI4H-J-042, -A01, -A02, &amp; -A03)</a:t>
            </a:r>
            <a:endParaRPr lang="en-US" sz="135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16ED1A3-AB7F-0A4D-A31A-AD1B1190A15E}"/>
              </a:ext>
            </a:extLst>
          </p:cNvPr>
          <p:cNvGrpSpPr/>
          <p:nvPr/>
        </p:nvGrpSpPr>
        <p:grpSpPr>
          <a:xfrm>
            <a:off x="1080226" y="4315189"/>
            <a:ext cx="300899" cy="1180615"/>
            <a:chOff x="1287901" y="4001294"/>
            <a:chExt cx="271076" cy="1320213"/>
          </a:xfrm>
        </p:grpSpPr>
        <p:sp>
          <p:nvSpPr>
            <p:cNvPr id="3" name="5-Point Star 2">
              <a:extLst>
                <a:ext uri="{FF2B5EF4-FFF2-40B4-BE49-F238E27FC236}">
                  <a16:creationId xmlns:a16="http://schemas.microsoft.com/office/drawing/2014/main" id="{385CB70B-E8E0-6943-ABF4-F6545F8F4965}"/>
                </a:ext>
              </a:extLst>
            </p:cNvPr>
            <p:cNvSpPr/>
            <p:nvPr/>
          </p:nvSpPr>
          <p:spPr>
            <a:xfrm>
              <a:off x="1287901" y="4001294"/>
              <a:ext cx="253586" cy="223435"/>
            </a:xfrm>
            <a:prstGeom prst="star5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5-Point Star 7">
              <a:extLst>
                <a:ext uri="{FF2B5EF4-FFF2-40B4-BE49-F238E27FC236}">
                  <a16:creationId xmlns:a16="http://schemas.microsoft.com/office/drawing/2014/main" id="{014EB684-9B5B-F74C-8530-FAA90484FF2F}"/>
                </a:ext>
              </a:extLst>
            </p:cNvPr>
            <p:cNvSpPr/>
            <p:nvPr/>
          </p:nvSpPr>
          <p:spPr>
            <a:xfrm>
              <a:off x="1305391" y="4378544"/>
              <a:ext cx="253586" cy="223435"/>
            </a:xfrm>
            <a:prstGeom prst="star5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5-Point Star 8">
              <a:extLst>
                <a:ext uri="{FF2B5EF4-FFF2-40B4-BE49-F238E27FC236}">
                  <a16:creationId xmlns:a16="http://schemas.microsoft.com/office/drawing/2014/main" id="{DA7C2C2D-1F41-0B47-97A1-F4749872838C}"/>
                </a:ext>
              </a:extLst>
            </p:cNvPr>
            <p:cNvSpPr/>
            <p:nvPr/>
          </p:nvSpPr>
          <p:spPr>
            <a:xfrm>
              <a:off x="1290401" y="5098072"/>
              <a:ext cx="253586" cy="223435"/>
            </a:xfrm>
            <a:prstGeom prst="star5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94561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472E3D-699A-9646-A8EC-14FBA243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7978"/>
            <a:ext cx="7886700" cy="994172"/>
          </a:xfrm>
        </p:spPr>
        <p:txBody>
          <a:bodyPr/>
          <a:lstStyle/>
          <a:p>
            <a:r>
              <a:rPr lang="en-US" dirty="0"/>
              <a:t>Whitepaper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5026-C61C-C34C-8B54-339DEB975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guide to the FG-AI4H, which outlines mandate and operations</a:t>
            </a:r>
          </a:p>
          <a:p>
            <a:r>
              <a:rPr lang="en-US" dirty="0"/>
              <a:t>Adaptation from the original whitepaper by </a:t>
            </a:r>
            <a:r>
              <a:rPr lang="en-US" dirty="0" err="1"/>
              <a:t>Salathé</a:t>
            </a:r>
            <a:r>
              <a:rPr lang="en-US" dirty="0"/>
              <a:t> et al. (2018)</a:t>
            </a:r>
          </a:p>
          <a:p>
            <a:r>
              <a:rPr lang="en-US" dirty="0"/>
              <a:t>Contributions were made from: </a:t>
            </a:r>
            <a:r>
              <a:rPr lang="de-DE" i="1" dirty="0"/>
              <a:t>T. Wiegand, N. Lee, S. </a:t>
            </a:r>
            <a:r>
              <a:rPr lang="de-DE" i="1" dirty="0" err="1"/>
              <a:t>Pujari</a:t>
            </a:r>
            <a:r>
              <a:rPr lang="de-DE" i="1" dirty="0"/>
              <a:t>, M. Singh, S. </a:t>
            </a:r>
            <a:r>
              <a:rPr lang="de-DE" i="1" dirty="0" err="1"/>
              <a:t>Xu</a:t>
            </a:r>
            <a:r>
              <a:rPr lang="de-DE" i="1" dirty="0"/>
              <a:t>, M. </a:t>
            </a:r>
            <a:r>
              <a:rPr lang="de-DE" i="1" dirty="0" err="1"/>
              <a:t>Kuglitsch</a:t>
            </a:r>
            <a:r>
              <a:rPr lang="de-DE" i="1" dirty="0"/>
              <a:t>, M. </a:t>
            </a:r>
            <a:r>
              <a:rPr lang="de-DE" i="1" dirty="0" err="1"/>
              <a:t>Lecoultre</a:t>
            </a:r>
            <a:r>
              <a:rPr lang="de-DE" i="1" dirty="0"/>
              <a:t>, A. </a:t>
            </a:r>
            <a:r>
              <a:rPr lang="de-DE" i="1" dirty="0" err="1"/>
              <a:t>Riviere-Cinnamond</a:t>
            </a:r>
            <a:r>
              <a:rPr lang="de-DE" i="1" dirty="0"/>
              <a:t>, E. </a:t>
            </a:r>
            <a:r>
              <a:rPr lang="de-DE" i="1" dirty="0" err="1"/>
              <a:t>Weicken</a:t>
            </a:r>
            <a:r>
              <a:rPr lang="de-DE" i="1" dirty="0"/>
              <a:t>, M. Wenzel, A. Werneck Leite, S. Campos,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i="1" dirty="0"/>
              <a:t>B. Quast</a:t>
            </a:r>
            <a:endParaRPr lang="en-US" i="1" dirty="0"/>
          </a:p>
        </p:txBody>
      </p:sp>
      <p:pic>
        <p:nvPicPr>
          <p:cNvPr id="8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80B5AF53-CDD2-4357-A675-0227AF3DE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EDCD70-35FC-4EC2-A076-5FBAAAFC0EB2}"/>
              </a:ext>
            </a:extLst>
          </p:cNvPr>
          <p:cNvSpPr txBox="1"/>
          <p:nvPr/>
        </p:nvSpPr>
        <p:spPr>
          <a:xfrm>
            <a:off x="206376" y="6248951"/>
            <a:ext cx="271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>
                    <a:lumMod val="65000"/>
                  </a:schemeClr>
                </a:solidFill>
              </a:rPr>
              <a:t>(FGAI4H-J-002)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64746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5026-C61C-C34C-8B54-339DEB975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Preserves the original structure: Abstract, Introduction, Artificial intelligence, Artificial intelligence for Health, Focus Group on “Artificial Intelligence for Health” (FG-AI4H), and Future Directions.</a:t>
            </a:r>
          </a:p>
          <a:p>
            <a:r>
              <a:rPr lang="en-US" dirty="0"/>
              <a:t>Updates: </a:t>
            </a:r>
          </a:p>
          <a:p>
            <a:pPr lvl="1"/>
            <a:r>
              <a:rPr lang="en-US" dirty="0"/>
              <a:t>References (including mention of the FG-AI4H commentary)</a:t>
            </a:r>
          </a:p>
          <a:p>
            <a:pPr lvl="1"/>
            <a:r>
              <a:rPr lang="en-US" dirty="0"/>
              <a:t>FG-AI4H structure (new TGs/WGs)</a:t>
            </a:r>
          </a:p>
          <a:p>
            <a:pPr lvl="1"/>
            <a:r>
              <a:rPr lang="en-US" dirty="0"/>
              <a:t>workshops and meetings</a:t>
            </a:r>
          </a:p>
          <a:p>
            <a:pPr lvl="1"/>
            <a:r>
              <a:rPr lang="en-US" dirty="0"/>
              <a:t>deliverables (includes figure from S. Xu of deliverable interactions; explains importance of our outputs: documents, platform, and tools)</a:t>
            </a:r>
          </a:p>
        </p:txBody>
      </p:sp>
      <p:pic>
        <p:nvPicPr>
          <p:cNvPr id="8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3E442E92-0DEF-4C28-B872-27AD081DF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64E2D6CE-5228-4A90-B06A-AC2D51B127C9}"/>
              </a:ext>
            </a:extLst>
          </p:cNvPr>
          <p:cNvSpPr txBox="1">
            <a:spLocks/>
          </p:cNvSpPr>
          <p:nvPr/>
        </p:nvSpPr>
        <p:spPr>
          <a:xfrm>
            <a:off x="628650" y="777978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Whitepaper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C8C0F-9C5C-4AC6-A1F1-81E3B2DFB316}"/>
              </a:ext>
            </a:extLst>
          </p:cNvPr>
          <p:cNvSpPr txBox="1"/>
          <p:nvPr/>
        </p:nvSpPr>
        <p:spPr>
          <a:xfrm>
            <a:off x="206376" y="6248951"/>
            <a:ext cx="271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>
                    <a:lumMod val="65000"/>
                  </a:schemeClr>
                </a:solidFill>
              </a:rPr>
              <a:t>(FGAI4H-J-002)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8082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49EA29-B360-49EC-A7DA-3B9E9C5A8135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</TotalTime>
  <Words>346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等线</vt:lpstr>
      <vt:lpstr>Arial</vt:lpstr>
      <vt:lpstr>Calibri</vt:lpstr>
      <vt:lpstr>Calibri Light</vt:lpstr>
      <vt:lpstr>Office 主题​​</vt:lpstr>
      <vt:lpstr>PowerPoint Presentation</vt:lpstr>
      <vt:lpstr>Peer review process for deliverables</vt:lpstr>
      <vt:lpstr>Whitepaper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– Att. 4: Presentation</dc:title>
  <dc:creator>Campos, Simao</dc:creator>
  <cp:lastModifiedBy>Simão Campos-Neto</cp:lastModifiedBy>
  <cp:revision>70</cp:revision>
  <cp:lastPrinted>2019-04-04T08:49:31Z</cp:lastPrinted>
  <dcterms:created xsi:type="dcterms:W3CDTF">2019-03-31T15:53:06Z</dcterms:created>
  <dcterms:modified xsi:type="dcterms:W3CDTF">2020-09-29T16:56:13Z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