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257" r:id="rId6"/>
    <p:sldId id="258" r:id="rId7"/>
    <p:sldId id="263" r:id="rId8"/>
    <p:sldId id="264" r:id="rId9"/>
    <p:sldId id="259" r:id="rId10"/>
    <p:sldId id="265" r:id="rId11"/>
    <p:sldId id="267" r:id="rId12"/>
    <p:sldId id="266" r:id="rId13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CB645C-F19E-4B21-9227-2D672CDCEB3B}" v="9" dt="2020-10-01T09:21:08.2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67" d="100"/>
          <a:sy n="67" d="100"/>
        </p:scale>
        <p:origin x="12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pos, Simao" userId="a1bf0726-548b-4db8-a746-2e19b5e24da4" providerId="ADAL" clId="{62C6CFDA-DA37-43FE-BD99-6C0A14F0B21F}"/>
    <pc:docChg chg="modSld">
      <pc:chgData name="Campos, Simao" userId="a1bf0726-548b-4db8-a746-2e19b5e24da4" providerId="ADAL" clId="{62C6CFDA-DA37-43FE-BD99-6C0A14F0B21F}" dt="2020-07-31T13:07:33.154" v="2" actId="20577"/>
      <pc:docMkLst>
        <pc:docMk/>
      </pc:docMkLst>
      <pc:sldChg chg="modSp mod">
        <pc:chgData name="Campos, Simao" userId="a1bf0726-548b-4db8-a746-2e19b5e24da4" providerId="ADAL" clId="{62C6CFDA-DA37-43FE-BD99-6C0A14F0B21F}" dt="2020-07-31T13:07:33.154" v="2" actId="20577"/>
        <pc:sldMkLst>
          <pc:docMk/>
          <pc:sldMk cId="2383934936" sldId="256"/>
        </pc:sldMkLst>
        <pc:spChg chg="mod">
          <ac:chgData name="Campos, Simao" userId="a1bf0726-548b-4db8-a746-2e19b5e24da4" providerId="ADAL" clId="{62C6CFDA-DA37-43FE-BD99-6C0A14F0B21F}" dt="2020-07-31T13:07:33.154" v="2" actId="20577"/>
          <ac:spMkLst>
            <pc:docMk/>
            <pc:sldMk cId="2383934936" sldId="256"/>
            <ac:spMk id="9" creationId="{8C7CA0D1-8B49-4675-8A5E-57C7F64475C1}"/>
          </ac:spMkLst>
        </pc:spChg>
        <pc:spChg chg="mod">
          <ac:chgData name="Campos, Simao" userId="a1bf0726-548b-4db8-a746-2e19b5e24da4" providerId="ADAL" clId="{62C6CFDA-DA37-43FE-BD99-6C0A14F0B21F}" dt="2020-07-31T13:07:29.042" v="0"/>
          <ac:spMkLst>
            <pc:docMk/>
            <pc:sldMk cId="2383934936" sldId="256"/>
            <ac:spMk id="10" creationId="{D36F58C8-2F54-4864-94DC-A069EA8D2640}"/>
          </ac:spMkLst>
        </pc:spChg>
      </pc:sldChg>
    </pc:docChg>
  </pc:docChgLst>
  <pc:docChgLst>
    <pc:chgData name="Dabiri, Ayda" userId="b37f3988-c176-4be8-807a-107e80ddceeb" providerId="ADAL" clId="{72CB645C-F19E-4B21-9227-2D672CDCEB3B}"/>
    <pc:docChg chg="custSel addSld delSld modSld">
      <pc:chgData name="Dabiri, Ayda" userId="b37f3988-c176-4be8-807a-107e80ddceeb" providerId="ADAL" clId="{72CB645C-F19E-4B21-9227-2D672CDCEB3B}" dt="2020-10-01T09:21:15.435" v="68" actId="14100"/>
      <pc:docMkLst>
        <pc:docMk/>
      </pc:docMkLst>
      <pc:sldChg chg="modSp">
        <pc:chgData name="Dabiri, Ayda" userId="b37f3988-c176-4be8-807a-107e80ddceeb" providerId="ADAL" clId="{72CB645C-F19E-4B21-9227-2D672CDCEB3B}" dt="2020-10-01T09:21:15.435" v="68" actId="14100"/>
        <pc:sldMkLst>
          <pc:docMk/>
          <pc:sldMk cId="2383934936" sldId="256"/>
        </pc:sldMkLst>
        <pc:spChg chg="mod">
          <ac:chgData name="Dabiri, Ayda" userId="b37f3988-c176-4be8-807a-107e80ddceeb" providerId="ADAL" clId="{72CB645C-F19E-4B21-9227-2D672CDCEB3B}" dt="2020-10-01T09:17:38.357" v="7" actId="20577"/>
          <ac:spMkLst>
            <pc:docMk/>
            <pc:sldMk cId="2383934936" sldId="256"/>
            <ac:spMk id="9" creationId="{8C7CA0D1-8B49-4675-8A5E-57C7F64475C1}"/>
          </ac:spMkLst>
        </pc:spChg>
        <pc:graphicFrameChg chg="mod modGraphic">
          <ac:chgData name="Dabiri, Ayda" userId="b37f3988-c176-4be8-807a-107e80ddceeb" providerId="ADAL" clId="{72CB645C-F19E-4B21-9227-2D672CDCEB3B}" dt="2020-10-01T09:21:15.435" v="68" actId="14100"/>
          <ac:graphicFrameMkLst>
            <pc:docMk/>
            <pc:sldMk cId="2383934936" sldId="256"/>
            <ac:graphicFrameMk id="14" creationId="{F23ADA95-2EB2-45F5-AA21-8B52FA9A9E11}"/>
          </ac:graphicFrameMkLst>
        </pc:graphicFrameChg>
      </pc:sldChg>
      <pc:sldChg chg="add del">
        <pc:chgData name="Dabiri, Ayda" userId="b37f3988-c176-4be8-807a-107e80ddceeb" providerId="ADAL" clId="{72CB645C-F19E-4B21-9227-2D672CDCEB3B}" dt="2020-10-01T09:19:12.374" v="53"/>
        <pc:sldMkLst>
          <pc:docMk/>
          <pc:sldMk cId="0" sldId="257"/>
        </pc:sldMkLst>
      </pc:sldChg>
      <pc:sldChg chg="add del">
        <pc:chgData name="Dabiri, Ayda" userId="b37f3988-c176-4be8-807a-107e80ddceeb" providerId="ADAL" clId="{72CB645C-F19E-4B21-9227-2D672CDCEB3B}" dt="2020-10-01T09:19:12.374" v="53"/>
        <pc:sldMkLst>
          <pc:docMk/>
          <pc:sldMk cId="0" sldId="258"/>
        </pc:sldMkLst>
      </pc:sldChg>
      <pc:sldChg chg="add del">
        <pc:chgData name="Dabiri, Ayda" userId="b37f3988-c176-4be8-807a-107e80ddceeb" providerId="ADAL" clId="{72CB645C-F19E-4B21-9227-2D672CDCEB3B}" dt="2020-10-01T09:19:12.374" v="53"/>
        <pc:sldMkLst>
          <pc:docMk/>
          <pc:sldMk cId="0" sldId="259"/>
        </pc:sldMkLst>
      </pc:sldChg>
      <pc:sldChg chg="add del">
        <pc:chgData name="Dabiri, Ayda" userId="b37f3988-c176-4be8-807a-107e80ddceeb" providerId="ADAL" clId="{72CB645C-F19E-4B21-9227-2D672CDCEB3B}" dt="2020-10-01T09:19:12.374" v="53"/>
        <pc:sldMkLst>
          <pc:docMk/>
          <pc:sldMk cId="946131447" sldId="263"/>
        </pc:sldMkLst>
      </pc:sldChg>
      <pc:sldChg chg="add del">
        <pc:chgData name="Dabiri, Ayda" userId="b37f3988-c176-4be8-807a-107e80ddceeb" providerId="ADAL" clId="{72CB645C-F19E-4B21-9227-2D672CDCEB3B}" dt="2020-10-01T09:19:12.374" v="53"/>
        <pc:sldMkLst>
          <pc:docMk/>
          <pc:sldMk cId="1530025100" sldId="264"/>
        </pc:sldMkLst>
      </pc:sldChg>
      <pc:sldChg chg="add del">
        <pc:chgData name="Dabiri, Ayda" userId="b37f3988-c176-4be8-807a-107e80ddceeb" providerId="ADAL" clId="{72CB645C-F19E-4B21-9227-2D672CDCEB3B}" dt="2020-10-01T09:19:12.374" v="53"/>
        <pc:sldMkLst>
          <pc:docMk/>
          <pc:sldMk cId="406356101" sldId="265"/>
        </pc:sldMkLst>
      </pc:sldChg>
      <pc:sldChg chg="add del">
        <pc:chgData name="Dabiri, Ayda" userId="b37f3988-c176-4be8-807a-107e80ddceeb" providerId="ADAL" clId="{72CB645C-F19E-4B21-9227-2D672CDCEB3B}" dt="2020-10-01T09:19:12.374" v="53"/>
        <pc:sldMkLst>
          <pc:docMk/>
          <pc:sldMk cId="3431271733" sldId="266"/>
        </pc:sldMkLst>
      </pc:sldChg>
      <pc:sldChg chg="add del">
        <pc:chgData name="Dabiri, Ayda" userId="b37f3988-c176-4be8-807a-107e80ddceeb" providerId="ADAL" clId="{72CB645C-F19E-4B21-9227-2D672CDCEB3B}" dt="2020-10-01T09:19:12.374" v="53"/>
        <pc:sldMkLst>
          <pc:docMk/>
          <pc:sldMk cId="3728020553" sldId="26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2020/10/1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2020/10/1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2020/10/1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2020/10/1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38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0205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2020/10/1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2020/10/1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2020/10/1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2020/10/1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2020/10/1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2020/10/1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2020/10/1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2020/10/1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2020/10/1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luis.oala@hhi.fraunhofer.d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iscord.gg/r5wJCT6" TargetMode="External"/><Relationship Id="rId4" Type="http://schemas.openxmlformats.org/officeDocument/2006/relationships/hyperlink" Target="mailto:alixandrowerneck@outlook.com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6572245" y="935321"/>
            <a:ext cx="19126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FGAI4H-J-038-A01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4196322" y="1304653"/>
            <a:ext cx="42518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E-meeting, 30 September – 2 October 2020</a:t>
            </a:r>
            <a:endParaRPr lang="en-GB" dirty="0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643969"/>
              </p:ext>
            </p:extLst>
          </p:nvPr>
        </p:nvGraphicFramePr>
        <p:xfrm>
          <a:off x="933576" y="3247161"/>
          <a:ext cx="7551308" cy="24897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0170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3124847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216291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WG-DAISAM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Metrics and Measures Paper Questionnaire – Att.1: Presentation</a:t>
                      </a:r>
                      <a:endParaRPr lang="en-GB" sz="18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3810" indent="51435" algn="l">
                        <a:lnSpc>
                          <a:spcPct val="119000"/>
                        </a:lnSpc>
                        <a:spcBef>
                          <a:spcPts val="75"/>
                        </a:spcBef>
                      </a:pPr>
                      <a:r>
                        <a:rPr lang="en-GB" sz="1800" spc="-4" dirty="0">
                          <a:latin typeface="Carlito"/>
                          <a:cs typeface="Carlito"/>
                        </a:rPr>
                        <a:t>Luis</a:t>
                      </a:r>
                      <a:r>
                        <a:rPr lang="en-GB" sz="1800" spc="-56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lang="en-GB" sz="1800" spc="-4" dirty="0">
                          <a:latin typeface="Carlito"/>
                          <a:cs typeface="Carlito"/>
                        </a:rPr>
                        <a:t>Oala, Jana Fehr, Alixandro Werneck, Pradeep Balachandran</a:t>
                      </a:r>
                      <a:endParaRPr lang="en-GB" sz="1800" dirty="0">
                        <a:latin typeface="Carlito"/>
                        <a:cs typeface="Carlito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Email: alixandrowerneck@outlook.com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This PPT contains a presentation of J-038.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0150" y="880721"/>
            <a:ext cx="6686550" cy="1126270"/>
          </a:xfrm>
          <a:prstGeom prst="rect">
            <a:avLst/>
          </a:prstGeom>
        </p:spPr>
        <p:txBody>
          <a:bodyPr vert="horz" wrap="square" lIns="0" tIns="10478" rIns="0" bIns="0" rtlCol="0" anchor="ctr">
            <a:spAutoFit/>
          </a:bodyPr>
          <a:lstStyle/>
          <a:p>
            <a:pPr algn="ctr">
              <a:lnSpc>
                <a:spcPts val="4121"/>
              </a:lnSpc>
              <a:spcBef>
                <a:spcPts val="83"/>
              </a:spcBef>
            </a:pPr>
            <a:r>
              <a:rPr spc="-4" dirty="0"/>
              <a:t>Meeting</a:t>
            </a:r>
            <a:endParaRPr dirty="0"/>
          </a:p>
          <a:p>
            <a:pPr algn="ctr">
              <a:lnSpc>
                <a:spcPts val="4616"/>
              </a:lnSpc>
            </a:pPr>
            <a:r>
              <a:rPr sz="4050" spc="-4" dirty="0"/>
              <a:t>DAISAM</a:t>
            </a:r>
            <a:r>
              <a:rPr lang="pt-BR" sz="4050" spc="-4" dirty="0"/>
              <a:t> Measures </a:t>
            </a:r>
            <a:r>
              <a:rPr lang="pt-BR" sz="4050" spc="-4" dirty="0" err="1"/>
              <a:t>and</a:t>
            </a:r>
            <a:r>
              <a:rPr lang="pt-BR" sz="4050" spc="-4" dirty="0"/>
              <a:t> </a:t>
            </a:r>
            <a:r>
              <a:rPr lang="pt-BR" sz="4050" spc="-4" dirty="0" err="1"/>
              <a:t>Metrics</a:t>
            </a:r>
            <a:endParaRPr sz="4050" dirty="0"/>
          </a:p>
        </p:txBody>
      </p:sp>
      <p:sp>
        <p:nvSpPr>
          <p:cNvPr id="3" name="object 3"/>
          <p:cNvSpPr txBox="1"/>
          <p:nvPr/>
        </p:nvSpPr>
        <p:spPr>
          <a:xfrm>
            <a:off x="1506397" y="1926193"/>
            <a:ext cx="6254591" cy="63286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algn="ctr">
              <a:spcBef>
                <a:spcPts val="75"/>
              </a:spcBef>
            </a:pPr>
            <a:r>
              <a:rPr lang="en-GB" sz="4050" spc="-8" dirty="0">
                <a:latin typeface="Carlito"/>
                <a:cs typeface="Carlito"/>
              </a:rPr>
              <a:t>Paper Questionnaire</a:t>
            </a:r>
            <a:endParaRPr sz="405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06397" y="4416960"/>
            <a:ext cx="6254591" cy="116403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 indent="51435" algn="ctr">
              <a:lnSpc>
                <a:spcPct val="119000"/>
              </a:lnSpc>
              <a:spcBef>
                <a:spcPts val="75"/>
              </a:spcBef>
            </a:pPr>
            <a:r>
              <a:rPr sz="2100" spc="-4" dirty="0">
                <a:latin typeface="Carlito"/>
                <a:cs typeface="Carlito"/>
              </a:rPr>
              <a:t>Somewhere in cyberspace, </a:t>
            </a:r>
            <a:r>
              <a:rPr lang="en-GB" sz="2100" spc="-8" dirty="0">
                <a:latin typeface="Carlito"/>
                <a:cs typeface="Carlito"/>
              </a:rPr>
              <a:t>October</a:t>
            </a:r>
            <a:r>
              <a:rPr sz="2100" spc="-8" dirty="0">
                <a:latin typeface="Carlito"/>
                <a:cs typeface="Carlito"/>
              </a:rPr>
              <a:t> </a:t>
            </a:r>
            <a:r>
              <a:rPr lang="en-GB" sz="2100" spc="-4" dirty="0">
                <a:latin typeface="Carlito"/>
                <a:cs typeface="Carlito"/>
              </a:rPr>
              <a:t>1</a:t>
            </a:r>
            <a:r>
              <a:rPr sz="2100" spc="-4" dirty="0">
                <a:latin typeface="Carlito"/>
                <a:cs typeface="Carlito"/>
              </a:rPr>
              <a:t>, 2020  </a:t>
            </a:r>
            <a:endParaRPr lang="en-GB" sz="2100" spc="-4" dirty="0">
              <a:latin typeface="Carlito"/>
              <a:cs typeface="Carlito"/>
            </a:endParaRPr>
          </a:p>
          <a:p>
            <a:pPr marL="9525" marR="3810" indent="51435" algn="ctr">
              <a:lnSpc>
                <a:spcPct val="119000"/>
              </a:lnSpc>
              <a:spcBef>
                <a:spcPts val="75"/>
              </a:spcBef>
            </a:pPr>
            <a:r>
              <a:rPr sz="2100" spc="-4" dirty="0">
                <a:latin typeface="Carlito"/>
                <a:cs typeface="Carlito"/>
              </a:rPr>
              <a:t>Luis</a:t>
            </a:r>
            <a:r>
              <a:rPr sz="2100" spc="-56" dirty="0">
                <a:latin typeface="Carlito"/>
                <a:cs typeface="Carlito"/>
              </a:rPr>
              <a:t> </a:t>
            </a:r>
            <a:r>
              <a:rPr sz="2100" spc="-4" dirty="0">
                <a:latin typeface="Carlito"/>
                <a:cs typeface="Carlito"/>
              </a:rPr>
              <a:t>Oala</a:t>
            </a:r>
            <a:r>
              <a:rPr lang="en-GB" sz="2100" spc="-4" dirty="0">
                <a:latin typeface="Carlito"/>
                <a:cs typeface="Carlito"/>
              </a:rPr>
              <a:t>, Jana Fehr, Alixandro Werneck and </a:t>
            </a:r>
          </a:p>
          <a:p>
            <a:pPr marL="9525" marR="3810" indent="51435" algn="ctr">
              <a:lnSpc>
                <a:spcPct val="119000"/>
              </a:lnSpc>
              <a:spcBef>
                <a:spcPts val="75"/>
              </a:spcBef>
            </a:pPr>
            <a:r>
              <a:rPr lang="en-GB" sz="2100" spc="-4" dirty="0">
                <a:latin typeface="Carlito"/>
                <a:cs typeface="Carlito"/>
              </a:rPr>
              <a:t>Pradeep Balachandran</a:t>
            </a:r>
            <a:endParaRPr sz="2100" dirty="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754632" y="2591455"/>
            <a:ext cx="3770129" cy="16250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5940" y="1013621"/>
            <a:ext cx="2036921" cy="517449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lang="en-GB" sz="3300" spc="-4" dirty="0">
                <a:solidFill>
                  <a:srgbClr val="4472C3"/>
                </a:solidFill>
              </a:rPr>
              <a:t>Summary</a:t>
            </a:r>
            <a:endParaRPr sz="3300" dirty="0"/>
          </a:p>
        </p:txBody>
      </p:sp>
      <p:sp>
        <p:nvSpPr>
          <p:cNvPr id="3" name="object 3"/>
          <p:cNvSpPr/>
          <p:nvPr/>
        </p:nvSpPr>
        <p:spPr>
          <a:xfrm>
            <a:off x="7188998" y="857250"/>
            <a:ext cx="1954983" cy="8426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0F070F-F733-4869-99C3-B42F674D6D16}"/>
              </a:ext>
            </a:extLst>
          </p:cNvPr>
          <p:cNvSpPr txBox="1"/>
          <p:nvPr/>
        </p:nvSpPr>
        <p:spPr>
          <a:xfrm>
            <a:off x="425940" y="1828800"/>
            <a:ext cx="84323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400" dirty="0"/>
              <a:t>Background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400" dirty="0"/>
              <a:t>Purpose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pt-BR" sz="2400" dirty="0" err="1"/>
              <a:t>Questionnaire</a:t>
            </a:r>
            <a:r>
              <a:rPr lang="pt-BR" sz="2400" dirty="0"/>
              <a:t> </a:t>
            </a:r>
            <a:r>
              <a:rPr lang="pt-BR" sz="2400" dirty="0" err="1"/>
              <a:t>Sections</a:t>
            </a:r>
            <a:endParaRPr lang="pt-BR" sz="240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pt-BR" sz="2400" dirty="0"/>
              <a:t>Next </a:t>
            </a:r>
            <a:r>
              <a:rPr lang="pt-BR" sz="2400" dirty="0" err="1"/>
              <a:t>steps</a:t>
            </a:r>
            <a:endParaRPr lang="pt-BR" sz="240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pt-BR" sz="2400" dirty="0"/>
              <a:t>More information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5940" y="1013621"/>
            <a:ext cx="2036921" cy="517449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3300" spc="-4" dirty="0">
                <a:solidFill>
                  <a:srgbClr val="4472C3"/>
                </a:solidFill>
              </a:rPr>
              <a:t>Background</a:t>
            </a:r>
            <a:endParaRPr sz="3300"/>
          </a:p>
        </p:txBody>
      </p:sp>
      <p:sp>
        <p:nvSpPr>
          <p:cNvPr id="3" name="object 3"/>
          <p:cNvSpPr/>
          <p:nvPr/>
        </p:nvSpPr>
        <p:spPr>
          <a:xfrm>
            <a:off x="7188998" y="857250"/>
            <a:ext cx="1954983" cy="8426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0F070F-F733-4869-99C3-B42F674D6D16}"/>
              </a:ext>
            </a:extLst>
          </p:cNvPr>
          <p:cNvSpPr txBox="1"/>
          <p:nvPr/>
        </p:nvSpPr>
        <p:spPr>
          <a:xfrm>
            <a:off x="425940" y="1828800"/>
            <a:ext cx="843231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n-GB" sz="2400" dirty="0"/>
              <a:t>Objective: Apply data and model quality assessment methods to understand different use cases.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n-GB" sz="2400" dirty="0"/>
              <a:t>Use cases</a:t>
            </a: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en-GB" sz="2400" dirty="0"/>
              <a:t>Diagnostic prediction of Alzheimer’s Disease (AD) from Christian </a:t>
            </a:r>
            <a:r>
              <a:rPr lang="en-GB" sz="2400" dirty="0" err="1"/>
              <a:t>Matek</a:t>
            </a:r>
            <a:r>
              <a:rPr lang="en-GB" sz="2400" dirty="0"/>
              <a:t> and Helmholtz </a:t>
            </a:r>
            <a:r>
              <a:rPr lang="en-GB" sz="2400" dirty="0" err="1"/>
              <a:t>Zentrum</a:t>
            </a:r>
            <a:r>
              <a:rPr lang="en-GB" sz="2400" dirty="0"/>
              <a:t>, Munich, Germany.</a:t>
            </a: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en-GB" sz="2400" dirty="0"/>
              <a:t>Diagnostic  prediction  of  diabetic retinopathy from Arun Shroff and Xtend.ai, Chennai, India.</a:t>
            </a: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en-GB" sz="2400" dirty="0"/>
              <a:t>Cytomorphologic classification to aid  </a:t>
            </a:r>
            <a:r>
              <a:rPr lang="en-GB" sz="2400" dirty="0" err="1"/>
              <a:t>leukemia</a:t>
            </a:r>
            <a:r>
              <a:rPr lang="en-GB" sz="2400" dirty="0"/>
              <a:t>  diagnostics from </a:t>
            </a:r>
            <a:r>
              <a:rPr lang="en-GB" sz="2400" dirty="0" err="1"/>
              <a:t>Ferath</a:t>
            </a:r>
            <a:r>
              <a:rPr lang="en-GB" sz="2400" dirty="0"/>
              <a:t> </a:t>
            </a:r>
            <a:r>
              <a:rPr lang="en-GB" sz="2400" dirty="0" err="1"/>
              <a:t>Khefir</a:t>
            </a:r>
            <a:r>
              <a:rPr lang="en-GB" sz="2400" dirty="0"/>
              <a:t> and the University of Lausanne, Switzerland.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46131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5940" y="1011360"/>
            <a:ext cx="4146061" cy="517449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lang="en-GB" sz="3300" spc="-4" dirty="0">
                <a:solidFill>
                  <a:srgbClr val="4472C3"/>
                </a:solidFill>
              </a:rPr>
              <a:t>Questionnaire Purpose</a:t>
            </a:r>
            <a:endParaRPr sz="3300" dirty="0"/>
          </a:p>
        </p:txBody>
      </p:sp>
      <p:sp>
        <p:nvSpPr>
          <p:cNvPr id="3" name="object 3"/>
          <p:cNvSpPr/>
          <p:nvPr/>
        </p:nvSpPr>
        <p:spPr>
          <a:xfrm>
            <a:off x="7188998" y="857250"/>
            <a:ext cx="1954983" cy="8426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0F070F-F733-4869-99C3-B42F674D6D16}"/>
              </a:ext>
            </a:extLst>
          </p:cNvPr>
          <p:cNvSpPr txBox="1"/>
          <p:nvPr/>
        </p:nvSpPr>
        <p:spPr>
          <a:xfrm>
            <a:off x="425940" y="1828800"/>
            <a:ext cx="843231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n-GB" sz="2400" dirty="0"/>
              <a:t>Provide details about </a:t>
            </a:r>
            <a:r>
              <a:rPr lang="en-GB" sz="2400" dirty="0">
                <a:solidFill>
                  <a:srgbClr val="202124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 data and development process of use case algorithms</a:t>
            </a:r>
            <a:r>
              <a:rPr lang="en-GB" sz="2400" dirty="0"/>
              <a:t>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n-US" sz="2400" dirty="0"/>
              <a:t>Qualitative conclusions about the applicability and safety of the algorithm.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n-US" sz="2400" dirty="0"/>
              <a:t>Freedom to answer besides </a:t>
            </a:r>
            <a:r>
              <a:rPr lang="en-GB" sz="2400" dirty="0"/>
              <a:t>than yes or no.</a:t>
            </a: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en-GB" sz="2400" dirty="0"/>
              <a:t>Specify any model developer idea.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n-US" sz="2400" dirty="0"/>
              <a:t>Model cards and datasheets.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30025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7604" y="1019858"/>
            <a:ext cx="4146061" cy="517449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lang="en-GB" sz="3300" spc="-4" dirty="0">
                <a:solidFill>
                  <a:srgbClr val="4472C3"/>
                </a:solidFill>
              </a:rPr>
              <a:t>Questionnaire Sections</a:t>
            </a:r>
            <a:endParaRPr sz="3300" dirty="0"/>
          </a:p>
        </p:txBody>
      </p:sp>
      <p:sp>
        <p:nvSpPr>
          <p:cNvPr id="3" name="object 3"/>
          <p:cNvSpPr/>
          <p:nvPr/>
        </p:nvSpPr>
        <p:spPr>
          <a:xfrm>
            <a:off x="7188998" y="857250"/>
            <a:ext cx="1954983" cy="8426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4CAD49-0EE1-4336-ADFB-35EE504D49A7}"/>
              </a:ext>
            </a:extLst>
          </p:cNvPr>
          <p:cNvSpPr txBox="1"/>
          <p:nvPr/>
        </p:nvSpPr>
        <p:spPr>
          <a:xfrm>
            <a:off x="425940" y="1828800"/>
            <a:ext cx="843231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400" dirty="0"/>
              <a:t>Seven sections distributed in: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400" dirty="0"/>
              <a:t>Section 1- Basic ML Model Information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400" dirty="0"/>
              <a:t>Section 2- Intended Use of the ML Model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400" dirty="0"/>
              <a:t>Section 3- ML Model Development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400" dirty="0"/>
              <a:t>Section 4- Legal Aspects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400" dirty="0"/>
              <a:t>Section 5- Ethical Considerations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400" dirty="0"/>
              <a:t>Section 6- ML Model Evaluation and Metrics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400" dirty="0"/>
              <a:t>Section 7- Caveats and Recommendations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5940" y="1011360"/>
            <a:ext cx="4146061" cy="517449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lang="en-GB" sz="3300" spc="-4" dirty="0">
                <a:solidFill>
                  <a:srgbClr val="4472C3"/>
                </a:solidFill>
              </a:rPr>
              <a:t>Next steps</a:t>
            </a:r>
            <a:endParaRPr sz="3300" dirty="0"/>
          </a:p>
        </p:txBody>
      </p:sp>
      <p:sp>
        <p:nvSpPr>
          <p:cNvPr id="3" name="object 3"/>
          <p:cNvSpPr/>
          <p:nvPr/>
        </p:nvSpPr>
        <p:spPr>
          <a:xfrm>
            <a:off x="7188998" y="857250"/>
            <a:ext cx="1954983" cy="8426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F9E85C-8E27-4C59-A665-1AB42B644B12}"/>
              </a:ext>
            </a:extLst>
          </p:cNvPr>
          <p:cNvSpPr txBox="1"/>
          <p:nvPr/>
        </p:nvSpPr>
        <p:spPr>
          <a:xfrm>
            <a:off x="425940" y="1699914"/>
            <a:ext cx="84323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400" dirty="0"/>
              <a:t>Paper Submission.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400" dirty="0"/>
              <a:t>Development a questionnaire new version (updates).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400" dirty="0" err="1"/>
              <a:t>Analyse</a:t>
            </a:r>
            <a:r>
              <a:rPr lang="en-US" sz="2400" dirty="0"/>
              <a:t> other use cases for future papers and WG development.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400" dirty="0"/>
              <a:t>Move to next steps of DAISAM Measures and Metrics.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6356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5940" y="1011360"/>
            <a:ext cx="4146061" cy="517449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lang="en-GB" sz="3300" spc="-4" dirty="0">
                <a:solidFill>
                  <a:srgbClr val="4472C3"/>
                </a:solidFill>
              </a:rPr>
              <a:t>More information</a:t>
            </a:r>
            <a:endParaRPr sz="3300" dirty="0"/>
          </a:p>
        </p:txBody>
      </p:sp>
      <p:sp>
        <p:nvSpPr>
          <p:cNvPr id="3" name="object 3"/>
          <p:cNvSpPr/>
          <p:nvPr/>
        </p:nvSpPr>
        <p:spPr>
          <a:xfrm>
            <a:off x="7188998" y="857250"/>
            <a:ext cx="1954983" cy="8426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F9E85C-8E27-4C59-A665-1AB42B644B12}"/>
              </a:ext>
            </a:extLst>
          </p:cNvPr>
          <p:cNvSpPr txBox="1"/>
          <p:nvPr/>
        </p:nvSpPr>
        <p:spPr>
          <a:xfrm>
            <a:off x="425940" y="1828800"/>
            <a:ext cx="843231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400" dirty="0"/>
              <a:t>Mail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GB" sz="2400" dirty="0"/>
              <a:t>Luis Oala: </a:t>
            </a:r>
            <a:r>
              <a:rPr lang="en-GB" sz="2400" dirty="0">
                <a:hlinkClick r:id="rId3"/>
              </a:rPr>
              <a:t>luis.oala@hhi.fraunhofer.de</a:t>
            </a:r>
            <a:r>
              <a:rPr lang="en-GB" sz="2400" dirty="0"/>
              <a:t> 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GB" sz="2400" dirty="0"/>
              <a:t>Alixandro Werneck: </a:t>
            </a:r>
            <a:r>
              <a:rPr lang="en-GB" sz="2400" dirty="0">
                <a:hlinkClick r:id="rId4"/>
              </a:rPr>
              <a:t>alixandrowerneck@outlook.com</a:t>
            </a:r>
            <a:r>
              <a:rPr lang="en-GB" sz="2400" dirty="0"/>
              <a:t>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400" dirty="0"/>
              <a:t>Join us in DAISAM Measures and Metrics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GB" sz="2400" dirty="0">
                <a:hlinkClick r:id="rId5"/>
              </a:rPr>
              <a:t>https://discord.gg/r5wJCT6</a:t>
            </a:r>
            <a:r>
              <a:rPr lang="en-GB" sz="2400" dirty="0"/>
              <a:t> 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pt-BR" sz="2400" dirty="0" err="1"/>
              <a:t>Anyone</a:t>
            </a:r>
            <a:r>
              <a:rPr lang="pt-BR" sz="2400" dirty="0"/>
              <a:t> </a:t>
            </a:r>
            <a:r>
              <a:rPr lang="pt-BR" sz="2400" dirty="0" err="1"/>
              <a:t>interested</a:t>
            </a:r>
            <a:r>
              <a:rPr lang="pt-BR" sz="2400" dirty="0"/>
              <a:t> is </a:t>
            </a:r>
            <a:r>
              <a:rPr lang="pt-BR" sz="2400" dirty="0" err="1"/>
              <a:t>welcome</a:t>
            </a:r>
            <a:r>
              <a:rPr lang="pt-BR" sz="2400" dirty="0"/>
              <a:t>!</a:t>
            </a:r>
            <a:endParaRPr lang="en-GB" sz="240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400" dirty="0"/>
              <a:t>If you want to submit your use case to our questionnaire and participate in the next steps, you are welcome!</a:t>
            </a:r>
          </a:p>
        </p:txBody>
      </p:sp>
    </p:spTree>
    <p:extLst>
      <p:ext uri="{BB962C8B-B14F-4D97-AF65-F5344CB8AC3E}">
        <p14:creationId xmlns:p14="http://schemas.microsoft.com/office/powerpoint/2010/main" val="3728020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1010" y="2916360"/>
            <a:ext cx="5101981" cy="1025281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lang="en-GB" sz="3300" spc="-4" dirty="0">
                <a:solidFill>
                  <a:srgbClr val="4472C3"/>
                </a:solidFill>
              </a:rPr>
              <a:t>Thanks and we are open for suggestions and discussions</a:t>
            </a:r>
            <a:endParaRPr sz="3300" dirty="0"/>
          </a:p>
        </p:txBody>
      </p:sp>
      <p:sp>
        <p:nvSpPr>
          <p:cNvPr id="3" name="object 3"/>
          <p:cNvSpPr/>
          <p:nvPr/>
        </p:nvSpPr>
        <p:spPr>
          <a:xfrm>
            <a:off x="7188998" y="857250"/>
            <a:ext cx="1954983" cy="8426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</p:spTree>
    <p:extLst>
      <p:ext uri="{BB962C8B-B14F-4D97-AF65-F5344CB8AC3E}">
        <p14:creationId xmlns:p14="http://schemas.microsoft.com/office/powerpoint/2010/main" val="3431271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6E0D312-4F91-4427-9618-9F0827F02AC0}"/>
</file>

<file path=customXml/itemProps2.xml><?xml version="1.0" encoding="utf-8"?>
<ds:datastoreItem xmlns:ds="http://schemas.openxmlformats.org/officeDocument/2006/customXml" ds:itemID="{263EDF69-883F-4630-8D5D-47FF3AA110B2}"/>
</file>

<file path=customXml/itemProps3.xml><?xml version="1.0" encoding="utf-8"?>
<ds:datastoreItem xmlns:ds="http://schemas.openxmlformats.org/officeDocument/2006/customXml" ds:itemID="{8D757891-533E-4B08-9CC2-432445C0232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1774</TotalTime>
  <Words>364</Words>
  <Application>Microsoft Office PowerPoint</Application>
  <PresentationFormat>On-screen Show (4:3)</PresentationFormat>
  <Paragraphs>61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等线</vt:lpstr>
      <vt:lpstr>Arial</vt:lpstr>
      <vt:lpstr>Calibri</vt:lpstr>
      <vt:lpstr>Calibri Light</vt:lpstr>
      <vt:lpstr>Carlito</vt:lpstr>
      <vt:lpstr>Times New Roman</vt:lpstr>
      <vt:lpstr>Office 主题​​</vt:lpstr>
      <vt:lpstr>PowerPoint Presentation</vt:lpstr>
      <vt:lpstr>Meeting DAISAM Measures and Metrics</vt:lpstr>
      <vt:lpstr>Summary</vt:lpstr>
      <vt:lpstr>Background</vt:lpstr>
      <vt:lpstr>Questionnaire Purpose</vt:lpstr>
      <vt:lpstr>Questionnaire Sections</vt:lpstr>
      <vt:lpstr>Next steps</vt:lpstr>
      <vt:lpstr>More information</vt:lpstr>
      <vt:lpstr>Thanks and we are open for suggestions and discussions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WG-DAISAM Metrics and Measures Paper Questionnaire – Att.1: Presentation</dc:title>
  <dc:creator>Campos, Simao</dc:creator>
  <cp:lastModifiedBy>Dabiri, Ayda</cp:lastModifiedBy>
  <cp:revision>66</cp:revision>
  <cp:lastPrinted>2019-04-04T08:49:31Z</cp:lastPrinted>
  <dcterms:created xsi:type="dcterms:W3CDTF">2019-03-31T15:53:06Z</dcterms:created>
  <dcterms:modified xsi:type="dcterms:W3CDTF">2020-10-01T09:21:55Z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