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533CF-0454-498D-9EBC-71AE2EEA4978}" v="6" dt="2020-09-30T10:24:51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Dabiri, Ayda" userId="b37f3988-c176-4be8-807a-107e80ddceeb" providerId="ADAL" clId="{86E533CF-0454-498D-9EBC-71AE2EEA4978}"/>
    <pc:docChg chg="custSel addSld delSld modSld">
      <pc:chgData name="Dabiri, Ayda" userId="b37f3988-c176-4be8-807a-107e80ddceeb" providerId="ADAL" clId="{86E533CF-0454-498D-9EBC-71AE2EEA4978}" dt="2020-09-30T10:25:00.145" v="87" actId="207"/>
      <pc:docMkLst>
        <pc:docMk/>
      </pc:docMkLst>
      <pc:sldChg chg="modSp">
        <pc:chgData name="Dabiri, Ayda" userId="b37f3988-c176-4be8-807a-107e80ddceeb" providerId="ADAL" clId="{86E533CF-0454-498D-9EBC-71AE2EEA4978}" dt="2020-09-30T10:25:00.145" v="87" actId="207"/>
        <pc:sldMkLst>
          <pc:docMk/>
          <pc:sldMk cId="2383934936" sldId="256"/>
        </pc:sldMkLst>
        <pc:spChg chg="mod">
          <ac:chgData name="Dabiri, Ayda" userId="b37f3988-c176-4be8-807a-107e80ddceeb" providerId="ADAL" clId="{86E533CF-0454-498D-9EBC-71AE2EEA4978}" dt="2020-09-30T10:23:05.486" v="7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86E533CF-0454-498D-9EBC-71AE2EEA4978}" dt="2020-09-30T10:25:00.145" v="87" actId="20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57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58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59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0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1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2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3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4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5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6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7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8"/>
        </pc:sldMkLst>
      </pc:sldChg>
      <pc:sldChg chg="add del">
        <pc:chgData name="Dabiri, Ayda" userId="b37f3988-c176-4be8-807a-107e80ddceeb" providerId="ADAL" clId="{86E533CF-0454-498D-9EBC-71AE2EEA4978}" dt="2020-09-30T10:23:16.215" v="10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ccd82e03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ccd82e03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ccd82e03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ccd82e03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ccd82e03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ccd82e03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ccd82e03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ccd82e03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a80117f3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a80117f3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a80117f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a80117f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a80117f3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a80117f3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a80117f3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a80117f3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ccd82e03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ccd82e03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ccd82e03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ccd82e03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ccd82e03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ccd82e03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ccd82e03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ccd82e03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0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1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3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7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98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02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9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0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7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6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5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48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72245" y="93532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FGAI4H-J-037-A01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196322" y="1304653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08026"/>
              </p:ext>
            </p:extLst>
          </p:nvPr>
        </p:nvGraphicFramePr>
        <p:xfrm>
          <a:off x="933576" y="3247161"/>
          <a:ext cx="7112397" cy="260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ETH Zurich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Practical challenges of artificial intelligence in healthcare: building the evaluation framework for organizations - Presentation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Agnieszka </a:t>
                      </a:r>
                      <a:r>
                        <a:rPr lang="en-GB" dirty="0" err="1"/>
                        <a:t>Sitarska</a:t>
                      </a:r>
                      <a:endParaRPr lang="en-GB" dirty="0"/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Sitarska.aga@gmail.com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J-037.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5/6: Verification and clinical proof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10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50" y="2136950"/>
            <a:ext cx="5267000" cy="28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5053375" y="2093900"/>
            <a:ext cx="3515700" cy="3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Testing data should be representative of the operational setting</a:t>
            </a:r>
            <a:endParaRPr>
              <a:solidFill>
                <a:srgbClr val="6AA84F"/>
              </a:solidFill>
            </a:endParaRPr>
          </a:p>
          <a:p>
            <a:pPr lvl="1">
              <a:spcBef>
                <a:spcPts val="0"/>
              </a:spcBef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Ground truth </a:t>
            </a:r>
            <a:endParaRPr>
              <a:solidFill>
                <a:srgbClr val="6AA84F"/>
              </a:solidFill>
            </a:endParaRPr>
          </a:p>
          <a:p>
            <a:pPr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Organizational departments involved in the evaluation: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Data Science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Medical/Clinical team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6/6: Integratability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11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01" y="2171725"/>
            <a:ext cx="4070995" cy="30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5053375" y="2170100"/>
            <a:ext cx="3515700" cy="3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The solution must be </a:t>
            </a:r>
            <a:br>
              <a:rPr lang="en-GB">
                <a:solidFill>
                  <a:srgbClr val="6AA84F"/>
                </a:solidFill>
              </a:rPr>
            </a:br>
            <a:r>
              <a:rPr lang="en-GB">
                <a:solidFill>
                  <a:srgbClr val="6AA84F"/>
                </a:solidFill>
              </a:rPr>
              <a:t>a good overall fit in:</a:t>
            </a:r>
            <a:endParaRPr>
              <a:solidFill>
                <a:srgbClr val="6AA84F"/>
              </a:solidFill>
            </a:endParaRPr>
          </a:p>
          <a:p>
            <a:pPr lvl="1">
              <a:spcBef>
                <a:spcPts val="0"/>
              </a:spcBef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IT infrastructure</a:t>
            </a:r>
            <a:endParaRPr>
              <a:solidFill>
                <a:srgbClr val="6AA84F"/>
              </a:solidFill>
            </a:endParaRPr>
          </a:p>
          <a:p>
            <a:pPr lvl="1">
              <a:spcBef>
                <a:spcPts val="0"/>
              </a:spcBef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User journey</a:t>
            </a:r>
            <a:endParaRPr>
              <a:solidFill>
                <a:srgbClr val="6AA84F"/>
              </a:solidFill>
            </a:endParaRPr>
          </a:p>
          <a:p>
            <a:pPr lvl="1">
              <a:spcBef>
                <a:spcPts val="0"/>
              </a:spcBef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Social context</a:t>
            </a:r>
            <a:endParaRPr>
              <a:solidFill>
                <a:srgbClr val="6AA84F"/>
              </a:solidFill>
            </a:endParaRPr>
          </a:p>
          <a:p>
            <a:pPr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Organizational departments involved in the evaluation: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Procurement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IT / Digital Services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Medical team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4741925" y="4397375"/>
            <a:ext cx="330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Let’s discuss!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12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6360024" cy="31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74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Recent literature on the evaluation of AI for healthcare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311700" y="1662400"/>
            <a:ext cx="8327700" cy="30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92100">
              <a:lnSpc>
                <a:spcPct val="100000"/>
              </a:lnSpc>
              <a:buClr>
                <a:srgbClr val="000000"/>
              </a:buClr>
              <a:buSzPts val="1000"/>
            </a:pPr>
            <a:r>
              <a:rPr lang="en-GB" sz="1000">
                <a:solidFill>
                  <a:srgbClr val="000000"/>
                </a:solidFill>
              </a:rPr>
              <a:t>Challen, R., Denny, J., Pitt, M., Gompels, L., Edwards, T., &amp;amp; Tsaneva-Atanasova, K. (2019). Artificial intelligence, bias and clinical safety. BMJ Quality and Safety, 28(3), 231-237. BMJ Publishing Group</a:t>
            </a:r>
            <a:endParaRPr sz="1000">
              <a:solidFill>
                <a:srgbClr val="000000"/>
              </a:solidFill>
            </a:endParaRPr>
          </a:p>
          <a:p>
            <a:pPr indent="-292100" algn="just">
              <a:lnSpc>
                <a:spcPct val="100000"/>
              </a:lnSpc>
              <a:spcBef>
                <a:spcPts val="1000"/>
              </a:spcBef>
              <a:buSzPts val="1000"/>
            </a:pPr>
            <a:r>
              <a:rPr lang="en-GB" sz="1000">
                <a:solidFill>
                  <a:schemeClr val="dk1"/>
                </a:solidFill>
              </a:rPr>
              <a:t>Magrabi, F., Ammenwerth, E., McNair, J., De Keizer, N., Hyppönen, H., Nykänen, P., . . . Georgiou, A. (2019). Artificial Intelligence in Clinical Decision Support: Challenges for Evaluating AI and Practical Implications. </a:t>
            </a:r>
            <a:r>
              <a:rPr lang="en-GB" sz="1000" i="1">
                <a:solidFill>
                  <a:schemeClr val="dk1"/>
                </a:solidFill>
              </a:rPr>
              <a:t>Yearbook of medical informatics, 28(1)</a:t>
            </a:r>
            <a:r>
              <a:rPr lang="en-GB" sz="1000">
                <a:solidFill>
                  <a:schemeClr val="dk1"/>
                </a:solidFill>
              </a:rPr>
              <a:t>, 128-134. NLM (Medline).</a:t>
            </a:r>
            <a:endParaRPr sz="1000">
              <a:solidFill>
                <a:schemeClr val="dk1"/>
              </a:solidFill>
            </a:endParaRPr>
          </a:p>
          <a:p>
            <a:pPr indent="-292100" algn="just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en-GB" sz="1000">
                <a:solidFill>
                  <a:schemeClr val="dk1"/>
                </a:solidFill>
              </a:rPr>
              <a:t>Reddy, S., Allan, S., Coghlan, S., &amp; Cooper, P. (2020, 3 1). A governance model for the application of AI in health care. </a:t>
            </a:r>
            <a:r>
              <a:rPr lang="en-GB" sz="1000" i="1">
                <a:solidFill>
                  <a:schemeClr val="dk1"/>
                </a:solidFill>
              </a:rPr>
              <a:t>Journal of the American Medical Informatics Association, 27(3)</a:t>
            </a:r>
            <a:r>
              <a:rPr lang="en-GB" sz="1000">
                <a:solidFill>
                  <a:schemeClr val="dk1"/>
                </a:solidFill>
              </a:rPr>
              <a:t>, 491-497. Oxford University Press.</a:t>
            </a:r>
            <a:endParaRPr sz="1000">
              <a:solidFill>
                <a:schemeClr val="dk1"/>
              </a:solidFill>
            </a:endParaRPr>
          </a:p>
          <a:p>
            <a:pPr indent="-292100" algn="just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en-GB" sz="1000">
                <a:solidFill>
                  <a:schemeClr val="dk1"/>
                </a:solidFill>
              </a:rPr>
              <a:t>Topol, E. (2019, 1 1). High-performance medicine: the convergence of human and artificial intelligence. </a:t>
            </a:r>
            <a:r>
              <a:rPr lang="en-GB" sz="1000" i="1">
                <a:solidFill>
                  <a:schemeClr val="dk1"/>
                </a:solidFill>
              </a:rPr>
              <a:t>Nature Medicine, 25(1)</a:t>
            </a:r>
            <a:r>
              <a:rPr lang="en-GB" sz="1000">
                <a:solidFill>
                  <a:schemeClr val="dk1"/>
                </a:solidFill>
              </a:rPr>
              <a:t>, 44-56. Nature Publishing Group.</a:t>
            </a:r>
            <a:endParaRPr sz="1000">
              <a:solidFill>
                <a:schemeClr val="dk1"/>
              </a:solidFill>
            </a:endParaRPr>
          </a:p>
          <a:p>
            <a:pPr indent="-292100" algn="just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en-GB" sz="1000">
                <a:solidFill>
                  <a:schemeClr val="dk1"/>
                </a:solidFill>
              </a:rPr>
              <a:t>Wiljer, D., &amp; Hakim, Z. (2019, 12 1). Developing an Artificial Intelligence–Enabled Health Care Practice: Rewiring Health Care Professions for Better Care. </a:t>
            </a:r>
            <a:r>
              <a:rPr lang="en-GB" sz="1000" i="1">
                <a:solidFill>
                  <a:schemeClr val="dk1"/>
                </a:solidFill>
              </a:rPr>
              <a:t>Journal of Medical Imaging and Radiation Sciences, 50</a:t>
            </a:r>
            <a:r>
              <a:rPr lang="en-GB" sz="1000">
                <a:solidFill>
                  <a:schemeClr val="dk1"/>
                </a:solidFill>
              </a:rPr>
              <a:t>(4), S8-S14.</a:t>
            </a:r>
            <a:endParaRPr sz="1000">
              <a:solidFill>
                <a:schemeClr val="dk1"/>
              </a:solidFill>
            </a:endParaRPr>
          </a:p>
          <a:p>
            <a:pPr indent="-292100" algn="just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en-GB" sz="1000">
                <a:solidFill>
                  <a:schemeClr val="dk1"/>
                </a:solidFill>
              </a:rPr>
              <a:t>Yu, K., &amp; Kohane, I. (2019, 3 1). Framing the challenges of artificial intelligence in medicine. </a:t>
            </a:r>
            <a:r>
              <a:rPr lang="en-GB" sz="1000" i="1">
                <a:solidFill>
                  <a:schemeClr val="dk1"/>
                </a:solidFill>
              </a:rPr>
              <a:t>28</a:t>
            </a:r>
            <a:r>
              <a:rPr lang="en-GB" sz="1000">
                <a:solidFill>
                  <a:schemeClr val="dk1"/>
                </a:solidFill>
              </a:rPr>
              <a:t>(3), 238-241.</a:t>
            </a:r>
            <a:endParaRPr sz="1000">
              <a:solidFill>
                <a:schemeClr val="dk1"/>
              </a:solidFill>
            </a:endParaRPr>
          </a:p>
          <a:p>
            <a:pPr indent="-292100" algn="just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en-GB" sz="1000">
                <a:solidFill>
                  <a:schemeClr val="dk1"/>
                </a:solidFill>
              </a:rPr>
              <a:t>Yu, K., Beam, A., &amp; Kohane, I. (2018, 10 1). Artificial intelligence in healthcare. </a:t>
            </a:r>
            <a:r>
              <a:rPr lang="en-GB" sz="1000" i="1">
                <a:solidFill>
                  <a:schemeClr val="dk1"/>
                </a:solidFill>
              </a:rPr>
              <a:t>Nature Biomedical Engineering, 2(10)</a:t>
            </a:r>
            <a:r>
              <a:rPr lang="en-GB" sz="1000">
                <a:solidFill>
                  <a:schemeClr val="dk1"/>
                </a:solidFill>
              </a:rPr>
              <a:t>, 719-731. Nature Publishing Group.</a:t>
            </a:r>
            <a:endParaRPr sz="1000">
              <a:solidFill>
                <a:schemeClr val="dk1"/>
              </a:solidFill>
            </a:endParaRPr>
          </a:p>
          <a:p>
            <a:pPr indent="-292100" algn="just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en-GB" sz="1000">
                <a:solidFill>
                  <a:schemeClr val="dk1"/>
                </a:solidFill>
              </a:rPr>
              <a:t>(extra read about the existing evaluation frameworks in healthcare) Andargoli, S. R. (2017, 1 1). Health information systems evaluation frameworks: A systematic review. </a:t>
            </a:r>
            <a:r>
              <a:rPr lang="en-GB" sz="1000" i="1">
                <a:solidFill>
                  <a:schemeClr val="dk1"/>
                </a:solidFill>
              </a:rPr>
              <a:t>International Journal of Medical Informatics, 97</a:t>
            </a:r>
            <a:r>
              <a:rPr lang="en-GB" sz="1000">
                <a:solidFill>
                  <a:schemeClr val="dk1"/>
                </a:solidFill>
              </a:rPr>
              <a:t>, 195-209. Elsevier Ireland Ltd. - overview of the existing evaluation frameworks for Health Information Systems (HIS)</a:t>
            </a:r>
            <a:endParaRPr sz="1000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spcAft>
                <a:spcPts val="1600"/>
              </a:spcAft>
              <a:buNone/>
            </a:pPr>
            <a:endParaRPr sz="1200"/>
          </a:p>
        </p:txBody>
      </p:sp>
      <p:sp>
        <p:nvSpPr>
          <p:cNvPr id="149" name="Google Shape;149;p24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13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Challenges related to AI in healthcare emphasized </a:t>
            </a:r>
            <a:br>
              <a:rPr lang="en-GB"/>
            </a:br>
            <a:r>
              <a:rPr lang="en-GB"/>
              <a:t>in the literature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311700" y="2033875"/>
            <a:ext cx="8520600" cy="30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en-GB" sz="1400" b="1">
                <a:solidFill>
                  <a:srgbClr val="000000"/>
                </a:solidFill>
              </a:rPr>
              <a:t>Performance metrics</a:t>
            </a:r>
            <a:r>
              <a:rPr lang="en-GB" sz="1400">
                <a:solidFill>
                  <a:srgbClr val="000000"/>
                </a:solidFill>
              </a:rPr>
              <a:t> - abstract to the medical/operational context, variability in the implementation approaches - no easy way to compare the providers</a:t>
            </a:r>
            <a:endParaRPr sz="1400">
              <a:solidFill>
                <a:srgbClr val="000000"/>
              </a:solidFill>
            </a:endParaRPr>
          </a:p>
          <a:p>
            <a:pPr indent="-3175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1400"/>
            </a:pPr>
            <a:r>
              <a:rPr lang="en-GB" sz="1400" b="1">
                <a:solidFill>
                  <a:srgbClr val="000000"/>
                </a:solidFill>
              </a:rPr>
              <a:t>Access to data</a:t>
            </a:r>
            <a:r>
              <a:rPr lang="en-GB" sz="1400">
                <a:solidFill>
                  <a:srgbClr val="000000"/>
                </a:solidFill>
              </a:rPr>
              <a:t> - generally low availability, heterogeneity, fragmentation, adequacy of training data</a:t>
            </a:r>
            <a:endParaRPr sz="1400">
              <a:solidFill>
                <a:srgbClr val="000000"/>
              </a:solidFill>
            </a:endParaRPr>
          </a:p>
          <a:p>
            <a:pPr indent="-3175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1400"/>
            </a:pPr>
            <a:r>
              <a:rPr lang="en-GB" sz="1400" b="1">
                <a:solidFill>
                  <a:srgbClr val="000000"/>
                </a:solidFill>
              </a:rPr>
              <a:t>Gap in regulations</a:t>
            </a:r>
            <a:r>
              <a:rPr lang="en-GB" sz="1400">
                <a:solidFill>
                  <a:srgbClr val="000000"/>
                </a:solidFill>
              </a:rPr>
              <a:t> - rules applicable to HIS do not keep up with the newest solutions and technologies (AI4Health is there to address this challenge!)</a:t>
            </a:r>
            <a:endParaRPr sz="1400">
              <a:solidFill>
                <a:srgbClr val="000000"/>
              </a:solidFill>
            </a:endParaRPr>
          </a:p>
          <a:p>
            <a:pPr indent="-3175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1400"/>
            </a:pPr>
            <a:r>
              <a:rPr lang="en-GB" sz="1400" b="1">
                <a:solidFill>
                  <a:srgbClr val="000000"/>
                </a:solidFill>
              </a:rPr>
              <a:t>Compliance and transparency</a:t>
            </a:r>
            <a:r>
              <a:rPr lang="en-GB" sz="1400">
                <a:solidFill>
                  <a:srgbClr val="000000"/>
                </a:solidFill>
              </a:rPr>
              <a:t> - Medical device classification, post-market surveillance, data privacy, security and consent</a:t>
            </a:r>
            <a:endParaRPr sz="1400">
              <a:solidFill>
                <a:srgbClr val="000000"/>
              </a:solidFill>
            </a:endParaRPr>
          </a:p>
          <a:p>
            <a:pPr indent="-3175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1400"/>
            </a:pPr>
            <a:r>
              <a:rPr lang="en-GB" sz="1400" b="1">
                <a:solidFill>
                  <a:srgbClr val="000000"/>
                </a:solidFill>
              </a:rPr>
              <a:t>Operationalization</a:t>
            </a:r>
            <a:r>
              <a:rPr lang="en-GB" sz="1400">
                <a:solidFill>
                  <a:srgbClr val="000000"/>
                </a:solidFill>
              </a:rPr>
              <a:t> - changing quality over time, fit in the workflow</a:t>
            </a:r>
            <a:endParaRPr sz="1400">
              <a:solidFill>
                <a:srgbClr val="000000"/>
              </a:solidFill>
            </a:endParaRPr>
          </a:p>
          <a:p>
            <a:pPr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</a:pPr>
            <a:r>
              <a:rPr lang="en-GB" sz="1400" b="1">
                <a:solidFill>
                  <a:srgbClr val="000000"/>
                </a:solidFill>
              </a:rPr>
              <a:t>Social context</a:t>
            </a:r>
            <a:r>
              <a:rPr lang="en-GB" sz="1400">
                <a:solidFill>
                  <a:srgbClr val="000000"/>
                </a:solidFill>
              </a:rPr>
              <a:t> - acceptance, understanding, adherence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14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843875"/>
            <a:ext cx="8520600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Intro: Agnieszka Sitarska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927750"/>
            <a:ext cx="5067000" cy="31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Recent graduate of MAS Management,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Technology and Economics at ETH Zurich</a:t>
            </a:r>
            <a:endParaRPr>
              <a:solidFill>
                <a:srgbClr val="000000"/>
              </a:solidFill>
            </a:endParaRPr>
          </a:p>
          <a:p>
            <a:pPr marL="665999" lvl="1" indent="-175299">
              <a:spcBef>
                <a:spcPts val="0"/>
              </a:spcBef>
              <a:buClr>
                <a:srgbClr val="000000"/>
              </a:buClr>
            </a:pPr>
            <a:r>
              <a:rPr lang="en-GB" b="1">
                <a:solidFill>
                  <a:srgbClr val="000000"/>
                </a:solidFill>
              </a:rPr>
              <a:t>MAS Thesis: </a:t>
            </a:r>
            <a:br>
              <a:rPr lang="en-GB" b="1">
                <a:solidFill>
                  <a:srgbClr val="000000"/>
                </a:solidFill>
              </a:rPr>
            </a:br>
            <a:r>
              <a:rPr lang="en-GB" b="1">
                <a:solidFill>
                  <a:srgbClr val="000000"/>
                </a:solidFill>
              </a:rPr>
              <a:t>Practical challenges of AI in healthcare: </a:t>
            </a:r>
            <a:br>
              <a:rPr lang="en-GB" b="1">
                <a:solidFill>
                  <a:srgbClr val="000000"/>
                </a:solidFill>
              </a:rPr>
            </a:br>
            <a:r>
              <a:rPr lang="en-GB" b="1">
                <a:solidFill>
                  <a:srgbClr val="000000"/>
                </a:solidFill>
              </a:rPr>
              <a:t>building the evaluation framework </a:t>
            </a:r>
            <a:br>
              <a:rPr lang="en-GB" b="1">
                <a:solidFill>
                  <a:srgbClr val="000000"/>
                </a:solidFill>
              </a:rPr>
            </a:br>
            <a:r>
              <a:rPr lang="en-GB" b="1">
                <a:solidFill>
                  <a:srgbClr val="000000"/>
                </a:solidFill>
              </a:rPr>
              <a:t>for organizations</a:t>
            </a:r>
            <a:endParaRPr b="1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Aspiring venture capitalist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with a passion for digital health</a:t>
            </a:r>
            <a:endParaRPr>
              <a:solidFill>
                <a:srgbClr val="000000"/>
              </a:solidFill>
            </a:endParaRPr>
          </a:p>
          <a:p>
            <a:pPr indent="0">
              <a:spcBef>
                <a:spcPts val="100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895400" y="4262800"/>
            <a:ext cx="9972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</a:pPr>
            <a:r>
              <a:rPr lang="en-GB" kern="0">
                <a:solidFill>
                  <a:srgbClr val="CC0000"/>
                </a:solidFill>
                <a:latin typeface="Arial"/>
                <a:cs typeface="Arial"/>
                <a:sym typeface="Arial"/>
              </a:rPr>
              <a:t>Venture Capital</a:t>
            </a:r>
            <a:endParaRPr kern="0">
              <a:solidFill>
                <a:srgbClr val="CC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4695376" y="3878434"/>
            <a:ext cx="3928959" cy="1471598"/>
            <a:chOff x="2454075" y="2932675"/>
            <a:chExt cx="3960245" cy="1636200"/>
          </a:xfrm>
        </p:grpSpPr>
        <p:sp>
          <p:nvSpPr>
            <p:cNvPr id="58" name="Google Shape;58;p13"/>
            <p:cNvSpPr/>
            <p:nvPr/>
          </p:nvSpPr>
          <p:spPr>
            <a:xfrm>
              <a:off x="2454075" y="2932675"/>
              <a:ext cx="2697900" cy="1636200"/>
            </a:xfrm>
            <a:prstGeom prst="ellipse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3716420" y="2932675"/>
              <a:ext cx="2697900" cy="1636200"/>
            </a:xfrm>
            <a:prstGeom prst="ellipse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269650" y="3393793"/>
              <a:ext cx="997200" cy="10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400">
                <a:buClr>
                  <a:srgbClr val="000000"/>
                </a:buClr>
              </a:pPr>
              <a:r>
                <a:rPr lang="en-GB" kern="0">
                  <a:solidFill>
                    <a:srgbClr val="6AA84F"/>
                  </a:solidFill>
                  <a:latin typeface="Arial"/>
                  <a:cs typeface="Arial"/>
                  <a:sym typeface="Arial"/>
                </a:rPr>
                <a:t>Digital Health</a:t>
              </a:r>
              <a:endParaRPr kern="0">
                <a:solidFill>
                  <a:srgbClr val="6AA84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13"/>
          <p:cNvSpPr txBox="1"/>
          <p:nvPr/>
        </p:nvSpPr>
        <p:spPr>
          <a:xfrm>
            <a:off x="6086887" y="4185082"/>
            <a:ext cx="12162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</a:pPr>
            <a:r>
              <a:rPr lang="en-GB" sz="1500" b="1" kern="0">
                <a:solidFill>
                  <a:srgbClr val="666666"/>
                </a:solidFill>
                <a:latin typeface="Arial"/>
                <a:cs typeface="Arial"/>
                <a:sym typeface="Arial"/>
              </a:rPr>
              <a:t>Early stage technology ventures</a:t>
            </a:r>
            <a:endParaRPr sz="1500" b="1" kern="0">
              <a:solidFill>
                <a:srgbClr val="666666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10073" t="7404" r="14529" b="12203"/>
          <a:stretch/>
        </p:blipFill>
        <p:spPr>
          <a:xfrm>
            <a:off x="5938257" y="2102800"/>
            <a:ext cx="1393483" cy="147159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5291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2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311708" y="2287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/>
              <a:t>Evaluation framework </a:t>
            </a:r>
            <a:br>
              <a:rPr lang="en-GB"/>
            </a:br>
            <a:r>
              <a:rPr lang="en-GB"/>
              <a:t>for AI-driven solutions </a:t>
            </a:r>
            <a:br>
              <a:rPr lang="en-GB"/>
            </a:br>
            <a:r>
              <a:rPr lang="en-GB"/>
              <a:t>for healthcare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21000" y="5364425"/>
            <a:ext cx="64695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Agnieszka Sitarska, MAS/MBA graduate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</a:pPr>
            <a:r>
              <a:rPr lang="en-GB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Zurich, 30.09.2020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586475" y="4421025"/>
            <a:ext cx="4071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</a:pPr>
            <a:r>
              <a:rPr lang="en-GB" sz="1700" kern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The organization (business) perspective</a:t>
            </a:r>
            <a:endParaRPr sz="1700" kern="0">
              <a:solidFill>
                <a:srgbClr val="99999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857250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Research question: what aspects should healthcare organizations consider when evaluating AI-driven tools and providers?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9425" y="3476775"/>
            <a:ext cx="3725100" cy="2139900"/>
          </a:xfrm>
          <a:prstGeom prst="rect">
            <a:avLst/>
          </a:prstGeom>
          <a:noFill/>
          <a:ln w="2857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GB" b="1">
                <a:solidFill>
                  <a:srgbClr val="000000"/>
                </a:solidFill>
              </a:rPr>
              <a:t>Pillar II: Interviews </a:t>
            </a:r>
            <a:br>
              <a:rPr lang="en-GB" b="1">
                <a:solidFill>
                  <a:srgbClr val="000000"/>
                </a:solidFill>
              </a:rPr>
            </a:br>
            <a:r>
              <a:rPr lang="en-GB" b="1">
                <a:solidFill>
                  <a:srgbClr val="000000"/>
                </a:solidFill>
              </a:rPr>
              <a:t>with business practitioners</a:t>
            </a:r>
            <a:endParaRPr b="1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9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rgbClr val="000000"/>
                </a:solidFill>
              </a:rPr>
              <a:t>Represented profiles:</a:t>
            </a:r>
            <a:endParaRPr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Data science, digital services, medical, innovation, technology investors, business development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4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434700" y="3476775"/>
            <a:ext cx="3725100" cy="2139900"/>
          </a:xfrm>
          <a:prstGeom prst="rect">
            <a:avLst/>
          </a:prstGeom>
          <a:noFill/>
          <a:ln w="2857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-GB" b="1">
                <a:solidFill>
                  <a:srgbClr val="000000"/>
                </a:solidFill>
              </a:rPr>
              <a:t>Pillar III: Evaluation project</a:t>
            </a:r>
            <a:endParaRPr b="1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9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rgbClr val="000000"/>
                </a:solidFill>
              </a:rPr>
              <a:t>Selecting a provider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of an AI-driven digital service</a:t>
            </a:r>
            <a:endParaRPr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Screening (20 companies)</a:t>
            </a:r>
            <a:endParaRPr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Preselection (top 5)</a:t>
            </a:r>
            <a:endParaRPr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Comparison (top 3)</a:t>
            </a:r>
            <a:endParaRPr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Synergy analysis (the winner)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87900" y="2434450"/>
            <a:ext cx="7771800" cy="813600"/>
          </a:xfrm>
          <a:prstGeom prst="rect">
            <a:avLst/>
          </a:prstGeom>
          <a:noFill/>
          <a:ln w="2857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spcAft>
                <a:spcPts val="1000"/>
              </a:spcAft>
              <a:buClr>
                <a:srgbClr val="000000"/>
              </a:buClr>
            </a:pPr>
            <a:r>
              <a:rPr lang="en-GB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Pillar I</a:t>
            </a:r>
            <a:r>
              <a:rPr lang="en-GB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Groundwork</a:t>
            </a:r>
            <a:r>
              <a:rPr lang="en-GB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Identify challenges of evaluating AI for healthcare </a:t>
            </a:r>
            <a:br>
              <a:rPr lang="en-GB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en-GB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the recent literature → </a:t>
            </a:r>
            <a:r>
              <a:rPr lang="en-GB" sz="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(backup slide)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The final framework comprises internal (A) </a:t>
            </a:r>
            <a:br>
              <a:rPr lang="en-GB"/>
            </a:br>
            <a:r>
              <a:rPr lang="en-GB"/>
              <a:t>and external-facing aspects (B) of evaluation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5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95" y="2009726"/>
            <a:ext cx="7248105" cy="35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944325" y="2273750"/>
            <a:ext cx="27927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</a:pPr>
            <a:r>
              <a:rPr lang="en-GB" sz="1400" kern="0">
                <a:solidFill>
                  <a:srgbClr val="CC0000"/>
                </a:solidFill>
                <a:latin typeface="Arial"/>
                <a:cs typeface="Arial"/>
                <a:sym typeface="Arial"/>
              </a:rPr>
              <a:t>Important phase at the very start!</a:t>
            </a:r>
            <a:endParaRPr sz="1400" kern="0">
              <a:solidFill>
                <a:srgbClr val="CC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1/6: Compliance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5053375" y="2322500"/>
            <a:ext cx="3515700" cy="3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Organizational departments involved in the evaluation: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Procurement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Regulatory Affairs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Legal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6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r="15261"/>
          <a:stretch/>
        </p:blipFill>
        <p:spPr>
          <a:xfrm>
            <a:off x="438925" y="2322502"/>
            <a:ext cx="4282650" cy="25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2/6: Capabilities of the provider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7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76" y="1499075"/>
            <a:ext cx="5012601" cy="43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5053375" y="2093900"/>
            <a:ext cx="3515700" cy="3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This cluster received </a:t>
            </a:r>
            <a:br>
              <a:rPr lang="en-GB">
                <a:solidFill>
                  <a:srgbClr val="6AA84F"/>
                </a:solidFill>
              </a:rPr>
            </a:br>
            <a:r>
              <a:rPr lang="en-GB">
                <a:solidFill>
                  <a:srgbClr val="6AA84F"/>
                </a:solidFill>
              </a:rPr>
              <a:t>the most attention from </a:t>
            </a:r>
            <a:br>
              <a:rPr lang="en-GB">
                <a:solidFill>
                  <a:srgbClr val="6AA84F"/>
                </a:solidFill>
              </a:rPr>
            </a:br>
            <a:r>
              <a:rPr lang="en-GB">
                <a:solidFill>
                  <a:srgbClr val="6AA84F"/>
                </a:solidFill>
              </a:rPr>
              <a:t>the interviewed business practitioners!</a:t>
            </a:r>
            <a:endParaRPr>
              <a:solidFill>
                <a:srgbClr val="6AA84F"/>
              </a:solidFill>
            </a:endParaRPr>
          </a:p>
          <a:p>
            <a:pPr lvl="1">
              <a:spcBef>
                <a:spcPts val="0"/>
              </a:spcBef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A few extra criteria to be considered for startup companies</a:t>
            </a:r>
            <a:endParaRPr>
              <a:solidFill>
                <a:srgbClr val="6AA84F"/>
              </a:solidFill>
            </a:endParaRPr>
          </a:p>
          <a:p>
            <a:pPr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Organizational departments involved in the evaluation: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Procurement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Data Science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3/6: Technology and training data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8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25" y="2112976"/>
            <a:ext cx="4583364" cy="32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5053375" y="2322500"/>
            <a:ext cx="3515700" cy="3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Suitability to the defined use case is key! </a:t>
            </a:r>
            <a:endParaRPr>
              <a:solidFill>
                <a:srgbClr val="6AA84F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>
                <a:solidFill>
                  <a:srgbClr val="990000"/>
                </a:solidFill>
              </a:rPr>
              <a:t>The type of AI algorithm was not deemed important, as long as it is state-of.the-art</a:t>
            </a:r>
            <a:endParaRPr/>
          </a:p>
          <a:p>
            <a:pPr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Organizational departments involved in the evaluation: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Data Science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IT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845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4/6: Design and User Experience (UX)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>
                <a:buClr>
                  <a:srgbClr val="000000"/>
                </a:buClr>
              </a:pPr>
              <a:t>9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50" y="2175350"/>
            <a:ext cx="4876722" cy="30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5053375" y="2093900"/>
            <a:ext cx="3515700" cy="3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Solution design and user experience are key to the adoption and adherence</a:t>
            </a:r>
            <a:endParaRPr>
              <a:solidFill>
                <a:srgbClr val="6AA84F"/>
              </a:solidFill>
            </a:endParaRPr>
          </a:p>
          <a:p>
            <a:pPr lvl="1">
              <a:spcBef>
                <a:spcPts val="0"/>
              </a:spcBef>
              <a:buClr>
                <a:srgbClr val="6AA84F"/>
              </a:buClr>
            </a:pPr>
            <a:r>
              <a:rPr lang="en-GB">
                <a:solidFill>
                  <a:srgbClr val="6AA84F"/>
                </a:solidFill>
              </a:rPr>
              <a:t>Interpretability features: specified confidence level, clarification of the output, rationale</a:t>
            </a:r>
            <a:endParaRPr>
              <a:solidFill>
                <a:srgbClr val="6AA84F"/>
              </a:solidFill>
            </a:endParaRPr>
          </a:p>
          <a:p>
            <a:pPr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Organizational departments involved in the evaluation: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Digital Services</a:t>
            </a:r>
            <a:endParaRPr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en-GB">
                <a:solidFill>
                  <a:srgbClr val="000000"/>
                </a:solidFill>
              </a:rPr>
              <a:t>IT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A20EA-3BC8-413C-8A54-C76D6B206805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796</Words>
  <Application>Microsoft Office PowerPoint</Application>
  <PresentationFormat>On-screen Show (4:3)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Office 主题​​</vt:lpstr>
      <vt:lpstr>Simple Light</vt:lpstr>
      <vt:lpstr>PowerPoint Presentation</vt:lpstr>
      <vt:lpstr>Intro: Agnieszka Sitarska</vt:lpstr>
      <vt:lpstr>Evaluation framework  for AI-driven solutions  for healthcare</vt:lpstr>
      <vt:lpstr>Research question: what aspects should healthcare organizations consider when evaluating AI-driven tools and providers?</vt:lpstr>
      <vt:lpstr>The final framework comprises internal (A)  and external-facing aspects (B) of evaluation</vt:lpstr>
      <vt:lpstr>1/6: Compliance</vt:lpstr>
      <vt:lpstr>2/6: Capabilities of the provider</vt:lpstr>
      <vt:lpstr>3/6: Technology and training data</vt:lpstr>
      <vt:lpstr>4/6: Design and User Experience (UX)</vt:lpstr>
      <vt:lpstr>5/6: Verification and clinical proof</vt:lpstr>
      <vt:lpstr>6/6: Integratability</vt:lpstr>
      <vt:lpstr>Let’s discuss!</vt:lpstr>
      <vt:lpstr>Recent literature on the evaluation of AI for healthcare</vt:lpstr>
      <vt:lpstr>Challenges related to AI in healthcare emphasized  in the 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challenges of artificial intelligence in healthcare: building the evaluation framework for organizations - Presentation</dc:title>
  <dc:creator>Campos, Simao</dc:creator>
  <cp:lastModifiedBy>Dabiri, Ayda</cp:lastModifiedBy>
  <cp:revision>66</cp:revision>
  <cp:lastPrinted>2019-04-04T08:49:31Z</cp:lastPrinted>
  <dcterms:created xsi:type="dcterms:W3CDTF">2019-03-31T15:53:06Z</dcterms:created>
  <dcterms:modified xsi:type="dcterms:W3CDTF">2020-09-30T10:25:35Z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