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notesMasterIdLst>
    <p:notesMasterId r:id="rId15"/>
  </p:notesMasterIdLst>
  <p:sldIdLst>
    <p:sldId id="256" r:id="rId6"/>
    <p:sldId id="257" r:id="rId7"/>
    <p:sldId id="258" r:id="rId8"/>
    <p:sldId id="259" r:id="rId9"/>
    <p:sldId id="260" r:id="rId10"/>
    <p:sldId id="261" r:id="rId11"/>
    <p:sldId id="262" r:id="rId12"/>
    <p:sldId id="263" r:id="rId13"/>
    <p:sldId id="264" r:id="rId14"/>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CBFEFA-EDB5-4FD1-9B9A-A648F7F004F3}" v="10" dt="2020-09-30T08:18:54.3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2029" autoAdjust="0"/>
  </p:normalViewPr>
  <p:slideViewPr>
    <p:cSldViewPr snapToGrid="0">
      <p:cViewPr varScale="1">
        <p:scale>
          <a:sx n="67" d="100"/>
          <a:sy n="67" d="100"/>
        </p:scale>
        <p:origin x="12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pos, Simao" userId="a1bf0726-548b-4db8-a746-2e19b5e24da4" providerId="ADAL" clId="{62C6CFDA-DA37-43FE-BD99-6C0A14F0B21F}"/>
    <pc:docChg chg="modSld">
      <pc:chgData name="Campos, Simao" userId="a1bf0726-548b-4db8-a746-2e19b5e24da4" providerId="ADAL" clId="{62C6CFDA-DA37-43FE-BD99-6C0A14F0B21F}" dt="2020-07-31T13:07:33.154" v="2" actId="20577"/>
      <pc:docMkLst>
        <pc:docMk/>
      </pc:docMkLst>
      <pc:sldChg chg="modSp mod">
        <pc:chgData name="Campos, Simao" userId="a1bf0726-548b-4db8-a746-2e19b5e24da4" providerId="ADAL" clId="{62C6CFDA-DA37-43FE-BD99-6C0A14F0B21F}" dt="2020-07-31T13:07:33.154" v="2" actId="20577"/>
        <pc:sldMkLst>
          <pc:docMk/>
          <pc:sldMk cId="2383934936" sldId="256"/>
        </pc:sldMkLst>
        <pc:spChg chg="mod">
          <ac:chgData name="Campos, Simao" userId="a1bf0726-548b-4db8-a746-2e19b5e24da4" providerId="ADAL" clId="{62C6CFDA-DA37-43FE-BD99-6C0A14F0B21F}" dt="2020-07-31T13:07:33.154" v="2" actId="20577"/>
          <ac:spMkLst>
            <pc:docMk/>
            <pc:sldMk cId="2383934936" sldId="256"/>
            <ac:spMk id="9" creationId="{8C7CA0D1-8B49-4675-8A5E-57C7F64475C1}"/>
          </ac:spMkLst>
        </pc:spChg>
        <pc:spChg chg="mod">
          <ac:chgData name="Campos, Simao" userId="a1bf0726-548b-4db8-a746-2e19b5e24da4" providerId="ADAL" clId="{62C6CFDA-DA37-43FE-BD99-6C0A14F0B21F}" dt="2020-07-31T13:07:29.042" v="0"/>
          <ac:spMkLst>
            <pc:docMk/>
            <pc:sldMk cId="2383934936" sldId="256"/>
            <ac:spMk id="10" creationId="{D36F58C8-2F54-4864-94DC-A069EA8D2640}"/>
          </ac:spMkLst>
        </pc:spChg>
      </pc:sldChg>
    </pc:docChg>
  </pc:docChgLst>
  <pc:docChgLst>
    <pc:chgData name="Dabiri, Ayda" userId="b37f3988-c176-4be8-807a-107e80ddceeb" providerId="ADAL" clId="{DBCBFEFA-EDB5-4FD1-9B9A-A648F7F004F3}"/>
    <pc:docChg chg="addSld delSld modSld">
      <pc:chgData name="Dabiri, Ayda" userId="b37f3988-c176-4be8-807a-107e80ddceeb" providerId="ADAL" clId="{DBCBFEFA-EDB5-4FD1-9B9A-A648F7F004F3}" dt="2020-09-30T08:20:16.127" v="43" actId="404"/>
      <pc:docMkLst>
        <pc:docMk/>
      </pc:docMkLst>
      <pc:sldChg chg="modSp">
        <pc:chgData name="Dabiri, Ayda" userId="b37f3988-c176-4be8-807a-107e80ddceeb" providerId="ADAL" clId="{DBCBFEFA-EDB5-4FD1-9B9A-A648F7F004F3}" dt="2020-09-30T08:18:25.992" v="19" actId="1076"/>
        <pc:sldMkLst>
          <pc:docMk/>
          <pc:sldMk cId="2383934936" sldId="256"/>
        </pc:sldMkLst>
        <pc:spChg chg="mod">
          <ac:chgData name="Dabiri, Ayda" userId="b37f3988-c176-4be8-807a-107e80ddceeb" providerId="ADAL" clId="{DBCBFEFA-EDB5-4FD1-9B9A-A648F7F004F3}" dt="2020-09-30T08:16:59.047" v="7" actId="20577"/>
          <ac:spMkLst>
            <pc:docMk/>
            <pc:sldMk cId="2383934936" sldId="256"/>
            <ac:spMk id="9" creationId="{8C7CA0D1-8B49-4675-8A5E-57C7F64475C1}"/>
          </ac:spMkLst>
        </pc:spChg>
        <pc:graphicFrameChg chg="mod modGraphic">
          <ac:chgData name="Dabiri, Ayda" userId="b37f3988-c176-4be8-807a-107e80ddceeb" providerId="ADAL" clId="{DBCBFEFA-EDB5-4FD1-9B9A-A648F7F004F3}" dt="2020-09-30T08:18:25.992" v="19" actId="1076"/>
          <ac:graphicFrameMkLst>
            <pc:docMk/>
            <pc:sldMk cId="2383934936" sldId="256"/>
            <ac:graphicFrameMk id="14" creationId="{F23ADA95-2EB2-45F5-AA21-8B52FA9A9E11}"/>
          </ac:graphicFrameMkLst>
        </pc:graphicFrameChg>
      </pc:sldChg>
      <pc:sldChg chg="modSp add del">
        <pc:chgData name="Dabiri, Ayda" userId="b37f3988-c176-4be8-807a-107e80ddceeb" providerId="ADAL" clId="{DBCBFEFA-EDB5-4FD1-9B9A-A648F7F004F3}" dt="2020-09-30T08:19:27.002" v="26" actId="403"/>
        <pc:sldMkLst>
          <pc:docMk/>
          <pc:sldMk cId="0" sldId="257"/>
        </pc:sldMkLst>
        <pc:spChg chg="mod">
          <ac:chgData name="Dabiri, Ayda" userId="b37f3988-c176-4be8-807a-107e80ddceeb" providerId="ADAL" clId="{DBCBFEFA-EDB5-4FD1-9B9A-A648F7F004F3}" dt="2020-09-30T08:19:27.002" v="26" actId="403"/>
          <ac:spMkLst>
            <pc:docMk/>
            <pc:sldMk cId="0" sldId="257"/>
            <ac:spMk id="63" creationId="{00000000-0000-0000-0000-000000000000}"/>
          </ac:spMkLst>
        </pc:spChg>
        <pc:spChg chg="mod">
          <ac:chgData name="Dabiri, Ayda" userId="b37f3988-c176-4be8-807a-107e80ddceeb" providerId="ADAL" clId="{DBCBFEFA-EDB5-4FD1-9B9A-A648F7F004F3}" dt="2020-09-30T08:19:18.401" v="23" actId="403"/>
          <ac:spMkLst>
            <pc:docMk/>
            <pc:sldMk cId="0" sldId="257"/>
            <ac:spMk id="64" creationId="{00000000-0000-0000-0000-000000000000}"/>
          </ac:spMkLst>
        </pc:spChg>
      </pc:sldChg>
      <pc:sldChg chg="modSp add del">
        <pc:chgData name="Dabiri, Ayda" userId="b37f3988-c176-4be8-807a-107e80ddceeb" providerId="ADAL" clId="{DBCBFEFA-EDB5-4FD1-9B9A-A648F7F004F3}" dt="2020-09-30T08:19:52.520" v="34" actId="1076"/>
        <pc:sldMkLst>
          <pc:docMk/>
          <pc:sldMk cId="0" sldId="258"/>
        </pc:sldMkLst>
        <pc:spChg chg="mod">
          <ac:chgData name="Dabiri, Ayda" userId="b37f3988-c176-4be8-807a-107e80ddceeb" providerId="ADAL" clId="{DBCBFEFA-EDB5-4FD1-9B9A-A648F7F004F3}" dt="2020-09-30T08:19:48.793" v="33" actId="403"/>
          <ac:spMkLst>
            <pc:docMk/>
            <pc:sldMk cId="0" sldId="258"/>
            <ac:spMk id="71" creationId="{00000000-0000-0000-0000-000000000000}"/>
          </ac:spMkLst>
        </pc:spChg>
        <pc:spChg chg="mod">
          <ac:chgData name="Dabiri, Ayda" userId="b37f3988-c176-4be8-807a-107e80ddceeb" providerId="ADAL" clId="{DBCBFEFA-EDB5-4FD1-9B9A-A648F7F004F3}" dt="2020-09-30T08:19:52.520" v="34" actId="1076"/>
          <ac:spMkLst>
            <pc:docMk/>
            <pc:sldMk cId="0" sldId="258"/>
            <ac:spMk id="72" creationId="{00000000-0000-0000-0000-000000000000}"/>
          </ac:spMkLst>
        </pc:spChg>
      </pc:sldChg>
      <pc:sldChg chg="modSp add del">
        <pc:chgData name="Dabiri, Ayda" userId="b37f3988-c176-4be8-807a-107e80ddceeb" providerId="ADAL" clId="{DBCBFEFA-EDB5-4FD1-9B9A-A648F7F004F3}" dt="2020-09-30T08:19:44.816" v="32" actId="1076"/>
        <pc:sldMkLst>
          <pc:docMk/>
          <pc:sldMk cId="0" sldId="259"/>
        </pc:sldMkLst>
        <pc:spChg chg="mod">
          <ac:chgData name="Dabiri, Ayda" userId="b37f3988-c176-4be8-807a-107e80ddceeb" providerId="ADAL" clId="{DBCBFEFA-EDB5-4FD1-9B9A-A648F7F004F3}" dt="2020-09-30T08:19:41.725" v="31" actId="403"/>
          <ac:spMkLst>
            <pc:docMk/>
            <pc:sldMk cId="0" sldId="259"/>
            <ac:spMk id="78" creationId="{00000000-0000-0000-0000-000000000000}"/>
          </ac:spMkLst>
        </pc:spChg>
        <pc:spChg chg="mod">
          <ac:chgData name="Dabiri, Ayda" userId="b37f3988-c176-4be8-807a-107e80ddceeb" providerId="ADAL" clId="{DBCBFEFA-EDB5-4FD1-9B9A-A648F7F004F3}" dt="2020-09-30T08:19:44.816" v="32" actId="1076"/>
          <ac:spMkLst>
            <pc:docMk/>
            <pc:sldMk cId="0" sldId="259"/>
            <ac:spMk id="79" creationId="{00000000-0000-0000-0000-000000000000}"/>
          </ac:spMkLst>
        </pc:spChg>
      </pc:sldChg>
      <pc:sldChg chg="modSp add del">
        <pc:chgData name="Dabiri, Ayda" userId="b37f3988-c176-4be8-807a-107e80ddceeb" providerId="ADAL" clId="{DBCBFEFA-EDB5-4FD1-9B9A-A648F7F004F3}" dt="2020-09-30T08:19:37.167" v="30" actId="1076"/>
        <pc:sldMkLst>
          <pc:docMk/>
          <pc:sldMk cId="0" sldId="260"/>
        </pc:sldMkLst>
        <pc:spChg chg="mod">
          <ac:chgData name="Dabiri, Ayda" userId="b37f3988-c176-4be8-807a-107e80ddceeb" providerId="ADAL" clId="{DBCBFEFA-EDB5-4FD1-9B9A-A648F7F004F3}" dt="2020-09-30T08:19:33.686" v="29" actId="403"/>
          <ac:spMkLst>
            <pc:docMk/>
            <pc:sldMk cId="0" sldId="260"/>
            <ac:spMk id="85" creationId="{00000000-0000-0000-0000-000000000000}"/>
          </ac:spMkLst>
        </pc:spChg>
        <pc:spChg chg="mod">
          <ac:chgData name="Dabiri, Ayda" userId="b37f3988-c176-4be8-807a-107e80ddceeb" providerId="ADAL" clId="{DBCBFEFA-EDB5-4FD1-9B9A-A648F7F004F3}" dt="2020-09-30T08:19:37.167" v="30" actId="1076"/>
          <ac:spMkLst>
            <pc:docMk/>
            <pc:sldMk cId="0" sldId="260"/>
            <ac:spMk id="86" creationId="{00000000-0000-0000-0000-000000000000}"/>
          </ac:spMkLst>
        </pc:spChg>
      </pc:sldChg>
      <pc:sldChg chg="modSp add del">
        <pc:chgData name="Dabiri, Ayda" userId="b37f3988-c176-4be8-807a-107e80ddceeb" providerId="ADAL" clId="{DBCBFEFA-EDB5-4FD1-9B9A-A648F7F004F3}" dt="2020-09-30T08:20:01.855" v="37" actId="1076"/>
        <pc:sldMkLst>
          <pc:docMk/>
          <pc:sldMk cId="0" sldId="261"/>
        </pc:sldMkLst>
        <pc:spChg chg="mod">
          <ac:chgData name="Dabiri, Ayda" userId="b37f3988-c176-4be8-807a-107e80ddceeb" providerId="ADAL" clId="{DBCBFEFA-EDB5-4FD1-9B9A-A648F7F004F3}" dt="2020-09-30T08:19:59.284" v="36" actId="403"/>
          <ac:spMkLst>
            <pc:docMk/>
            <pc:sldMk cId="0" sldId="261"/>
            <ac:spMk id="92" creationId="{00000000-0000-0000-0000-000000000000}"/>
          </ac:spMkLst>
        </pc:spChg>
        <pc:spChg chg="mod">
          <ac:chgData name="Dabiri, Ayda" userId="b37f3988-c176-4be8-807a-107e80ddceeb" providerId="ADAL" clId="{DBCBFEFA-EDB5-4FD1-9B9A-A648F7F004F3}" dt="2020-09-30T08:20:01.855" v="37" actId="1076"/>
          <ac:spMkLst>
            <pc:docMk/>
            <pc:sldMk cId="0" sldId="261"/>
            <ac:spMk id="93" creationId="{00000000-0000-0000-0000-000000000000}"/>
          </ac:spMkLst>
        </pc:spChg>
      </pc:sldChg>
      <pc:sldChg chg="modSp add del">
        <pc:chgData name="Dabiri, Ayda" userId="b37f3988-c176-4be8-807a-107e80ddceeb" providerId="ADAL" clId="{DBCBFEFA-EDB5-4FD1-9B9A-A648F7F004F3}" dt="2020-09-30T08:20:08.917" v="40" actId="404"/>
        <pc:sldMkLst>
          <pc:docMk/>
          <pc:sldMk cId="0" sldId="262"/>
        </pc:sldMkLst>
        <pc:spChg chg="mod">
          <ac:chgData name="Dabiri, Ayda" userId="b37f3988-c176-4be8-807a-107e80ddceeb" providerId="ADAL" clId="{DBCBFEFA-EDB5-4FD1-9B9A-A648F7F004F3}" dt="2020-09-30T08:20:08.917" v="40" actId="404"/>
          <ac:spMkLst>
            <pc:docMk/>
            <pc:sldMk cId="0" sldId="262"/>
            <ac:spMk id="99" creationId="{00000000-0000-0000-0000-000000000000}"/>
          </ac:spMkLst>
        </pc:spChg>
        <pc:spChg chg="mod">
          <ac:chgData name="Dabiri, Ayda" userId="b37f3988-c176-4be8-807a-107e80ddceeb" providerId="ADAL" clId="{DBCBFEFA-EDB5-4FD1-9B9A-A648F7F004F3}" dt="2020-09-30T08:20:08.917" v="40" actId="404"/>
          <ac:spMkLst>
            <pc:docMk/>
            <pc:sldMk cId="0" sldId="262"/>
            <ac:spMk id="100" creationId="{00000000-0000-0000-0000-000000000000}"/>
          </ac:spMkLst>
        </pc:spChg>
      </pc:sldChg>
      <pc:sldChg chg="add del">
        <pc:chgData name="Dabiri, Ayda" userId="b37f3988-c176-4be8-807a-107e80ddceeb" providerId="ADAL" clId="{DBCBFEFA-EDB5-4FD1-9B9A-A648F7F004F3}" dt="2020-09-30T08:18:54.365" v="22"/>
        <pc:sldMkLst>
          <pc:docMk/>
          <pc:sldMk cId="0" sldId="263"/>
        </pc:sldMkLst>
      </pc:sldChg>
      <pc:sldChg chg="modSp add del">
        <pc:chgData name="Dabiri, Ayda" userId="b37f3988-c176-4be8-807a-107e80ddceeb" providerId="ADAL" clId="{DBCBFEFA-EDB5-4FD1-9B9A-A648F7F004F3}" dt="2020-09-30T08:20:16.127" v="43" actId="404"/>
        <pc:sldMkLst>
          <pc:docMk/>
          <pc:sldMk cId="0" sldId="264"/>
        </pc:sldMkLst>
        <pc:spChg chg="mod">
          <ac:chgData name="Dabiri, Ayda" userId="b37f3988-c176-4be8-807a-107e80ddceeb" providerId="ADAL" clId="{DBCBFEFA-EDB5-4FD1-9B9A-A648F7F004F3}" dt="2020-09-30T08:20:16.127" v="43" actId="404"/>
          <ac:spMkLst>
            <pc:docMk/>
            <pc:sldMk cId="0" sldId="264"/>
            <ac:spMk id="115" creationId="{00000000-0000-0000-0000-000000000000}"/>
          </ac:spMkLst>
        </pc:spChg>
        <pc:spChg chg="mod">
          <ac:chgData name="Dabiri, Ayda" userId="b37f3988-c176-4be8-807a-107e80ddceeb" providerId="ADAL" clId="{DBCBFEFA-EDB5-4FD1-9B9A-A648F7F004F3}" dt="2020-09-30T08:20:16.127" v="43" actId="404"/>
          <ac:spMkLst>
            <pc:docMk/>
            <pc:sldMk cId="0" sldId="264"/>
            <ac:spMk id="11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378A75F-2924-419E-A2B9-0B6F81294D43}" type="datetimeFigureOut">
              <a:rPr lang="zh-CN" altLang="en-US" smtClean="0"/>
              <a:t>2020/9/30</a:t>
            </a:fld>
            <a:endParaRPr lang="zh-CN" altLang="en-US"/>
          </a:p>
        </p:txBody>
      </p:sp>
      <p:sp>
        <p:nvSpPr>
          <p:cNvPr id="4" name="幻灯片图像占位符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45FDEC2-DF3E-4D08-A694-69CAF3C42812}" type="slidenum">
              <a:rPr lang="zh-CN" altLang="en-US" smtClean="0"/>
              <a:t>‹#›</a:t>
            </a:fld>
            <a:endParaRPr lang="zh-CN" altLang="en-US"/>
          </a:p>
        </p:txBody>
      </p:sp>
    </p:spTree>
    <p:extLst>
      <p:ext uri="{BB962C8B-B14F-4D97-AF65-F5344CB8AC3E}">
        <p14:creationId xmlns:p14="http://schemas.microsoft.com/office/powerpoint/2010/main" val="1710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5FDEC2-DF3E-4D08-A694-69CAF3C42812}" type="slidenum">
              <a:rPr lang="zh-CN" altLang="en-US" smtClean="0"/>
              <a:t>1</a:t>
            </a:fld>
            <a:endParaRPr lang="zh-CN" altLang="en-US"/>
          </a:p>
        </p:txBody>
      </p:sp>
    </p:spTree>
    <p:extLst>
      <p:ext uri="{BB962C8B-B14F-4D97-AF65-F5344CB8AC3E}">
        <p14:creationId xmlns:p14="http://schemas.microsoft.com/office/powerpoint/2010/main" val="3534284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9a85bcffd8_0_17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9a85bcffd8_0_1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9a85bcffd8_0_2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9a85bcffd8_0_2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9a85bcffd8_0_2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9a85bcffd8_0_2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9a85bcffd8_0_2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9a85bcffd8_0_2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endParaRPr>
              <a:solidFill>
                <a:schemeClr val="dk1"/>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9a85bcffd8_0_25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9a85bcffd8_0_2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9a85bcffd8_0_25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9a85bcffd8_0_2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9a8ca3ab0c_0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9a8ca3ab0c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9a85bcffd8_0_2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9a85bcffd8_0_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2020/9/30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668864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2020/9/30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297479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2020/9/30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684311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992767"/>
            <a:ext cx="8520600" cy="27368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3778833"/>
            <a:ext cx="8520600" cy="105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8209305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867800"/>
            <a:ext cx="8520600" cy="11224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591880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429183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7789231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9218680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740800"/>
            <a:ext cx="2808000" cy="10076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852800"/>
            <a:ext cx="2808000" cy="42392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4570656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600200"/>
            <a:ext cx="6367800" cy="5454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6032209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5"/>
        <p:cNvGrpSpPr/>
        <p:nvPr/>
      </p:nvGrpSpPr>
      <p:grpSpPr>
        <a:xfrm>
          <a:off x="0" y="0"/>
          <a:ext cx="0" cy="0"/>
          <a:chOff x="0" y="0"/>
          <a:chExt cx="0" cy="0"/>
        </a:xfrm>
      </p:grpSpPr>
      <p:sp>
        <p:nvSpPr>
          <p:cNvPr id="36" name="Google Shape;36;p9"/>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7" name="Google Shape;37;p9"/>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3737433"/>
            <a:ext cx="4045200" cy="164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965433"/>
            <a:ext cx="3837000" cy="49268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785361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2020/9/30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3691181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5640767"/>
            <a:ext cx="5998800" cy="806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624115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474833"/>
            <a:ext cx="85206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4202967"/>
            <a:ext cx="8520600" cy="17344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2226580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481455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D524E67A-AF0E-4819-AC53-2E46C7DFBD72}" type="datetimeFigureOut">
              <a:rPr lang="zh-CN" altLang="en-US" smtClean="0"/>
              <a:t>2020/9/30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376907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D524E67A-AF0E-4819-AC53-2E46C7DFBD72}" type="datetimeFigureOut">
              <a:rPr lang="zh-CN" altLang="en-US" smtClean="0"/>
              <a:t>2020/9/30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985548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D524E67A-AF0E-4819-AC53-2E46C7DFBD72}" type="datetimeFigureOut">
              <a:rPr lang="zh-CN" altLang="en-US" smtClean="0"/>
              <a:t>2020/9/30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055964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D524E67A-AF0E-4819-AC53-2E46C7DFBD72}" type="datetimeFigureOut">
              <a:rPr lang="zh-CN" altLang="en-US" smtClean="0"/>
              <a:t>2020/9/30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134630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4E67A-AF0E-4819-AC53-2E46C7DFBD72}" type="datetimeFigureOut">
              <a:rPr lang="zh-CN" altLang="en-US" smtClean="0"/>
              <a:t>2020/9/30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305048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2020/9/30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555716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2020/9/30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06221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4E67A-AF0E-4819-AC53-2E46C7DFBD72}" type="datetimeFigureOut">
              <a:rPr lang="zh-CN" altLang="en-US" smtClean="0"/>
              <a:t>2020/9/30</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105595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593367"/>
            <a:ext cx="85206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6217623"/>
            <a:ext cx="548700" cy="524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434836341"/>
      </p:ext>
    </p:extLst>
  </p:cSld>
  <p:clrMap bg1="lt1" tx1="dk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8C7CA0D1-8B49-4675-8A5E-57C7F64475C1}"/>
              </a:ext>
            </a:extLst>
          </p:cNvPr>
          <p:cNvSpPr/>
          <p:nvPr/>
        </p:nvSpPr>
        <p:spPr>
          <a:xfrm>
            <a:off x="6572245" y="935321"/>
            <a:ext cx="1912639" cy="369332"/>
          </a:xfrm>
          <a:prstGeom prst="rect">
            <a:avLst/>
          </a:prstGeom>
        </p:spPr>
        <p:txBody>
          <a:bodyPr wrap="none">
            <a:spAutoFit/>
          </a:bodyPr>
          <a:lstStyle/>
          <a:p>
            <a:pPr algn="r"/>
            <a:r>
              <a:rPr lang="en-GB" b="1" dirty="0"/>
              <a:t>FGAI4H-J-026-A01</a:t>
            </a:r>
          </a:p>
        </p:txBody>
      </p:sp>
      <p:sp>
        <p:nvSpPr>
          <p:cNvPr id="10" name="Rectangle 9">
            <a:extLst>
              <a:ext uri="{FF2B5EF4-FFF2-40B4-BE49-F238E27FC236}">
                <a16:creationId xmlns:a16="http://schemas.microsoft.com/office/drawing/2014/main" id="{D36F58C8-2F54-4864-94DC-A069EA8D2640}"/>
              </a:ext>
            </a:extLst>
          </p:cNvPr>
          <p:cNvSpPr/>
          <p:nvPr/>
        </p:nvSpPr>
        <p:spPr>
          <a:xfrm>
            <a:off x="4196322" y="1304653"/>
            <a:ext cx="4251870" cy="369332"/>
          </a:xfrm>
          <a:prstGeom prst="rect">
            <a:avLst/>
          </a:prstGeom>
        </p:spPr>
        <p:txBody>
          <a:bodyPr wrap="none">
            <a:spAutoFit/>
          </a:bodyPr>
          <a:lstStyle/>
          <a:p>
            <a:pPr algn="r"/>
            <a:r>
              <a:rPr lang="en-US" dirty="0"/>
              <a:t>E-meeting, 30 September – 2 October 2020</a:t>
            </a:r>
            <a:endParaRPr lang="en-GB" dirty="0"/>
          </a:p>
        </p:txBody>
      </p:sp>
      <p:graphicFrame>
        <p:nvGraphicFramePr>
          <p:cNvPr id="14" name="Table 2">
            <a:extLst>
              <a:ext uri="{FF2B5EF4-FFF2-40B4-BE49-F238E27FC236}">
                <a16:creationId xmlns:a16="http://schemas.microsoft.com/office/drawing/2014/main" id="{F23ADA95-2EB2-45F5-AA21-8B52FA9A9E11}"/>
              </a:ext>
            </a:extLst>
          </p:cNvPr>
          <p:cNvGraphicFramePr>
            <a:graphicFrameLocks noGrp="1"/>
          </p:cNvGraphicFramePr>
          <p:nvPr>
            <p:extLst>
              <p:ext uri="{D42A27DB-BD31-4B8C-83A1-F6EECF244321}">
                <p14:modId xmlns:p14="http://schemas.microsoft.com/office/powerpoint/2010/main" val="1967606387"/>
              </p:ext>
            </p:extLst>
          </p:nvPr>
        </p:nvGraphicFramePr>
        <p:xfrm>
          <a:off x="477224" y="2043317"/>
          <a:ext cx="8189551" cy="4709160"/>
        </p:xfrm>
        <a:graphic>
          <a:graphicData uri="http://schemas.openxmlformats.org/drawingml/2006/table">
            <a:tbl>
              <a:tblPr firstRow="1" bandRow="1">
                <a:tableStyleId>{2D5ABB26-0587-4C30-8999-92F81FD0307C}</a:tableStyleId>
              </a:tblPr>
              <a:tblGrid>
                <a:gridCol w="1312454">
                  <a:extLst>
                    <a:ext uri="{9D8B030D-6E8A-4147-A177-3AD203B41FA5}">
                      <a16:colId xmlns:a16="http://schemas.microsoft.com/office/drawing/2014/main" val="3760236376"/>
                    </a:ext>
                  </a:extLst>
                </a:gridCol>
                <a:gridCol w="3388962">
                  <a:extLst>
                    <a:ext uri="{9D8B030D-6E8A-4147-A177-3AD203B41FA5}">
                      <a16:colId xmlns:a16="http://schemas.microsoft.com/office/drawing/2014/main" val="4118390399"/>
                    </a:ext>
                  </a:extLst>
                </a:gridCol>
                <a:gridCol w="3488135">
                  <a:extLst>
                    <a:ext uri="{9D8B030D-6E8A-4147-A177-3AD203B41FA5}">
                      <a16:colId xmlns:a16="http://schemas.microsoft.com/office/drawing/2014/main" val="3689152469"/>
                    </a:ext>
                  </a:extLst>
                </a:gridCol>
              </a:tblGrid>
              <a:tr h="365760">
                <a:tc>
                  <a:txBody>
                    <a:bodyPr/>
                    <a:lstStyle/>
                    <a:p>
                      <a:r>
                        <a:rPr lang="en-US" sz="1800" b="1" dirty="0"/>
                        <a:t>Source:</a:t>
                      </a:r>
                      <a:endParaRPr lang="en-GB" sz="1800" b="1" dirty="0"/>
                    </a:p>
                  </a:txBody>
                  <a:tcPr marL="68580" marR="68580" marT="34290" marB="34290"/>
                </a:tc>
                <a:tc gridSpan="2">
                  <a:txBody>
                    <a:bodyPr/>
                    <a:lstStyle/>
                    <a:p>
                      <a:pPr marL="0" marR="0" lvl="0" indent="0" algn="l" rtl="0">
                        <a:spcBef>
                          <a:spcPts val="0"/>
                        </a:spcBef>
                        <a:spcAft>
                          <a:spcPts val="0"/>
                        </a:spcAft>
                        <a:buNone/>
                      </a:pPr>
                      <a:r>
                        <a:rPr lang="en-GB" sz="1800" dirty="0">
                          <a:solidFill>
                            <a:srgbClr val="000000"/>
                          </a:solidFill>
                        </a:rPr>
                        <a:t>EQL (London, UK) and others</a:t>
                      </a:r>
                    </a:p>
                  </a:txBody>
                  <a:tcPr marL="68580" marR="68580" marT="34290" marB="34290"/>
                </a:tc>
                <a:tc hMerge="1">
                  <a:txBody>
                    <a:bodyPr/>
                    <a:lstStyle/>
                    <a:p>
                      <a:endParaRPr lang="en-GB"/>
                    </a:p>
                  </a:txBody>
                  <a:tcPr/>
                </a:tc>
                <a:extLst>
                  <a:ext uri="{0D108BD9-81ED-4DB2-BD59-A6C34878D82A}">
                    <a16:rowId xmlns:a16="http://schemas.microsoft.com/office/drawing/2014/main" val="3920436266"/>
                  </a:ext>
                </a:extLst>
              </a:tr>
              <a:tr h="365760">
                <a:tc>
                  <a:txBody>
                    <a:bodyPr/>
                    <a:lstStyle/>
                    <a:p>
                      <a:r>
                        <a:rPr lang="en-US" sz="1800" b="1" dirty="0"/>
                        <a:t>Title:</a:t>
                      </a:r>
                      <a:endParaRPr lang="en-GB" sz="1800" b="1" dirty="0"/>
                    </a:p>
                  </a:txBody>
                  <a:tcPr marL="68580" marR="68580" marT="34290" marB="34290"/>
                </a:tc>
                <a:tc gridSpan="2">
                  <a:txBody>
                    <a:bodyPr/>
                    <a:lstStyle/>
                    <a:p>
                      <a:pPr marL="0" marR="0" lvl="0" indent="0" algn="l" rtl="0">
                        <a:spcBef>
                          <a:spcPts val="0"/>
                        </a:spcBef>
                        <a:spcAft>
                          <a:spcPts val="0"/>
                        </a:spcAft>
                        <a:buNone/>
                      </a:pPr>
                      <a:r>
                        <a:rPr lang="en-GB" sz="1800" b="0" i="0" u="none" strike="noStrike" cap="none" dirty="0">
                          <a:solidFill>
                            <a:schemeClr val="dk1"/>
                          </a:solidFill>
                          <a:effectLst/>
                          <a:latin typeface="+mn-lt"/>
                          <a:ea typeface="Calibri"/>
                          <a:cs typeface="Calibri"/>
                          <a:sym typeface="Arial"/>
                        </a:rPr>
                        <a:t>Proposal for new topic group: AI for Musculoskeletal medicine (provisional TG-MSK) - Presentation</a:t>
                      </a:r>
                      <a:endParaRPr lang="en-GB" sz="1800" dirty="0">
                        <a:solidFill>
                          <a:srgbClr val="000000"/>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994681210"/>
                  </a:ext>
                </a:extLst>
              </a:tr>
              <a:tr h="365760">
                <a:tc>
                  <a:txBody>
                    <a:bodyPr/>
                    <a:lstStyle/>
                    <a:p>
                      <a:r>
                        <a:rPr lang="en-US" sz="1800" b="1" dirty="0"/>
                        <a:t>Purpose:</a:t>
                      </a:r>
                      <a:endParaRPr lang="en-GB" sz="1800" b="1" dirty="0"/>
                    </a:p>
                  </a:txBody>
                  <a:tcPr marL="68580" marR="68580" marT="34290" marB="34290">
                    <a:lnB w="19050" cap="flat" cmpd="sng" algn="ctr">
                      <a:solidFill>
                        <a:schemeClr val="tx1"/>
                      </a:solidFill>
                      <a:prstDash val="solid"/>
                      <a:round/>
                      <a:headEnd type="none" w="med" len="med"/>
                      <a:tailEnd type="none" w="med" len="med"/>
                    </a:lnB>
                  </a:tcPr>
                </a:tc>
                <a:tc gridSpan="2">
                  <a:txBody>
                    <a:bodyPr/>
                    <a:lstStyle/>
                    <a:p>
                      <a:pPr marL="0" marR="0" lvl="0" indent="0" algn="l" rtl="0">
                        <a:spcBef>
                          <a:spcPts val="0"/>
                        </a:spcBef>
                        <a:spcAft>
                          <a:spcPts val="0"/>
                        </a:spcAft>
                        <a:buNone/>
                      </a:pPr>
                      <a:r>
                        <a:rPr lang="en-GB" sz="1800" dirty="0">
                          <a:solidFill>
                            <a:srgbClr val="000000"/>
                          </a:solidFill>
                        </a:rPr>
                        <a:t>Discussion</a:t>
                      </a:r>
                    </a:p>
                  </a:txBody>
                  <a:tcPr marL="68580" marR="68580" marT="34290" marB="34290">
                    <a:lnB w="19050" cap="flat" cmpd="sng" algn="ctr">
                      <a:solidFill>
                        <a:schemeClr val="tx1"/>
                      </a:solidFill>
                      <a:prstDash val="solid"/>
                      <a:round/>
                      <a:headEnd type="none" w="med" len="med"/>
                      <a:tailEnd type="none" w="med" len="med"/>
                    </a:lnB>
                  </a:tcPr>
                </a:tc>
                <a:tc hMerge="1">
                  <a:txBody>
                    <a:bodyPr/>
                    <a:lstStyle/>
                    <a:p>
                      <a:endParaRPr lang="en-GB" dirty="0"/>
                    </a:p>
                  </a:txBody>
                  <a:tcPr/>
                </a:tc>
                <a:extLst>
                  <a:ext uri="{0D108BD9-81ED-4DB2-BD59-A6C34878D82A}">
                    <a16:rowId xmlns:a16="http://schemas.microsoft.com/office/drawing/2014/main" val="987445829"/>
                  </a:ext>
                </a:extLst>
              </a:tr>
              <a:tr h="365760">
                <a:tc>
                  <a:txBody>
                    <a:bodyPr/>
                    <a:lstStyle/>
                    <a:p>
                      <a:r>
                        <a:rPr lang="en-US" sz="1800" b="1" dirty="0"/>
                        <a:t>Contact:</a:t>
                      </a:r>
                      <a:endParaRPr lang="en-GB" sz="1800" b="1"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l" rtl="0">
                        <a:spcBef>
                          <a:spcPts val="0"/>
                        </a:spcBef>
                        <a:spcAft>
                          <a:spcPts val="0"/>
                        </a:spcAft>
                        <a:buNone/>
                      </a:pPr>
                      <a:r>
                        <a:rPr lang="en" sz="1800" dirty="0">
                          <a:solidFill>
                            <a:srgbClr val="000000"/>
                          </a:solidFill>
                        </a:rPr>
                        <a:t>Yura Perov</a:t>
                      </a:r>
                      <a:endParaRPr sz="1800" dirty="0">
                        <a:solidFill>
                          <a:srgbClr val="000000"/>
                        </a:solidFill>
                      </a:endParaRPr>
                    </a:p>
                  </a:txBody>
                  <a:tcPr marL="68575" marR="68575" marT="25725" marB="25725">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l" rtl="0">
                        <a:spcBef>
                          <a:spcPts val="0"/>
                        </a:spcBef>
                        <a:spcAft>
                          <a:spcPts val="0"/>
                        </a:spcAft>
                        <a:buNone/>
                      </a:pPr>
                      <a:r>
                        <a:rPr lang="en" sz="1800">
                          <a:solidFill>
                            <a:srgbClr val="000000"/>
                          </a:solidFill>
                        </a:rPr>
                        <a:t>E-mail: yura@eql.ai</a:t>
                      </a:r>
                      <a:endParaRPr sz="1800">
                        <a:solidFill>
                          <a:srgbClr val="000000"/>
                        </a:solidFill>
                      </a:endParaRPr>
                    </a:p>
                  </a:txBody>
                  <a:tcPr marL="68575" marR="68575" marT="25725" marB="25725">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365760">
                <a:tc>
                  <a:txBody>
                    <a:bodyPr/>
                    <a:lstStyle/>
                    <a:p>
                      <a:endParaRPr lang="en-GB" sz="1800" b="1"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l" rtl="0">
                        <a:spcBef>
                          <a:spcPts val="0"/>
                        </a:spcBef>
                        <a:spcAft>
                          <a:spcPts val="0"/>
                        </a:spcAft>
                        <a:buNone/>
                      </a:pPr>
                      <a:r>
                        <a:rPr lang="en" sz="1800">
                          <a:solidFill>
                            <a:srgbClr val="000000"/>
                          </a:solidFill>
                        </a:rPr>
                        <a:t>Peter Grinbergs</a:t>
                      </a:r>
                      <a:endParaRPr sz="1800">
                        <a:solidFill>
                          <a:srgbClr val="000000"/>
                        </a:solidFill>
                      </a:endParaRPr>
                    </a:p>
                  </a:txBody>
                  <a:tcPr marL="68575" marR="68575" marT="25725" marB="25725">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l" rtl="0">
                        <a:spcBef>
                          <a:spcPts val="0"/>
                        </a:spcBef>
                        <a:spcAft>
                          <a:spcPts val="0"/>
                        </a:spcAft>
                        <a:buNone/>
                      </a:pPr>
                      <a:r>
                        <a:rPr lang="en" sz="1800">
                          <a:solidFill>
                            <a:srgbClr val="000000"/>
                          </a:solidFill>
                        </a:rPr>
                        <a:t>E-mail: peter@eql.ai</a:t>
                      </a:r>
                      <a:endParaRPr sz="1800">
                        <a:solidFill>
                          <a:srgbClr val="000000"/>
                        </a:solidFill>
                      </a:endParaRPr>
                    </a:p>
                  </a:txBody>
                  <a:tcPr marL="68575" marR="68575" marT="25725" marB="25725">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1760710"/>
                  </a:ext>
                </a:extLst>
              </a:tr>
              <a:tr h="365760">
                <a:tc>
                  <a:txBody>
                    <a:bodyPr/>
                    <a:lstStyle/>
                    <a:p>
                      <a:endParaRPr lang="en-GB" sz="1800" b="1"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l" rtl="0">
                        <a:spcBef>
                          <a:spcPts val="0"/>
                        </a:spcBef>
                        <a:spcAft>
                          <a:spcPts val="0"/>
                        </a:spcAft>
                        <a:buNone/>
                      </a:pPr>
                      <a:r>
                        <a:rPr lang="en" sz="1800">
                          <a:solidFill>
                            <a:srgbClr val="000000"/>
                          </a:solidFill>
                        </a:rPr>
                        <a:t>Kate Ryan</a:t>
                      </a:r>
                      <a:endParaRPr sz="1800">
                        <a:solidFill>
                          <a:srgbClr val="000000"/>
                        </a:solidFill>
                      </a:endParaRPr>
                    </a:p>
                  </a:txBody>
                  <a:tcPr marL="68575" marR="68575" marT="25725" marB="25725">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l" rtl="0">
                        <a:spcBef>
                          <a:spcPts val="0"/>
                        </a:spcBef>
                        <a:spcAft>
                          <a:spcPts val="0"/>
                        </a:spcAft>
                        <a:buNone/>
                      </a:pPr>
                      <a:r>
                        <a:rPr lang="en" sz="1800" dirty="0">
                          <a:solidFill>
                            <a:srgbClr val="000000"/>
                          </a:solidFill>
                        </a:rPr>
                        <a:t>E-mail: kate@eql.ai</a:t>
                      </a:r>
                      <a:endParaRPr sz="1800" dirty="0">
                        <a:solidFill>
                          <a:srgbClr val="000000"/>
                        </a:solidFill>
                      </a:endParaRPr>
                    </a:p>
                  </a:txBody>
                  <a:tcPr marL="68575" marR="68575" marT="25725" marB="25725">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7297738"/>
                  </a:ext>
                </a:extLst>
              </a:tr>
              <a:tr h="365760">
                <a:tc>
                  <a:txBody>
                    <a:bodyPr/>
                    <a:lstStyle/>
                    <a:p>
                      <a:r>
                        <a:rPr lang="en-US" sz="1800" b="1" dirty="0"/>
                        <a:t>Abstract:</a:t>
                      </a:r>
                      <a:endParaRPr lang="en-GB" sz="1800" b="1" dirty="0"/>
                    </a:p>
                  </a:txBody>
                  <a:tcPr marL="68580" marR="68580" marT="34290" marB="34290">
                    <a:lnT w="19050" cap="flat" cmpd="sng" algn="ctr">
                      <a:solidFill>
                        <a:schemeClr val="tx1"/>
                      </a:solidFill>
                      <a:prstDash val="solid"/>
                      <a:round/>
                      <a:headEnd type="none" w="med" len="med"/>
                      <a:tailEnd type="none" w="med" len="med"/>
                    </a:lnT>
                  </a:tcPr>
                </a:tc>
                <a:tc gridSpan="2">
                  <a:txBody>
                    <a:bodyPr/>
                    <a:lstStyle/>
                    <a:p>
                      <a:pPr marL="0" marR="0" lvl="0" indent="0" algn="l" rtl="0">
                        <a:lnSpc>
                          <a:spcPct val="100000"/>
                        </a:lnSpc>
                        <a:spcBef>
                          <a:spcPts val="0"/>
                        </a:spcBef>
                        <a:spcAft>
                          <a:spcPts val="0"/>
                        </a:spcAft>
                        <a:buClr>
                          <a:schemeClr val="dk1"/>
                        </a:buClr>
                        <a:buSzPts val="1400"/>
                        <a:buFont typeface="Calibri"/>
                        <a:buNone/>
                      </a:pPr>
                      <a:r>
                        <a:rPr lang="en-GB" dirty="0">
                          <a:solidFill>
                            <a:srgbClr val="000000"/>
                          </a:solidFill>
                        </a:rPr>
                        <a:t>We propose a new topic group for the "Artificial Intelligence for Health" project. The topic group will focus on the prevention, triage, diagnosis, prognosis and treatment of musculoskeletal (MSK) conditions with the applications of artificial intelligence and machine learning (including computer vision and augmented reality). Applications of AI and technology have the potential to enable more affordable, accessible and accurate diagnostics, prevention and care for people who have or are at the risk of developing MSK conditions worldwide.</a:t>
                      </a:r>
                      <a:endParaRPr lang="en-GB" sz="1800" dirty="0">
                        <a:solidFill>
                          <a:srgbClr val="000000"/>
                        </a:solidFill>
                      </a:endParaRPr>
                    </a:p>
                  </a:txBody>
                  <a:tcPr marL="68580" marR="68580" marT="34290" marB="34290">
                    <a:lnT w="1905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1297947478"/>
                  </a:ext>
                </a:extLst>
              </a:tr>
            </a:tbl>
          </a:graphicData>
        </a:graphic>
      </p:graphicFrame>
    </p:spTree>
    <p:extLst>
      <p:ext uri="{BB962C8B-B14F-4D97-AF65-F5344CB8AC3E}">
        <p14:creationId xmlns:p14="http://schemas.microsoft.com/office/powerpoint/2010/main" val="2383934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311700" y="1302275"/>
            <a:ext cx="8520600" cy="572700"/>
          </a:xfrm>
          <a:prstGeom prst="rect">
            <a:avLst/>
          </a:prstGeom>
        </p:spPr>
        <p:txBody>
          <a:bodyPr spcFirstLastPara="1" wrap="square" lIns="91425" tIns="91425" rIns="91425" bIns="91425" anchor="t" anchorCtr="0">
            <a:noAutofit/>
          </a:bodyPr>
          <a:lstStyle/>
          <a:p>
            <a:r>
              <a:rPr lang="en" sz="3200" dirty="0"/>
              <a:t>Motivation for a new AI for MSK medicine</a:t>
            </a:r>
            <a:endParaRPr sz="3200" dirty="0"/>
          </a:p>
          <a:p>
            <a:r>
              <a:rPr lang="en" sz="3200" dirty="0"/>
              <a:t>topic group</a:t>
            </a:r>
            <a:endParaRPr sz="3200" dirty="0"/>
          </a:p>
        </p:txBody>
      </p:sp>
      <p:sp>
        <p:nvSpPr>
          <p:cNvPr id="64" name="Google Shape;64;p14"/>
          <p:cNvSpPr txBox="1">
            <a:spLocks noGrp="1"/>
          </p:cNvSpPr>
          <p:nvPr>
            <p:ph type="body" idx="1"/>
          </p:nvPr>
        </p:nvSpPr>
        <p:spPr>
          <a:xfrm>
            <a:off x="311700" y="2543125"/>
            <a:ext cx="8520600" cy="2558100"/>
          </a:xfrm>
          <a:prstGeom prst="rect">
            <a:avLst/>
          </a:prstGeom>
        </p:spPr>
        <p:txBody>
          <a:bodyPr spcFirstLastPara="1" wrap="square" lIns="91425" tIns="91425" rIns="91425" bIns="91425" anchor="t" anchorCtr="0">
            <a:noAutofit/>
          </a:bodyPr>
          <a:lstStyle/>
          <a:p>
            <a:pPr>
              <a:buClr>
                <a:srgbClr val="000000"/>
              </a:buClr>
            </a:pPr>
            <a:r>
              <a:rPr lang="en" sz="2000" dirty="0">
                <a:solidFill>
                  <a:srgbClr val="000000"/>
                </a:solidFill>
              </a:rPr>
              <a:t>What is musculoskeletal medicine?</a:t>
            </a:r>
            <a:endParaRPr sz="2000" dirty="0">
              <a:solidFill>
                <a:srgbClr val="000000"/>
              </a:solidFill>
            </a:endParaRPr>
          </a:p>
          <a:p>
            <a:pPr>
              <a:buClr>
                <a:srgbClr val="000000"/>
              </a:buClr>
            </a:pPr>
            <a:r>
              <a:rPr lang="en" sz="2000" dirty="0">
                <a:solidFill>
                  <a:srgbClr val="000000"/>
                </a:solidFill>
              </a:rPr>
              <a:t>According to the World Health Organisation:</a:t>
            </a:r>
            <a:endParaRPr sz="2000" dirty="0">
              <a:solidFill>
                <a:srgbClr val="000000"/>
              </a:solidFill>
            </a:endParaRPr>
          </a:p>
          <a:p>
            <a:pPr lvl="1" indent="-342900">
              <a:spcBef>
                <a:spcPts val="0"/>
              </a:spcBef>
              <a:buClr>
                <a:srgbClr val="000000"/>
              </a:buClr>
              <a:buSzPts val="1800"/>
            </a:pPr>
            <a:r>
              <a:rPr lang="en" sz="2000" dirty="0">
                <a:solidFill>
                  <a:srgbClr val="000000"/>
                </a:solidFill>
              </a:rPr>
              <a:t>Painful MSK conditions affect up to 33% of the world's population.</a:t>
            </a:r>
            <a:endParaRPr sz="2000" dirty="0">
              <a:solidFill>
                <a:srgbClr val="000000"/>
              </a:solidFill>
            </a:endParaRPr>
          </a:p>
          <a:p>
            <a:pPr lvl="1" indent="-342900">
              <a:spcBef>
                <a:spcPts val="0"/>
              </a:spcBef>
              <a:buClr>
                <a:srgbClr val="000000"/>
              </a:buClr>
              <a:buSzPts val="1800"/>
            </a:pPr>
            <a:r>
              <a:rPr lang="en" sz="2000" dirty="0">
                <a:solidFill>
                  <a:srgbClr val="000000"/>
                </a:solidFill>
              </a:rPr>
              <a:t>MSK conditions significantly limit mobility and dexterity.</a:t>
            </a:r>
            <a:endParaRPr sz="2000" dirty="0">
              <a:solidFill>
                <a:srgbClr val="000000"/>
              </a:solidFill>
            </a:endParaRPr>
          </a:p>
          <a:p>
            <a:pPr lvl="1" indent="-342900">
              <a:spcBef>
                <a:spcPts val="0"/>
              </a:spcBef>
              <a:buClr>
                <a:srgbClr val="000000"/>
              </a:buClr>
              <a:buSzPts val="1800"/>
            </a:pPr>
            <a:r>
              <a:rPr lang="en" sz="2000" dirty="0">
                <a:solidFill>
                  <a:srgbClr val="000000"/>
                </a:solidFill>
              </a:rPr>
              <a:t>The greatest proportion of non-cancer persistent pain conditions is accounted for by MSK conditions.</a:t>
            </a:r>
            <a:endParaRPr sz="2000" dirty="0">
              <a:solidFill>
                <a:srgbClr val="000000"/>
              </a:solidFill>
            </a:endParaRPr>
          </a:p>
          <a:p>
            <a:pPr>
              <a:buClr>
                <a:srgbClr val="000000"/>
              </a:buClr>
            </a:pPr>
            <a:r>
              <a:rPr lang="en" sz="2000" dirty="0">
                <a:solidFill>
                  <a:srgbClr val="000000"/>
                </a:solidFill>
              </a:rPr>
              <a:t>MSK problems are very broad and require holistic management.</a:t>
            </a:r>
            <a:endParaRPr sz="2000" dirty="0">
              <a:solidFill>
                <a:srgbClr val="000000"/>
              </a:solidFill>
            </a:endParaRPr>
          </a:p>
        </p:txBody>
      </p:sp>
      <p:sp>
        <p:nvSpPr>
          <p:cNvPr id="65" name="Google Shape;65;p14"/>
          <p:cNvSpPr txBox="1">
            <a:spLocks noGrp="1"/>
          </p:cNvSpPr>
          <p:nvPr>
            <p:ph type="sldNum" idx="12"/>
          </p:nvPr>
        </p:nvSpPr>
        <p:spPr>
          <a:xfrm>
            <a:off x="8472458" y="5520467"/>
            <a:ext cx="548700" cy="393600"/>
          </a:xfrm>
          <a:prstGeom prst="rect">
            <a:avLst/>
          </a:prstGeom>
        </p:spPr>
        <p:txBody>
          <a:bodyPr spcFirstLastPara="1" wrap="square" lIns="91425" tIns="91425" rIns="91425" bIns="91425" anchor="ctr" anchorCtr="0">
            <a:noAutofit/>
          </a:bodyPr>
          <a:lstStyle/>
          <a:p>
            <a:pPr defTabSz="914400">
              <a:buClr>
                <a:srgbClr val="000000"/>
              </a:buClr>
            </a:pPr>
            <a:fld id="{00000000-1234-1234-1234-123412341234}" type="slidenum">
              <a:rPr lang="en" kern="0">
                <a:solidFill>
                  <a:srgbClr val="595959"/>
                </a:solidFill>
                <a:latin typeface="Arial"/>
                <a:cs typeface="Arial"/>
                <a:sym typeface="Arial"/>
              </a:rPr>
              <a:pPr defTabSz="914400">
                <a:buClr>
                  <a:srgbClr val="000000"/>
                </a:buClr>
              </a:pPr>
              <a:t>2</a:t>
            </a:fld>
            <a:endParaRPr kern="0">
              <a:solidFill>
                <a:srgbClr val="595959"/>
              </a:solidFill>
              <a:latin typeface="Arial"/>
              <a:cs typeface="Arial"/>
              <a:sym typeface="Arial"/>
            </a:endParaRPr>
          </a:p>
        </p:txBody>
      </p:sp>
      <p:sp>
        <p:nvSpPr>
          <p:cNvPr id="66" name="Google Shape;66;p14"/>
          <p:cNvSpPr txBox="1">
            <a:spLocks noGrp="1"/>
          </p:cNvSpPr>
          <p:nvPr>
            <p:ph type="body" idx="1"/>
          </p:nvPr>
        </p:nvSpPr>
        <p:spPr>
          <a:xfrm>
            <a:off x="400600" y="5500117"/>
            <a:ext cx="8415300" cy="572700"/>
          </a:xfrm>
          <a:prstGeom prst="rect">
            <a:avLst/>
          </a:prstGeom>
        </p:spPr>
        <p:txBody>
          <a:bodyPr spcFirstLastPara="1" wrap="square" lIns="91425" tIns="91425" rIns="91425" bIns="91425" anchor="t" anchorCtr="0">
            <a:noAutofit/>
          </a:bodyPr>
          <a:lstStyle/>
          <a:p>
            <a:pPr marL="0" indent="0">
              <a:spcAft>
                <a:spcPts val="1600"/>
              </a:spcAft>
              <a:buNone/>
            </a:pPr>
            <a:r>
              <a:rPr lang="en" sz="1500">
                <a:solidFill>
                  <a:srgbClr val="666666"/>
                </a:solidFill>
              </a:rPr>
              <a:t>Source: https://www.who.int/news-room/fact-sheets/detail/musculoskeletal-conditions</a:t>
            </a:r>
            <a:endParaRPr sz="1500">
              <a:solidFill>
                <a:srgbClr val="666666"/>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5"/>
          <p:cNvSpPr txBox="1">
            <a:spLocks noGrp="1"/>
          </p:cNvSpPr>
          <p:nvPr>
            <p:ph type="title"/>
          </p:nvPr>
        </p:nvSpPr>
        <p:spPr>
          <a:xfrm>
            <a:off x="311700" y="1302275"/>
            <a:ext cx="8520600" cy="572700"/>
          </a:xfrm>
          <a:prstGeom prst="rect">
            <a:avLst/>
          </a:prstGeom>
        </p:spPr>
        <p:txBody>
          <a:bodyPr spcFirstLastPara="1" wrap="square" lIns="91425" tIns="91425" rIns="91425" bIns="91425" anchor="t" anchorCtr="0">
            <a:noAutofit/>
          </a:bodyPr>
          <a:lstStyle/>
          <a:p>
            <a:r>
              <a:rPr lang="en" sz="3600" dirty="0"/>
              <a:t>Clinical overview of MSK medicine</a:t>
            </a:r>
            <a:endParaRPr sz="3600" dirty="0"/>
          </a:p>
        </p:txBody>
      </p:sp>
      <p:sp>
        <p:nvSpPr>
          <p:cNvPr id="72" name="Google Shape;72;p15"/>
          <p:cNvSpPr txBox="1">
            <a:spLocks noGrp="1"/>
          </p:cNvSpPr>
          <p:nvPr>
            <p:ph type="body" idx="1"/>
          </p:nvPr>
        </p:nvSpPr>
        <p:spPr>
          <a:xfrm>
            <a:off x="311700" y="2300867"/>
            <a:ext cx="8520600" cy="3416400"/>
          </a:xfrm>
          <a:prstGeom prst="rect">
            <a:avLst/>
          </a:prstGeom>
        </p:spPr>
        <p:txBody>
          <a:bodyPr spcFirstLastPara="1" wrap="square" lIns="91425" tIns="91425" rIns="91425" bIns="91425" anchor="t" anchorCtr="0">
            <a:noAutofit/>
          </a:bodyPr>
          <a:lstStyle/>
          <a:p>
            <a:pPr>
              <a:buClr>
                <a:srgbClr val="000000"/>
              </a:buClr>
            </a:pPr>
            <a:r>
              <a:rPr lang="en" sz="2400" dirty="0">
                <a:solidFill>
                  <a:srgbClr val="000000"/>
                </a:solidFill>
              </a:rPr>
              <a:t>Functions of MSK medicine include:</a:t>
            </a:r>
            <a:endParaRPr sz="2400" dirty="0">
              <a:solidFill>
                <a:srgbClr val="000000"/>
              </a:solidFill>
            </a:endParaRPr>
          </a:p>
          <a:p>
            <a:pPr lvl="1" indent="-342900">
              <a:spcBef>
                <a:spcPts val="0"/>
              </a:spcBef>
              <a:buClr>
                <a:srgbClr val="000000"/>
              </a:buClr>
              <a:buSzPts val="1800"/>
            </a:pPr>
            <a:r>
              <a:rPr lang="en" sz="2400" dirty="0">
                <a:solidFill>
                  <a:srgbClr val="000000"/>
                </a:solidFill>
              </a:rPr>
              <a:t>Primary prevention.</a:t>
            </a:r>
            <a:endParaRPr sz="2400" dirty="0">
              <a:solidFill>
                <a:srgbClr val="000000"/>
              </a:solidFill>
            </a:endParaRPr>
          </a:p>
          <a:p>
            <a:pPr lvl="1" indent="-342900">
              <a:spcBef>
                <a:spcPts val="0"/>
              </a:spcBef>
              <a:buClr>
                <a:srgbClr val="000000"/>
              </a:buClr>
              <a:buSzPts val="1800"/>
            </a:pPr>
            <a:r>
              <a:rPr lang="en" sz="2400" dirty="0">
                <a:solidFill>
                  <a:srgbClr val="000000"/>
                </a:solidFill>
              </a:rPr>
              <a:t>Triage and diagnostics.</a:t>
            </a:r>
            <a:endParaRPr sz="2400" dirty="0">
              <a:solidFill>
                <a:srgbClr val="000000"/>
              </a:solidFill>
            </a:endParaRPr>
          </a:p>
          <a:p>
            <a:pPr lvl="1" indent="-342900">
              <a:spcBef>
                <a:spcPts val="0"/>
              </a:spcBef>
              <a:buClr>
                <a:srgbClr val="000000"/>
              </a:buClr>
              <a:buSzPts val="1800"/>
            </a:pPr>
            <a:r>
              <a:rPr lang="en" sz="2400" dirty="0">
                <a:solidFill>
                  <a:srgbClr val="000000"/>
                </a:solidFill>
              </a:rPr>
              <a:t>Prognosis.</a:t>
            </a:r>
            <a:endParaRPr sz="2400" dirty="0">
              <a:solidFill>
                <a:srgbClr val="000000"/>
              </a:solidFill>
            </a:endParaRPr>
          </a:p>
          <a:p>
            <a:pPr lvl="1" indent="-342900">
              <a:spcBef>
                <a:spcPts val="0"/>
              </a:spcBef>
              <a:buClr>
                <a:srgbClr val="000000"/>
              </a:buClr>
              <a:buSzPts val="1800"/>
            </a:pPr>
            <a:r>
              <a:rPr lang="en" sz="2400" dirty="0">
                <a:solidFill>
                  <a:srgbClr val="000000"/>
                </a:solidFill>
              </a:rPr>
              <a:t>Treatment.</a:t>
            </a:r>
            <a:endParaRPr sz="2400" dirty="0">
              <a:solidFill>
                <a:srgbClr val="000000"/>
              </a:solidFill>
            </a:endParaRPr>
          </a:p>
          <a:p>
            <a:pPr>
              <a:buClr>
                <a:srgbClr val="000000"/>
              </a:buClr>
            </a:pPr>
            <a:r>
              <a:rPr lang="en" sz="2400" dirty="0">
                <a:solidFill>
                  <a:srgbClr val="000000"/>
                </a:solidFill>
              </a:rPr>
              <a:t>Biopsychosocial approach is important.</a:t>
            </a:r>
            <a:endParaRPr sz="2400" dirty="0">
              <a:solidFill>
                <a:srgbClr val="000000"/>
              </a:solidFill>
            </a:endParaRPr>
          </a:p>
          <a:p>
            <a:pPr>
              <a:buClr>
                <a:srgbClr val="000000"/>
              </a:buClr>
            </a:pPr>
            <a:r>
              <a:rPr lang="en" sz="2400" dirty="0">
                <a:solidFill>
                  <a:srgbClr val="000000"/>
                </a:solidFill>
              </a:rPr>
              <a:t>There is diversity and variability in MSK medicine worldwide.</a:t>
            </a:r>
            <a:endParaRPr sz="2400" dirty="0">
              <a:solidFill>
                <a:srgbClr val="000000"/>
              </a:solidFill>
            </a:endParaRPr>
          </a:p>
        </p:txBody>
      </p:sp>
      <p:sp>
        <p:nvSpPr>
          <p:cNvPr id="73" name="Google Shape;73;p15"/>
          <p:cNvSpPr txBox="1">
            <a:spLocks noGrp="1"/>
          </p:cNvSpPr>
          <p:nvPr>
            <p:ph type="sldNum" idx="12"/>
          </p:nvPr>
        </p:nvSpPr>
        <p:spPr>
          <a:xfrm>
            <a:off x="8472458" y="5520467"/>
            <a:ext cx="548700" cy="393600"/>
          </a:xfrm>
          <a:prstGeom prst="rect">
            <a:avLst/>
          </a:prstGeom>
        </p:spPr>
        <p:txBody>
          <a:bodyPr spcFirstLastPara="1" wrap="square" lIns="91425" tIns="91425" rIns="91425" bIns="91425" anchor="ctr" anchorCtr="0">
            <a:noAutofit/>
          </a:bodyPr>
          <a:lstStyle/>
          <a:p>
            <a:pPr defTabSz="914400">
              <a:buClr>
                <a:srgbClr val="000000"/>
              </a:buClr>
            </a:pPr>
            <a:fld id="{00000000-1234-1234-1234-123412341234}" type="slidenum">
              <a:rPr lang="en" kern="0">
                <a:solidFill>
                  <a:srgbClr val="595959"/>
                </a:solidFill>
                <a:latin typeface="Arial"/>
                <a:cs typeface="Arial"/>
                <a:sym typeface="Arial"/>
              </a:rPr>
              <a:pPr defTabSz="914400">
                <a:buClr>
                  <a:srgbClr val="000000"/>
                </a:buClr>
              </a:pPr>
              <a:t>3</a:t>
            </a:fld>
            <a:endParaRPr kern="0">
              <a:solidFill>
                <a:srgbClr val="595959"/>
              </a:solidFill>
              <a:latin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6"/>
          <p:cNvSpPr txBox="1">
            <a:spLocks noGrp="1"/>
          </p:cNvSpPr>
          <p:nvPr>
            <p:ph type="title"/>
          </p:nvPr>
        </p:nvSpPr>
        <p:spPr>
          <a:xfrm>
            <a:off x="311700" y="1302275"/>
            <a:ext cx="8520600" cy="572700"/>
          </a:xfrm>
          <a:prstGeom prst="rect">
            <a:avLst/>
          </a:prstGeom>
        </p:spPr>
        <p:txBody>
          <a:bodyPr spcFirstLastPara="1" wrap="square" lIns="91425" tIns="91425" rIns="91425" bIns="91425" anchor="t" anchorCtr="0">
            <a:noAutofit/>
          </a:bodyPr>
          <a:lstStyle/>
          <a:p>
            <a:r>
              <a:rPr lang="en" sz="3600" dirty="0"/>
              <a:t>What will this topic group study?</a:t>
            </a:r>
            <a:endParaRPr sz="3600" dirty="0"/>
          </a:p>
        </p:txBody>
      </p:sp>
      <p:sp>
        <p:nvSpPr>
          <p:cNvPr id="79" name="Google Shape;79;p16"/>
          <p:cNvSpPr txBox="1">
            <a:spLocks noGrp="1"/>
          </p:cNvSpPr>
          <p:nvPr>
            <p:ph type="body" idx="1"/>
          </p:nvPr>
        </p:nvSpPr>
        <p:spPr>
          <a:xfrm>
            <a:off x="311700" y="2300867"/>
            <a:ext cx="8520600" cy="3416400"/>
          </a:xfrm>
          <a:prstGeom prst="rect">
            <a:avLst/>
          </a:prstGeom>
        </p:spPr>
        <p:txBody>
          <a:bodyPr spcFirstLastPara="1" wrap="square" lIns="91425" tIns="91425" rIns="91425" bIns="91425" anchor="t" anchorCtr="0">
            <a:noAutofit/>
          </a:bodyPr>
          <a:lstStyle/>
          <a:p>
            <a:pPr>
              <a:buClr>
                <a:srgbClr val="000000"/>
              </a:buClr>
            </a:pPr>
            <a:r>
              <a:rPr lang="en" sz="2400" dirty="0">
                <a:solidFill>
                  <a:srgbClr val="000000"/>
                </a:solidFill>
              </a:rPr>
              <a:t>Can AI enable more affordable, accessible and accurate MSK medicine?</a:t>
            </a:r>
            <a:endParaRPr sz="2400" dirty="0">
              <a:solidFill>
                <a:srgbClr val="000000"/>
              </a:solidFill>
            </a:endParaRPr>
          </a:p>
          <a:p>
            <a:pPr>
              <a:buClr>
                <a:srgbClr val="000000"/>
              </a:buClr>
            </a:pPr>
            <a:r>
              <a:rPr lang="en" sz="2400" dirty="0">
                <a:solidFill>
                  <a:srgbClr val="000000"/>
                </a:solidFill>
              </a:rPr>
              <a:t>How can we benchmark AI/ML solutions for MSK medicine?</a:t>
            </a:r>
            <a:endParaRPr sz="2400" dirty="0">
              <a:solidFill>
                <a:srgbClr val="000000"/>
              </a:solidFill>
            </a:endParaRPr>
          </a:p>
          <a:p>
            <a:pPr>
              <a:buClr>
                <a:srgbClr val="000000"/>
              </a:buClr>
            </a:pPr>
            <a:r>
              <a:rPr lang="en" sz="2400" dirty="0">
                <a:solidFill>
                  <a:srgbClr val="000000"/>
                </a:solidFill>
              </a:rPr>
              <a:t>How can we maintain and share data for AI for MSK medicine?</a:t>
            </a:r>
            <a:endParaRPr sz="2400" dirty="0">
              <a:solidFill>
                <a:srgbClr val="000000"/>
              </a:solidFill>
            </a:endParaRPr>
          </a:p>
        </p:txBody>
      </p:sp>
      <p:sp>
        <p:nvSpPr>
          <p:cNvPr id="80" name="Google Shape;80;p16"/>
          <p:cNvSpPr txBox="1">
            <a:spLocks noGrp="1"/>
          </p:cNvSpPr>
          <p:nvPr>
            <p:ph type="sldNum" idx="12"/>
          </p:nvPr>
        </p:nvSpPr>
        <p:spPr>
          <a:xfrm>
            <a:off x="8472458" y="5520467"/>
            <a:ext cx="548700" cy="393600"/>
          </a:xfrm>
          <a:prstGeom prst="rect">
            <a:avLst/>
          </a:prstGeom>
        </p:spPr>
        <p:txBody>
          <a:bodyPr spcFirstLastPara="1" wrap="square" lIns="91425" tIns="91425" rIns="91425" bIns="91425" anchor="ctr" anchorCtr="0">
            <a:noAutofit/>
          </a:bodyPr>
          <a:lstStyle/>
          <a:p>
            <a:pPr defTabSz="914400">
              <a:buClr>
                <a:srgbClr val="000000"/>
              </a:buClr>
            </a:pPr>
            <a:fld id="{00000000-1234-1234-1234-123412341234}" type="slidenum">
              <a:rPr lang="en" kern="0">
                <a:solidFill>
                  <a:srgbClr val="595959"/>
                </a:solidFill>
                <a:latin typeface="Arial"/>
                <a:cs typeface="Arial"/>
                <a:sym typeface="Arial"/>
              </a:rPr>
              <a:pPr defTabSz="914400">
                <a:buClr>
                  <a:srgbClr val="000000"/>
                </a:buClr>
              </a:pPr>
              <a:t>4</a:t>
            </a:fld>
            <a:endParaRPr kern="0">
              <a:solidFill>
                <a:srgbClr val="595959"/>
              </a:solidFill>
              <a:latin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xfrm>
            <a:off x="311700" y="1226075"/>
            <a:ext cx="8520600" cy="572700"/>
          </a:xfrm>
          <a:prstGeom prst="rect">
            <a:avLst/>
          </a:prstGeom>
        </p:spPr>
        <p:txBody>
          <a:bodyPr spcFirstLastPara="1" wrap="square" lIns="91425" tIns="91425" rIns="91425" bIns="91425" anchor="t" anchorCtr="0">
            <a:noAutofit/>
          </a:bodyPr>
          <a:lstStyle/>
          <a:p>
            <a:r>
              <a:rPr lang="en" sz="3600" dirty="0"/>
              <a:t>Applications of AI for MSK medicine &amp;</a:t>
            </a:r>
            <a:endParaRPr sz="3600" dirty="0"/>
          </a:p>
          <a:p>
            <a:r>
              <a:rPr lang="en" sz="3600" dirty="0"/>
              <a:t>What can we benchmark?</a:t>
            </a:r>
            <a:endParaRPr sz="3600" dirty="0"/>
          </a:p>
        </p:txBody>
      </p:sp>
      <p:sp>
        <p:nvSpPr>
          <p:cNvPr id="86" name="Google Shape;86;p17"/>
          <p:cNvSpPr txBox="1">
            <a:spLocks noGrp="1"/>
          </p:cNvSpPr>
          <p:nvPr>
            <p:ph type="body" idx="1"/>
          </p:nvPr>
        </p:nvSpPr>
        <p:spPr>
          <a:xfrm>
            <a:off x="311700" y="2800300"/>
            <a:ext cx="8520600" cy="3416400"/>
          </a:xfrm>
          <a:prstGeom prst="rect">
            <a:avLst/>
          </a:prstGeom>
        </p:spPr>
        <p:txBody>
          <a:bodyPr spcFirstLastPara="1" wrap="square" lIns="91425" tIns="91425" rIns="91425" bIns="91425" anchor="t" anchorCtr="0">
            <a:noAutofit/>
          </a:bodyPr>
          <a:lstStyle/>
          <a:p>
            <a:pPr>
              <a:buClr>
                <a:srgbClr val="000000"/>
              </a:buClr>
            </a:pPr>
            <a:r>
              <a:rPr lang="en" sz="2400" dirty="0">
                <a:solidFill>
                  <a:srgbClr val="000000"/>
                </a:solidFill>
              </a:rPr>
              <a:t>MSK risk prediction and prevention</a:t>
            </a:r>
            <a:endParaRPr sz="2400" dirty="0">
              <a:solidFill>
                <a:srgbClr val="000000"/>
              </a:solidFill>
            </a:endParaRPr>
          </a:p>
          <a:p>
            <a:pPr>
              <a:buClr>
                <a:srgbClr val="000000"/>
              </a:buClr>
            </a:pPr>
            <a:r>
              <a:rPr lang="en" sz="2400" dirty="0">
                <a:solidFill>
                  <a:srgbClr val="000000"/>
                </a:solidFill>
              </a:rPr>
              <a:t>Triage and diagnosis, including clinical support</a:t>
            </a:r>
            <a:endParaRPr sz="2400" dirty="0">
              <a:solidFill>
                <a:srgbClr val="000000"/>
              </a:solidFill>
            </a:endParaRPr>
          </a:p>
          <a:p>
            <a:pPr>
              <a:buClr>
                <a:srgbClr val="000000"/>
              </a:buClr>
            </a:pPr>
            <a:r>
              <a:rPr lang="en" sz="2400" dirty="0">
                <a:solidFill>
                  <a:srgbClr val="000000"/>
                </a:solidFill>
              </a:rPr>
              <a:t>Treatment determination</a:t>
            </a:r>
            <a:endParaRPr sz="2400" dirty="0">
              <a:solidFill>
                <a:srgbClr val="000000"/>
              </a:solidFill>
            </a:endParaRPr>
          </a:p>
          <a:p>
            <a:pPr>
              <a:buClr>
                <a:srgbClr val="000000"/>
              </a:buClr>
            </a:pPr>
            <a:r>
              <a:rPr lang="en" sz="2400" dirty="0">
                <a:solidFill>
                  <a:srgbClr val="000000"/>
                </a:solidFill>
              </a:rPr>
              <a:t>Treatment follow-up</a:t>
            </a:r>
            <a:endParaRPr sz="2400" dirty="0">
              <a:solidFill>
                <a:srgbClr val="000000"/>
              </a:solidFill>
            </a:endParaRPr>
          </a:p>
          <a:p>
            <a:pPr>
              <a:buClr>
                <a:srgbClr val="000000"/>
              </a:buClr>
            </a:pPr>
            <a:r>
              <a:rPr lang="en" sz="2400" dirty="0">
                <a:solidFill>
                  <a:srgbClr val="000000"/>
                </a:solidFill>
              </a:rPr>
              <a:t>Injury management</a:t>
            </a:r>
            <a:endParaRPr sz="2400" dirty="0">
              <a:solidFill>
                <a:srgbClr val="000000"/>
              </a:solidFill>
            </a:endParaRPr>
          </a:p>
          <a:p>
            <a:pPr>
              <a:buClr>
                <a:srgbClr val="000000"/>
              </a:buClr>
            </a:pPr>
            <a:r>
              <a:rPr lang="en" sz="2400" dirty="0">
                <a:solidFill>
                  <a:srgbClr val="000000"/>
                </a:solidFill>
              </a:rPr>
              <a:t>Data collection, extraction and management; </a:t>
            </a:r>
            <a:endParaRPr sz="2400" dirty="0">
              <a:solidFill>
                <a:srgbClr val="000000"/>
              </a:solidFill>
            </a:endParaRPr>
          </a:p>
          <a:p>
            <a:pPr marL="0" indent="0">
              <a:spcBef>
                <a:spcPts val="1600"/>
              </a:spcBef>
              <a:buNone/>
            </a:pPr>
            <a:endParaRPr sz="2400" dirty="0">
              <a:solidFill>
                <a:srgbClr val="000000"/>
              </a:solidFill>
              <a:highlight>
                <a:srgbClr val="FFFF00"/>
              </a:highlight>
            </a:endParaRPr>
          </a:p>
          <a:p>
            <a:pPr marL="0" indent="0" algn="just">
              <a:lnSpc>
                <a:spcPct val="100000"/>
              </a:lnSpc>
              <a:spcBef>
                <a:spcPts val="1600"/>
              </a:spcBef>
              <a:buNone/>
            </a:pPr>
            <a:endParaRPr sz="2400" dirty="0">
              <a:solidFill>
                <a:srgbClr val="000000"/>
              </a:solidFill>
            </a:endParaRPr>
          </a:p>
        </p:txBody>
      </p:sp>
      <p:sp>
        <p:nvSpPr>
          <p:cNvPr id="87" name="Google Shape;87;p17"/>
          <p:cNvSpPr txBox="1">
            <a:spLocks noGrp="1"/>
          </p:cNvSpPr>
          <p:nvPr>
            <p:ph type="sldNum" idx="12"/>
          </p:nvPr>
        </p:nvSpPr>
        <p:spPr>
          <a:xfrm>
            <a:off x="8472458" y="5520467"/>
            <a:ext cx="548700" cy="393600"/>
          </a:xfrm>
          <a:prstGeom prst="rect">
            <a:avLst/>
          </a:prstGeom>
        </p:spPr>
        <p:txBody>
          <a:bodyPr spcFirstLastPara="1" wrap="square" lIns="91425" tIns="91425" rIns="91425" bIns="91425" anchor="ctr" anchorCtr="0">
            <a:noAutofit/>
          </a:bodyPr>
          <a:lstStyle/>
          <a:p>
            <a:pPr defTabSz="914400">
              <a:buClr>
                <a:srgbClr val="000000"/>
              </a:buClr>
            </a:pPr>
            <a:fld id="{00000000-1234-1234-1234-123412341234}" type="slidenum">
              <a:rPr lang="en" kern="0">
                <a:solidFill>
                  <a:srgbClr val="595959"/>
                </a:solidFill>
                <a:latin typeface="Arial"/>
                <a:cs typeface="Arial"/>
                <a:sym typeface="Arial"/>
              </a:rPr>
              <a:pPr defTabSz="914400">
                <a:buClr>
                  <a:srgbClr val="000000"/>
                </a:buClr>
              </a:pPr>
              <a:t>5</a:t>
            </a:fld>
            <a:endParaRPr kern="0">
              <a:solidFill>
                <a:srgbClr val="595959"/>
              </a:solidFill>
              <a:latin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8"/>
          <p:cNvSpPr txBox="1">
            <a:spLocks noGrp="1"/>
          </p:cNvSpPr>
          <p:nvPr>
            <p:ph type="title"/>
          </p:nvPr>
        </p:nvSpPr>
        <p:spPr>
          <a:xfrm>
            <a:off x="311700" y="1302275"/>
            <a:ext cx="8520600" cy="572700"/>
          </a:xfrm>
          <a:prstGeom prst="rect">
            <a:avLst/>
          </a:prstGeom>
        </p:spPr>
        <p:txBody>
          <a:bodyPr spcFirstLastPara="1" wrap="square" lIns="91425" tIns="91425" rIns="91425" bIns="91425" anchor="t" anchorCtr="0">
            <a:noAutofit/>
          </a:bodyPr>
          <a:lstStyle/>
          <a:p>
            <a:r>
              <a:rPr lang="en" sz="3600"/>
              <a:t>Organisers and Interested Parties</a:t>
            </a:r>
            <a:endParaRPr sz="3600"/>
          </a:p>
        </p:txBody>
      </p:sp>
      <p:sp>
        <p:nvSpPr>
          <p:cNvPr id="93" name="Google Shape;93;p18"/>
          <p:cNvSpPr txBox="1">
            <a:spLocks noGrp="1"/>
          </p:cNvSpPr>
          <p:nvPr>
            <p:ph type="body" idx="1"/>
          </p:nvPr>
        </p:nvSpPr>
        <p:spPr>
          <a:xfrm>
            <a:off x="311700" y="2300867"/>
            <a:ext cx="8520600" cy="3416400"/>
          </a:xfrm>
          <a:prstGeom prst="rect">
            <a:avLst/>
          </a:prstGeom>
        </p:spPr>
        <p:txBody>
          <a:bodyPr spcFirstLastPara="1" wrap="square" lIns="91425" tIns="91425" rIns="91425" bIns="91425" anchor="t" anchorCtr="0">
            <a:noAutofit/>
          </a:bodyPr>
          <a:lstStyle/>
          <a:p>
            <a:pPr>
              <a:buClr>
                <a:srgbClr val="000000"/>
              </a:buClr>
            </a:pPr>
            <a:r>
              <a:rPr lang="en" sz="2400" dirty="0">
                <a:solidFill>
                  <a:srgbClr val="000000"/>
                </a:solidFill>
              </a:rPr>
              <a:t>Organisers from EQL (UK):</a:t>
            </a:r>
            <a:endParaRPr sz="2400" dirty="0">
              <a:solidFill>
                <a:srgbClr val="000000"/>
              </a:solidFill>
            </a:endParaRPr>
          </a:p>
          <a:p>
            <a:pPr lvl="1" indent="-342900">
              <a:spcBef>
                <a:spcPts val="0"/>
              </a:spcBef>
              <a:buClr>
                <a:srgbClr val="000000"/>
              </a:buClr>
              <a:buSzPts val="1800"/>
            </a:pPr>
            <a:r>
              <a:rPr lang="en" sz="2400" dirty="0">
                <a:solidFill>
                  <a:srgbClr val="000000"/>
                </a:solidFill>
              </a:rPr>
              <a:t>Yura Perov, AI/ML specialist</a:t>
            </a:r>
            <a:endParaRPr sz="2400" dirty="0">
              <a:solidFill>
                <a:srgbClr val="000000"/>
              </a:solidFill>
            </a:endParaRPr>
          </a:p>
          <a:p>
            <a:pPr lvl="1" indent="-342900">
              <a:spcBef>
                <a:spcPts val="0"/>
              </a:spcBef>
              <a:buClr>
                <a:srgbClr val="000000"/>
              </a:buClr>
              <a:buSzPts val="1800"/>
            </a:pPr>
            <a:r>
              <a:rPr lang="en" sz="2400" dirty="0">
                <a:solidFill>
                  <a:srgbClr val="000000"/>
                </a:solidFill>
              </a:rPr>
              <a:t>Peter Grinbergs</a:t>
            </a:r>
            <a:r>
              <a:rPr lang="en" sz="2400" dirty="0">
                <a:solidFill>
                  <a:schemeClr val="dk1"/>
                </a:solidFill>
              </a:rPr>
              <a:t>, MSK specialist</a:t>
            </a:r>
            <a:endParaRPr sz="2400" dirty="0">
              <a:solidFill>
                <a:srgbClr val="000000"/>
              </a:solidFill>
            </a:endParaRPr>
          </a:p>
          <a:p>
            <a:pPr lvl="1" indent="-342900">
              <a:spcBef>
                <a:spcPts val="0"/>
              </a:spcBef>
              <a:buClr>
                <a:srgbClr val="000000"/>
              </a:buClr>
              <a:buSzPts val="1800"/>
            </a:pPr>
            <a:r>
              <a:rPr lang="en" sz="2400" dirty="0">
                <a:solidFill>
                  <a:srgbClr val="000000"/>
                </a:solidFill>
              </a:rPr>
              <a:t>Kate Ryan, Data science and MSK specialist</a:t>
            </a:r>
            <a:endParaRPr sz="2400" dirty="0">
              <a:solidFill>
                <a:srgbClr val="000000"/>
              </a:solidFill>
            </a:endParaRPr>
          </a:p>
          <a:p>
            <a:pPr>
              <a:buClr>
                <a:srgbClr val="000000"/>
              </a:buClr>
            </a:pPr>
            <a:r>
              <a:rPr lang="en" sz="2400" dirty="0">
                <a:solidFill>
                  <a:srgbClr val="000000"/>
                </a:solidFill>
              </a:rPr>
              <a:t>Participants, contributors and the chairperson of the preparatory meetings.</a:t>
            </a:r>
            <a:endParaRPr sz="2400" dirty="0">
              <a:solidFill>
                <a:srgbClr val="000000"/>
              </a:solidFill>
            </a:endParaRPr>
          </a:p>
        </p:txBody>
      </p:sp>
      <p:sp>
        <p:nvSpPr>
          <p:cNvPr id="94" name="Google Shape;94;p18"/>
          <p:cNvSpPr txBox="1">
            <a:spLocks noGrp="1"/>
          </p:cNvSpPr>
          <p:nvPr>
            <p:ph type="sldNum" idx="12"/>
          </p:nvPr>
        </p:nvSpPr>
        <p:spPr>
          <a:xfrm>
            <a:off x="8472458" y="5520467"/>
            <a:ext cx="548700" cy="393600"/>
          </a:xfrm>
          <a:prstGeom prst="rect">
            <a:avLst/>
          </a:prstGeom>
        </p:spPr>
        <p:txBody>
          <a:bodyPr spcFirstLastPara="1" wrap="square" lIns="91425" tIns="91425" rIns="91425" bIns="91425" anchor="ctr" anchorCtr="0">
            <a:noAutofit/>
          </a:bodyPr>
          <a:lstStyle/>
          <a:p>
            <a:pPr defTabSz="914400">
              <a:buClr>
                <a:srgbClr val="000000"/>
              </a:buClr>
            </a:pPr>
            <a:fld id="{00000000-1234-1234-1234-123412341234}" type="slidenum">
              <a:rPr lang="en" kern="0">
                <a:solidFill>
                  <a:srgbClr val="595959"/>
                </a:solidFill>
                <a:latin typeface="Arial"/>
                <a:cs typeface="Arial"/>
                <a:sym typeface="Arial"/>
              </a:rPr>
              <a:pPr defTabSz="914400">
                <a:buClr>
                  <a:srgbClr val="000000"/>
                </a:buClr>
              </a:pPr>
              <a:t>6</a:t>
            </a:fld>
            <a:endParaRPr kern="0">
              <a:solidFill>
                <a:srgbClr val="595959"/>
              </a:solidFill>
              <a:latin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xfrm>
            <a:off x="311700" y="1302275"/>
            <a:ext cx="8520600" cy="572700"/>
          </a:xfrm>
          <a:prstGeom prst="rect">
            <a:avLst/>
          </a:prstGeom>
        </p:spPr>
        <p:txBody>
          <a:bodyPr spcFirstLastPara="1" wrap="square" lIns="91425" tIns="91425" rIns="91425" bIns="91425" anchor="t" anchorCtr="0">
            <a:noAutofit/>
          </a:bodyPr>
          <a:lstStyle/>
          <a:p>
            <a:r>
              <a:rPr lang="en" sz="3200"/>
              <a:t>Preparatory Meetings</a:t>
            </a:r>
            <a:endParaRPr sz="3200"/>
          </a:p>
        </p:txBody>
      </p:sp>
      <p:sp>
        <p:nvSpPr>
          <p:cNvPr id="100" name="Google Shape;100;p19"/>
          <p:cNvSpPr txBox="1">
            <a:spLocks noGrp="1"/>
          </p:cNvSpPr>
          <p:nvPr>
            <p:ph type="body" idx="1"/>
          </p:nvPr>
        </p:nvSpPr>
        <p:spPr>
          <a:xfrm>
            <a:off x="311700" y="2009725"/>
            <a:ext cx="8520600" cy="3416400"/>
          </a:xfrm>
          <a:prstGeom prst="rect">
            <a:avLst/>
          </a:prstGeom>
        </p:spPr>
        <p:txBody>
          <a:bodyPr spcFirstLastPara="1" wrap="square" lIns="91425" tIns="91425" rIns="91425" bIns="91425" anchor="t" anchorCtr="0">
            <a:noAutofit/>
          </a:bodyPr>
          <a:lstStyle/>
          <a:p>
            <a:pPr>
              <a:buClr>
                <a:schemeClr val="dk1"/>
              </a:buClr>
            </a:pPr>
            <a:r>
              <a:rPr lang="en" sz="2000" dirty="0">
                <a:solidFill>
                  <a:schemeClr val="dk1"/>
                </a:solidFill>
              </a:rPr>
              <a:t>Productive discussion on the topic group proposal.</a:t>
            </a:r>
            <a:endParaRPr sz="2000" dirty="0">
              <a:solidFill>
                <a:schemeClr val="dk1"/>
              </a:solidFill>
            </a:endParaRPr>
          </a:p>
          <a:p>
            <a:pPr>
              <a:buClr>
                <a:schemeClr val="dk1"/>
              </a:buClr>
            </a:pPr>
            <a:r>
              <a:rPr lang="en" sz="2000" dirty="0">
                <a:solidFill>
                  <a:schemeClr val="dk1"/>
                </a:solidFill>
              </a:rPr>
              <a:t>Independent Chairperson of the preparatory meetings: Andrew Bennett (an independent MSK expert; his current roles include being a Consultant Physiotherapist leading a community MSK service in London and National Clinical Director of MSK Conditions at NHS England and NHS Improvement).</a:t>
            </a:r>
            <a:endParaRPr sz="2000" dirty="0">
              <a:solidFill>
                <a:schemeClr val="dk1"/>
              </a:solidFill>
            </a:endParaRPr>
          </a:p>
          <a:p>
            <a:pPr>
              <a:buClr>
                <a:srgbClr val="000000"/>
              </a:buClr>
            </a:pPr>
            <a:r>
              <a:rPr lang="en" sz="2000" dirty="0">
                <a:solidFill>
                  <a:srgbClr val="000000"/>
                </a:solidFill>
              </a:rPr>
              <a:t>Over 25 participants in total.</a:t>
            </a:r>
            <a:endParaRPr sz="2000" dirty="0">
              <a:solidFill>
                <a:srgbClr val="000000"/>
              </a:solidFill>
            </a:endParaRPr>
          </a:p>
          <a:p>
            <a:pPr>
              <a:buClr>
                <a:srgbClr val="000000"/>
              </a:buClr>
            </a:pPr>
            <a:r>
              <a:rPr lang="en" sz="2000" dirty="0">
                <a:solidFill>
                  <a:srgbClr val="000000"/>
                </a:solidFill>
              </a:rPr>
              <a:t>Participants from private, public and other sectors and from different countries, including Canada, Denmark, Finland, Peru, UK, and US.</a:t>
            </a:r>
            <a:endParaRPr sz="1400" dirty="0">
              <a:solidFill>
                <a:srgbClr val="000000"/>
              </a:solidFill>
            </a:endParaRPr>
          </a:p>
        </p:txBody>
      </p:sp>
      <p:sp>
        <p:nvSpPr>
          <p:cNvPr id="101" name="Google Shape;101;p19"/>
          <p:cNvSpPr txBox="1">
            <a:spLocks noGrp="1"/>
          </p:cNvSpPr>
          <p:nvPr>
            <p:ph type="sldNum" idx="12"/>
          </p:nvPr>
        </p:nvSpPr>
        <p:spPr>
          <a:xfrm>
            <a:off x="8472458" y="5520467"/>
            <a:ext cx="548700" cy="393600"/>
          </a:xfrm>
          <a:prstGeom prst="rect">
            <a:avLst/>
          </a:prstGeom>
        </p:spPr>
        <p:txBody>
          <a:bodyPr spcFirstLastPara="1" wrap="square" lIns="91425" tIns="91425" rIns="91425" bIns="91425" anchor="ctr" anchorCtr="0">
            <a:noAutofit/>
          </a:bodyPr>
          <a:lstStyle/>
          <a:p>
            <a:pPr defTabSz="914400">
              <a:buClr>
                <a:srgbClr val="000000"/>
              </a:buClr>
            </a:pPr>
            <a:fld id="{00000000-1234-1234-1234-123412341234}" type="slidenum">
              <a:rPr lang="en" kern="0">
                <a:solidFill>
                  <a:srgbClr val="595959"/>
                </a:solidFill>
                <a:latin typeface="Arial"/>
                <a:cs typeface="Arial"/>
                <a:sym typeface="Arial"/>
              </a:rPr>
              <a:pPr defTabSz="914400">
                <a:buClr>
                  <a:srgbClr val="000000"/>
                </a:buClr>
              </a:pPr>
              <a:t>7</a:t>
            </a:fld>
            <a:endParaRPr kern="0">
              <a:solidFill>
                <a:srgbClr val="595959"/>
              </a:solidFill>
              <a:latin typeface="Arial"/>
              <a:cs typeface="Arial"/>
              <a:sym typeface="Arial"/>
            </a:endParaRPr>
          </a:p>
        </p:txBody>
      </p:sp>
      <p:sp>
        <p:nvSpPr>
          <p:cNvPr id="102" name="Google Shape;102;p19"/>
          <p:cNvSpPr txBox="1">
            <a:spLocks noGrp="1"/>
          </p:cNvSpPr>
          <p:nvPr>
            <p:ph type="body" idx="1"/>
          </p:nvPr>
        </p:nvSpPr>
        <p:spPr>
          <a:xfrm>
            <a:off x="400600" y="5500117"/>
            <a:ext cx="8415300" cy="572700"/>
          </a:xfrm>
          <a:prstGeom prst="rect">
            <a:avLst/>
          </a:prstGeom>
        </p:spPr>
        <p:txBody>
          <a:bodyPr spcFirstLastPara="1" wrap="square" lIns="91425" tIns="91425" rIns="91425" bIns="91425" anchor="t" anchorCtr="0">
            <a:noAutofit/>
          </a:bodyPr>
          <a:lstStyle/>
          <a:p>
            <a:pPr marL="0" indent="0">
              <a:spcAft>
                <a:spcPts val="1600"/>
              </a:spcAft>
              <a:buNone/>
            </a:pPr>
            <a:r>
              <a:rPr lang="en" sz="1500">
                <a:solidFill>
                  <a:srgbClr val="666666"/>
                </a:solidFill>
              </a:rPr>
              <a:t>See more info in the topic group proposal document FG-AI4H-J-026-R01.</a:t>
            </a:r>
            <a:endParaRPr sz="1500">
              <a:solidFill>
                <a:srgbClr val="666666"/>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0"/>
          <p:cNvSpPr txBox="1">
            <a:spLocks noGrp="1"/>
          </p:cNvSpPr>
          <p:nvPr>
            <p:ph type="title"/>
          </p:nvPr>
        </p:nvSpPr>
        <p:spPr>
          <a:xfrm>
            <a:off x="311700" y="1302275"/>
            <a:ext cx="8520600" cy="572700"/>
          </a:xfrm>
          <a:prstGeom prst="rect">
            <a:avLst/>
          </a:prstGeom>
        </p:spPr>
        <p:txBody>
          <a:bodyPr spcFirstLastPara="1" wrap="square" lIns="91425" tIns="91425" rIns="91425" bIns="91425" anchor="t" anchorCtr="0">
            <a:noAutofit/>
          </a:bodyPr>
          <a:lstStyle/>
          <a:p>
            <a:r>
              <a:rPr lang="en"/>
              <a:t>Preparatory Meetings’ Participant Affiliations</a:t>
            </a:r>
            <a:endParaRPr/>
          </a:p>
        </p:txBody>
      </p:sp>
      <p:sp>
        <p:nvSpPr>
          <p:cNvPr id="108" name="Google Shape;108;p20"/>
          <p:cNvSpPr txBox="1">
            <a:spLocks noGrp="1"/>
          </p:cNvSpPr>
          <p:nvPr>
            <p:ph type="body" idx="1"/>
          </p:nvPr>
        </p:nvSpPr>
        <p:spPr>
          <a:xfrm>
            <a:off x="311700" y="2009725"/>
            <a:ext cx="8520600" cy="3416400"/>
          </a:xfrm>
          <a:prstGeom prst="rect">
            <a:avLst/>
          </a:prstGeom>
        </p:spPr>
        <p:txBody>
          <a:bodyPr spcFirstLastPara="1" wrap="square" lIns="91425" tIns="91425" rIns="91425" bIns="91425" anchor="t" anchorCtr="0">
            <a:noAutofit/>
          </a:bodyPr>
          <a:lstStyle/>
          <a:p>
            <a:pPr indent="0">
              <a:buNone/>
            </a:pPr>
            <a:r>
              <a:rPr lang="en" sz="2000" b="1">
                <a:solidFill>
                  <a:schemeClr val="dk1"/>
                </a:solidFill>
              </a:rPr>
              <a:t>Included:</a:t>
            </a:r>
            <a:r>
              <a:rPr lang="en" sz="2000">
                <a:solidFill>
                  <a:schemeClr val="dk1"/>
                </a:solidFill>
              </a:rPr>
              <a:t> </a:t>
            </a:r>
            <a:r>
              <a:rPr lang="en" sz="2000">
                <a:solidFill>
                  <a:srgbClr val="274E13"/>
                </a:solidFill>
              </a:rPr>
              <a:t>AHI</a:t>
            </a:r>
            <a:r>
              <a:rPr lang="en" sz="2000">
                <a:solidFill>
                  <a:srgbClr val="000000"/>
                </a:solidFill>
              </a:rPr>
              <a:t>,</a:t>
            </a:r>
            <a:r>
              <a:rPr lang="en" sz="2000">
                <a:solidFill>
                  <a:schemeClr val="dk1"/>
                </a:solidFill>
              </a:rPr>
              <a:t> </a:t>
            </a:r>
            <a:r>
              <a:rPr lang="en" sz="2000">
                <a:solidFill>
                  <a:srgbClr val="1155CC"/>
                </a:solidFill>
              </a:rPr>
              <a:t>Aparito</a:t>
            </a:r>
            <a:r>
              <a:rPr lang="en" sz="2000">
                <a:solidFill>
                  <a:srgbClr val="000000"/>
                </a:solidFill>
              </a:rPr>
              <a:t>,</a:t>
            </a:r>
            <a:r>
              <a:rPr lang="en" sz="2000">
                <a:solidFill>
                  <a:schemeClr val="dk1"/>
                </a:solidFill>
              </a:rPr>
              <a:t> </a:t>
            </a:r>
            <a:r>
              <a:rPr lang="en" sz="2000">
                <a:solidFill>
                  <a:srgbClr val="274E13"/>
                </a:solidFill>
              </a:rPr>
              <a:t>Back 2 Fitness</a:t>
            </a:r>
            <a:r>
              <a:rPr lang="en" sz="2000">
                <a:solidFill>
                  <a:srgbClr val="000000"/>
                </a:solidFill>
              </a:rPr>
              <a:t>,</a:t>
            </a:r>
            <a:r>
              <a:rPr lang="en" sz="2000">
                <a:solidFill>
                  <a:schemeClr val="dk1"/>
                </a:solidFill>
              </a:rPr>
              <a:t> </a:t>
            </a:r>
            <a:r>
              <a:rPr lang="en" sz="2000">
                <a:solidFill>
                  <a:srgbClr val="1155CC"/>
                </a:solidFill>
              </a:rPr>
              <a:t>CAREM</a:t>
            </a:r>
            <a:r>
              <a:rPr lang="en" sz="2000">
                <a:solidFill>
                  <a:srgbClr val="000000"/>
                </a:solidFill>
              </a:rPr>
              <a:t>,</a:t>
            </a:r>
            <a:r>
              <a:rPr lang="en" sz="2000">
                <a:solidFill>
                  <a:schemeClr val="dk1"/>
                </a:solidFill>
              </a:rPr>
              <a:t> </a:t>
            </a:r>
            <a:r>
              <a:rPr lang="en" sz="2000">
                <a:solidFill>
                  <a:srgbClr val="274E13"/>
                </a:solidFill>
              </a:rPr>
              <a:t>Connect Health</a:t>
            </a:r>
            <a:r>
              <a:rPr lang="en" sz="2000">
                <a:solidFill>
                  <a:srgbClr val="000000"/>
                </a:solidFill>
              </a:rPr>
              <a:t>,</a:t>
            </a:r>
            <a:r>
              <a:rPr lang="en" sz="2000">
                <a:solidFill>
                  <a:schemeClr val="dk1"/>
                </a:solidFill>
              </a:rPr>
              <a:t> </a:t>
            </a:r>
            <a:r>
              <a:rPr lang="en" sz="2000">
                <a:solidFill>
                  <a:srgbClr val="1155CC"/>
                </a:solidFill>
              </a:rPr>
              <a:t>Curaguard</a:t>
            </a:r>
            <a:r>
              <a:rPr lang="en" sz="2000">
                <a:solidFill>
                  <a:srgbClr val="000000"/>
                </a:solidFill>
              </a:rPr>
              <a:t>,</a:t>
            </a:r>
            <a:r>
              <a:rPr lang="en" sz="2000">
                <a:solidFill>
                  <a:schemeClr val="dk1"/>
                </a:solidFill>
              </a:rPr>
              <a:t> </a:t>
            </a:r>
            <a:r>
              <a:rPr lang="en" sz="2000">
                <a:solidFill>
                  <a:srgbClr val="274E13"/>
                </a:solidFill>
              </a:rPr>
              <a:t>Digital Health.London</a:t>
            </a:r>
            <a:r>
              <a:rPr lang="en" sz="2000">
                <a:solidFill>
                  <a:srgbClr val="000000"/>
                </a:solidFill>
              </a:rPr>
              <a:t>,</a:t>
            </a:r>
            <a:r>
              <a:rPr lang="en" sz="2000">
                <a:solidFill>
                  <a:schemeClr val="dk1"/>
                </a:solidFill>
              </a:rPr>
              <a:t> </a:t>
            </a:r>
            <a:r>
              <a:rPr lang="en" sz="2000">
                <a:solidFill>
                  <a:srgbClr val="1155CC"/>
                </a:solidFill>
              </a:rPr>
              <a:t>dna</a:t>
            </a:r>
            <a:r>
              <a:rPr lang="en" sz="2000">
                <a:solidFill>
                  <a:srgbClr val="000000"/>
                </a:solidFill>
              </a:rPr>
              <a:t>,</a:t>
            </a:r>
            <a:r>
              <a:rPr lang="en" sz="2000">
                <a:solidFill>
                  <a:schemeClr val="dk1"/>
                </a:solidFill>
              </a:rPr>
              <a:t> </a:t>
            </a:r>
            <a:r>
              <a:rPr lang="en" sz="2000">
                <a:solidFill>
                  <a:srgbClr val="274E13"/>
                </a:solidFill>
              </a:rPr>
              <a:t>EQL</a:t>
            </a:r>
            <a:r>
              <a:rPr lang="en" sz="2000">
                <a:solidFill>
                  <a:srgbClr val="000000"/>
                </a:solidFill>
              </a:rPr>
              <a:t>,</a:t>
            </a:r>
            <a:r>
              <a:rPr lang="en" sz="2000">
                <a:solidFill>
                  <a:schemeClr val="dk1"/>
                </a:solidFill>
              </a:rPr>
              <a:t> </a:t>
            </a:r>
            <a:r>
              <a:rPr lang="en" sz="2000">
                <a:solidFill>
                  <a:srgbClr val="1155CC"/>
                </a:solidFill>
              </a:rPr>
              <a:t>Immersive Rehab</a:t>
            </a:r>
            <a:r>
              <a:rPr lang="en" sz="2000">
                <a:solidFill>
                  <a:srgbClr val="000000"/>
                </a:solidFill>
              </a:rPr>
              <a:t>,</a:t>
            </a:r>
            <a:r>
              <a:rPr lang="en" sz="2000">
                <a:solidFill>
                  <a:schemeClr val="dk1"/>
                </a:solidFill>
              </a:rPr>
              <a:t> </a:t>
            </a:r>
            <a:r>
              <a:rPr lang="en" sz="2000">
                <a:solidFill>
                  <a:srgbClr val="274E13"/>
                </a:solidFill>
              </a:rPr>
              <a:t>Joint Academy</a:t>
            </a:r>
            <a:r>
              <a:rPr lang="en" sz="2000">
                <a:solidFill>
                  <a:srgbClr val="000000"/>
                </a:solidFill>
              </a:rPr>
              <a:t>,</a:t>
            </a:r>
            <a:r>
              <a:rPr lang="en" sz="2000">
                <a:solidFill>
                  <a:schemeClr val="dk1"/>
                </a:solidFill>
              </a:rPr>
              <a:t> </a:t>
            </a:r>
            <a:r>
              <a:rPr lang="en" sz="2000">
                <a:solidFill>
                  <a:srgbClr val="1155CC"/>
                </a:solidFill>
              </a:rPr>
              <a:t>organisations within the National Health Service (UK)</a:t>
            </a:r>
            <a:r>
              <a:rPr lang="en" sz="2000">
                <a:solidFill>
                  <a:schemeClr val="dk1"/>
                </a:solidFill>
              </a:rPr>
              <a:t>, </a:t>
            </a:r>
            <a:r>
              <a:rPr lang="en" sz="2000">
                <a:solidFill>
                  <a:srgbClr val="274E13"/>
                </a:solidFill>
              </a:rPr>
              <a:t>prIME Assessments</a:t>
            </a:r>
            <a:r>
              <a:rPr lang="en" sz="2000">
                <a:solidFill>
                  <a:schemeClr val="dk1"/>
                </a:solidFill>
              </a:rPr>
              <a:t>, </a:t>
            </a:r>
            <a:r>
              <a:rPr lang="en" sz="2000">
                <a:solidFill>
                  <a:srgbClr val="1155CC"/>
                </a:solidFill>
              </a:rPr>
              <a:t>Radiobotics</a:t>
            </a:r>
            <a:r>
              <a:rPr lang="en" sz="2000">
                <a:solidFill>
                  <a:schemeClr val="dk1"/>
                </a:solidFill>
              </a:rPr>
              <a:t>, </a:t>
            </a:r>
            <a:r>
              <a:rPr lang="en" sz="2000">
                <a:solidFill>
                  <a:srgbClr val="274E13"/>
                </a:solidFill>
              </a:rPr>
              <a:t>Soter Analytics</a:t>
            </a:r>
            <a:r>
              <a:rPr lang="en" sz="2000">
                <a:solidFill>
                  <a:schemeClr val="dk1"/>
                </a:solidFill>
              </a:rPr>
              <a:t>, </a:t>
            </a:r>
            <a:r>
              <a:rPr lang="en" sz="2000">
                <a:solidFill>
                  <a:srgbClr val="1155CC"/>
                </a:solidFill>
              </a:rPr>
              <a:t>Southampton Football Club</a:t>
            </a:r>
            <a:r>
              <a:rPr lang="en" sz="2000">
                <a:solidFill>
                  <a:schemeClr val="dk1"/>
                </a:solidFill>
              </a:rPr>
              <a:t>, </a:t>
            </a:r>
            <a:r>
              <a:rPr lang="en" sz="2000">
                <a:solidFill>
                  <a:srgbClr val="274E13"/>
                </a:solidFill>
              </a:rPr>
              <a:t>University of Hertfordshire</a:t>
            </a:r>
            <a:r>
              <a:rPr lang="en" sz="2000">
                <a:solidFill>
                  <a:schemeClr val="dk1"/>
                </a:solidFill>
              </a:rPr>
              <a:t>, </a:t>
            </a:r>
            <a:r>
              <a:rPr lang="en" sz="2000">
                <a:solidFill>
                  <a:srgbClr val="1155CC"/>
                </a:solidFill>
              </a:rPr>
              <a:t>University of Piura</a:t>
            </a:r>
            <a:r>
              <a:rPr lang="en" sz="2000">
                <a:solidFill>
                  <a:schemeClr val="dk1"/>
                </a:solidFill>
              </a:rPr>
              <a:t>, </a:t>
            </a:r>
            <a:r>
              <a:rPr lang="en" sz="2000">
                <a:solidFill>
                  <a:srgbClr val="274E13"/>
                </a:solidFill>
              </a:rPr>
              <a:t>University of Warwick</a:t>
            </a:r>
            <a:r>
              <a:rPr lang="en" sz="2000">
                <a:solidFill>
                  <a:schemeClr val="dk1"/>
                </a:solidFill>
              </a:rPr>
              <a:t>, </a:t>
            </a:r>
            <a:r>
              <a:rPr lang="en" sz="2000">
                <a:solidFill>
                  <a:srgbClr val="1155CC"/>
                </a:solidFill>
              </a:rPr>
              <a:t>United Nations Technology Innovation Labs - Finland</a:t>
            </a:r>
            <a:r>
              <a:rPr lang="en" sz="2000">
                <a:solidFill>
                  <a:schemeClr val="dk1"/>
                </a:solidFill>
              </a:rPr>
              <a:t>, </a:t>
            </a:r>
            <a:r>
              <a:rPr lang="en" sz="2000">
                <a:solidFill>
                  <a:srgbClr val="274E13"/>
                </a:solidFill>
              </a:rPr>
              <a:t>Vita Health Group </a:t>
            </a:r>
            <a:r>
              <a:rPr lang="en" sz="2000">
                <a:solidFill>
                  <a:srgbClr val="000000"/>
                </a:solidFill>
              </a:rPr>
              <a:t>and</a:t>
            </a:r>
            <a:r>
              <a:rPr lang="en" sz="2000">
                <a:solidFill>
                  <a:srgbClr val="274E13"/>
                </a:solidFill>
              </a:rPr>
              <a:t> </a:t>
            </a:r>
            <a:r>
              <a:rPr lang="en" sz="2000">
                <a:solidFill>
                  <a:srgbClr val="1155CC"/>
                </a:solidFill>
              </a:rPr>
              <a:t>Yonah Fund</a:t>
            </a:r>
            <a:r>
              <a:rPr lang="en" sz="2000">
                <a:solidFill>
                  <a:schemeClr val="dk1"/>
                </a:solidFill>
              </a:rPr>
              <a:t>.</a:t>
            </a:r>
            <a:endParaRPr sz="2000">
              <a:solidFill>
                <a:schemeClr val="dk1"/>
              </a:solidFill>
            </a:endParaRPr>
          </a:p>
          <a:p>
            <a:pPr marL="0" indent="0">
              <a:spcBef>
                <a:spcPts val="1600"/>
              </a:spcBef>
              <a:spcAft>
                <a:spcPts val="1600"/>
              </a:spcAft>
              <a:buNone/>
            </a:pPr>
            <a:endParaRPr/>
          </a:p>
        </p:txBody>
      </p:sp>
      <p:sp>
        <p:nvSpPr>
          <p:cNvPr id="109" name="Google Shape;109;p20"/>
          <p:cNvSpPr txBox="1">
            <a:spLocks noGrp="1"/>
          </p:cNvSpPr>
          <p:nvPr>
            <p:ph type="sldNum" idx="12"/>
          </p:nvPr>
        </p:nvSpPr>
        <p:spPr>
          <a:xfrm>
            <a:off x="8472458" y="5520467"/>
            <a:ext cx="548700" cy="393600"/>
          </a:xfrm>
          <a:prstGeom prst="rect">
            <a:avLst/>
          </a:prstGeom>
        </p:spPr>
        <p:txBody>
          <a:bodyPr spcFirstLastPara="1" wrap="square" lIns="91425" tIns="91425" rIns="91425" bIns="91425" anchor="ctr" anchorCtr="0">
            <a:noAutofit/>
          </a:bodyPr>
          <a:lstStyle/>
          <a:p>
            <a:pPr defTabSz="914400">
              <a:buClr>
                <a:srgbClr val="000000"/>
              </a:buClr>
            </a:pPr>
            <a:fld id="{00000000-1234-1234-1234-123412341234}" type="slidenum">
              <a:rPr lang="en" kern="0">
                <a:solidFill>
                  <a:srgbClr val="595959"/>
                </a:solidFill>
                <a:latin typeface="Arial"/>
                <a:cs typeface="Arial"/>
                <a:sym typeface="Arial"/>
              </a:rPr>
              <a:pPr defTabSz="914400">
                <a:buClr>
                  <a:srgbClr val="000000"/>
                </a:buClr>
              </a:pPr>
              <a:t>8</a:t>
            </a:fld>
            <a:endParaRPr kern="0">
              <a:solidFill>
                <a:srgbClr val="595959"/>
              </a:solidFill>
              <a:latin typeface="Arial"/>
              <a:cs typeface="Arial"/>
              <a:sym typeface="Arial"/>
            </a:endParaRPr>
          </a:p>
        </p:txBody>
      </p:sp>
      <p:sp>
        <p:nvSpPr>
          <p:cNvPr id="110" name="Google Shape;110;p20"/>
          <p:cNvSpPr txBox="1">
            <a:spLocks noGrp="1"/>
          </p:cNvSpPr>
          <p:nvPr>
            <p:ph type="body" idx="1"/>
          </p:nvPr>
        </p:nvSpPr>
        <p:spPr>
          <a:xfrm>
            <a:off x="400600" y="5500117"/>
            <a:ext cx="8415300" cy="572700"/>
          </a:xfrm>
          <a:prstGeom prst="rect">
            <a:avLst/>
          </a:prstGeom>
        </p:spPr>
        <p:txBody>
          <a:bodyPr spcFirstLastPara="1" wrap="square" lIns="91425" tIns="91425" rIns="91425" bIns="91425" anchor="t" anchorCtr="0">
            <a:noAutofit/>
          </a:bodyPr>
          <a:lstStyle/>
          <a:p>
            <a:pPr marL="0" indent="0">
              <a:spcAft>
                <a:spcPts val="1600"/>
              </a:spcAft>
              <a:buNone/>
            </a:pPr>
            <a:r>
              <a:rPr lang="en" sz="1500">
                <a:solidFill>
                  <a:srgbClr val="666666"/>
                </a:solidFill>
              </a:rPr>
              <a:t>See more info in the topic group proposal document FG-AI4H-J-026-R01.</a:t>
            </a:r>
            <a:endParaRPr sz="1500">
              <a:solidFill>
                <a:srgbClr val="666666"/>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1"/>
          <p:cNvSpPr txBox="1">
            <a:spLocks noGrp="1"/>
          </p:cNvSpPr>
          <p:nvPr>
            <p:ph type="title"/>
          </p:nvPr>
        </p:nvSpPr>
        <p:spPr>
          <a:xfrm>
            <a:off x="311700" y="1302275"/>
            <a:ext cx="8520600" cy="572700"/>
          </a:xfrm>
          <a:prstGeom prst="rect">
            <a:avLst/>
          </a:prstGeom>
        </p:spPr>
        <p:txBody>
          <a:bodyPr spcFirstLastPara="1" wrap="square" lIns="91425" tIns="91425" rIns="91425" bIns="91425" anchor="t" anchorCtr="0">
            <a:noAutofit/>
          </a:bodyPr>
          <a:lstStyle/>
          <a:p>
            <a:r>
              <a:rPr lang="en" sz="3200"/>
              <a:t>Directions of the proposed topic group</a:t>
            </a:r>
            <a:endParaRPr sz="3200"/>
          </a:p>
        </p:txBody>
      </p:sp>
      <p:sp>
        <p:nvSpPr>
          <p:cNvPr id="116" name="Google Shape;116;p21"/>
          <p:cNvSpPr txBox="1">
            <a:spLocks noGrp="1"/>
          </p:cNvSpPr>
          <p:nvPr>
            <p:ph type="body" idx="1"/>
          </p:nvPr>
        </p:nvSpPr>
        <p:spPr>
          <a:xfrm>
            <a:off x="311700" y="2009725"/>
            <a:ext cx="8520600" cy="3416400"/>
          </a:xfrm>
          <a:prstGeom prst="rect">
            <a:avLst/>
          </a:prstGeom>
        </p:spPr>
        <p:txBody>
          <a:bodyPr spcFirstLastPara="1" wrap="square" lIns="91425" tIns="91425" rIns="91425" bIns="91425" anchor="t" anchorCtr="0">
            <a:noAutofit/>
          </a:bodyPr>
          <a:lstStyle/>
          <a:p>
            <a:pPr>
              <a:buClr>
                <a:srgbClr val="000000"/>
              </a:buClr>
            </a:pPr>
            <a:r>
              <a:rPr lang="en" sz="2000" dirty="0">
                <a:solidFill>
                  <a:srgbClr val="000000"/>
                </a:solidFill>
              </a:rPr>
              <a:t>To scope existing and emerging applications of AI for MSK medicine.</a:t>
            </a:r>
            <a:endParaRPr sz="2000" dirty="0">
              <a:solidFill>
                <a:srgbClr val="000000"/>
              </a:solidFill>
            </a:endParaRPr>
          </a:p>
          <a:p>
            <a:pPr>
              <a:buClr>
                <a:srgbClr val="000000"/>
              </a:buClr>
            </a:pPr>
            <a:r>
              <a:rPr lang="en" sz="2000" dirty="0">
                <a:solidFill>
                  <a:srgbClr val="000000"/>
                </a:solidFill>
              </a:rPr>
              <a:t>To look for new topic group members and facilitate the collaboration between existing topic group members </a:t>
            </a:r>
            <a:r>
              <a:rPr lang="en" sz="1600" dirty="0">
                <a:solidFill>
                  <a:srgbClr val="000000"/>
                </a:solidFill>
              </a:rPr>
              <a:t>(once and if the topic group is created)</a:t>
            </a:r>
            <a:r>
              <a:rPr lang="en" sz="2000" dirty="0">
                <a:solidFill>
                  <a:srgbClr val="000000"/>
                </a:solidFill>
              </a:rPr>
              <a:t>.</a:t>
            </a:r>
            <a:endParaRPr sz="2000" dirty="0">
              <a:solidFill>
                <a:srgbClr val="000000"/>
              </a:solidFill>
            </a:endParaRPr>
          </a:p>
          <a:p>
            <a:pPr>
              <a:buClr>
                <a:srgbClr val="000000"/>
              </a:buClr>
            </a:pPr>
            <a:r>
              <a:rPr lang="en" sz="2000" dirty="0">
                <a:solidFill>
                  <a:srgbClr val="000000"/>
                </a:solidFill>
              </a:rPr>
              <a:t>To facilitate the aggregation, publication, processing (including anonymisation) of data for training and testing.</a:t>
            </a:r>
            <a:endParaRPr sz="2000" dirty="0">
              <a:solidFill>
                <a:srgbClr val="000000"/>
              </a:solidFill>
            </a:endParaRPr>
          </a:p>
          <a:p>
            <a:pPr>
              <a:buClr>
                <a:srgbClr val="000000"/>
              </a:buClr>
            </a:pPr>
            <a:r>
              <a:rPr lang="en" sz="2000" dirty="0">
                <a:solidFill>
                  <a:srgbClr val="000000"/>
                </a:solidFill>
              </a:rPr>
              <a:t>To design and create benchmarks (including prototypes and guidelines) and support the benchmarking process.</a:t>
            </a:r>
            <a:endParaRPr sz="2000" dirty="0">
              <a:solidFill>
                <a:srgbClr val="000000"/>
              </a:solidFill>
            </a:endParaRPr>
          </a:p>
          <a:p>
            <a:pPr>
              <a:buClr>
                <a:srgbClr val="000000"/>
              </a:buClr>
            </a:pPr>
            <a:r>
              <a:rPr lang="en" sz="2000" dirty="0">
                <a:solidFill>
                  <a:srgbClr val="000000"/>
                </a:solidFill>
              </a:rPr>
              <a:t>To create and support guidelines for reliable, interpretable and explainable AI applications for MSK medicine.</a:t>
            </a:r>
            <a:endParaRPr sz="2000" dirty="0">
              <a:solidFill>
                <a:srgbClr val="000000"/>
              </a:solidFill>
            </a:endParaRPr>
          </a:p>
        </p:txBody>
      </p:sp>
      <p:sp>
        <p:nvSpPr>
          <p:cNvPr id="117" name="Google Shape;117;p21"/>
          <p:cNvSpPr txBox="1">
            <a:spLocks noGrp="1"/>
          </p:cNvSpPr>
          <p:nvPr>
            <p:ph type="sldNum" idx="12"/>
          </p:nvPr>
        </p:nvSpPr>
        <p:spPr>
          <a:xfrm>
            <a:off x="8472458" y="5520467"/>
            <a:ext cx="548700" cy="393600"/>
          </a:xfrm>
          <a:prstGeom prst="rect">
            <a:avLst/>
          </a:prstGeom>
        </p:spPr>
        <p:txBody>
          <a:bodyPr spcFirstLastPara="1" wrap="square" lIns="91425" tIns="91425" rIns="91425" bIns="91425" anchor="ctr" anchorCtr="0">
            <a:noAutofit/>
          </a:bodyPr>
          <a:lstStyle/>
          <a:p>
            <a:pPr defTabSz="914400">
              <a:buClr>
                <a:srgbClr val="000000"/>
              </a:buClr>
            </a:pPr>
            <a:fld id="{00000000-1234-1234-1234-123412341234}" type="slidenum">
              <a:rPr lang="en" kern="0">
                <a:solidFill>
                  <a:srgbClr val="595959"/>
                </a:solidFill>
                <a:latin typeface="Arial"/>
                <a:cs typeface="Arial"/>
                <a:sym typeface="Arial"/>
              </a:rPr>
              <a:pPr defTabSz="914400">
                <a:buClr>
                  <a:srgbClr val="000000"/>
                </a:buClr>
              </a:pPr>
              <a:t>9</a:t>
            </a:fld>
            <a:endParaRPr kern="0">
              <a:solidFill>
                <a:srgbClr val="595959"/>
              </a:solidFill>
              <a:latin typeface="Arial"/>
              <a:cs typeface="Arial"/>
              <a:sym typeface="Arial"/>
            </a:endParaRPr>
          </a:p>
        </p:txBody>
      </p:sp>
    </p:spTree>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e530ecd20c263b95f6042ee110165e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5e75d33b50fbf3f19c1feb9a309975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5E1E2ADB-B5C4-4B2A-929D-529C1A8F96EF}"/>
</file>

<file path=customXml/itemProps2.xml><?xml version="1.0" encoding="utf-8"?>
<ds:datastoreItem xmlns:ds="http://schemas.openxmlformats.org/officeDocument/2006/customXml" ds:itemID="{263EDF69-883F-4630-8D5D-47FF3AA110B2}"/>
</file>

<file path=customXml/itemProps3.xml><?xml version="1.0" encoding="utf-8"?>
<ds:datastoreItem xmlns:ds="http://schemas.openxmlformats.org/officeDocument/2006/customXml" ds:itemID="{8D757891-533E-4B08-9CC2-432445C0232A}"/>
</file>

<file path=docProps/app.xml><?xml version="1.0" encoding="utf-8"?>
<Properties xmlns="http://schemas.openxmlformats.org/officeDocument/2006/extended-properties" xmlns:vt="http://schemas.openxmlformats.org/officeDocument/2006/docPropsVTypes">
  <Template>Office Theme</Template>
  <TotalTime>1774</TotalTime>
  <Words>706</Words>
  <Application>Microsoft Office PowerPoint</Application>
  <PresentationFormat>On-screen Show (4:3)</PresentationFormat>
  <Paragraphs>76</Paragraphs>
  <Slides>9</Slides>
  <Notes>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等线</vt:lpstr>
      <vt:lpstr>Arial</vt:lpstr>
      <vt:lpstr>Calibri</vt:lpstr>
      <vt:lpstr>Calibri Light</vt:lpstr>
      <vt:lpstr>Office 主题​​</vt:lpstr>
      <vt:lpstr>Simple Light</vt:lpstr>
      <vt:lpstr>PowerPoint Presentation</vt:lpstr>
      <vt:lpstr>Motivation for a new AI for MSK medicine topic group</vt:lpstr>
      <vt:lpstr>Clinical overview of MSK medicine</vt:lpstr>
      <vt:lpstr>What will this topic group study?</vt:lpstr>
      <vt:lpstr>Applications of AI for MSK medicine &amp; What can we benchmark?</vt:lpstr>
      <vt:lpstr>Organisers and Interested Parties</vt:lpstr>
      <vt:lpstr>Preparatory Meetings</vt:lpstr>
      <vt:lpstr>Preparatory Meetings’ Participant Affiliations</vt:lpstr>
      <vt:lpstr>Directions of the proposed topic group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for new topic group: AI for Musculoskeletal medicine (provisional TG-MSK) - Presentation</dc:title>
  <dc:creator>Campos, Simao</dc:creator>
  <cp:lastModifiedBy>Dabiri, Ayda</cp:lastModifiedBy>
  <cp:revision>66</cp:revision>
  <cp:lastPrinted>2019-04-04T08:49:31Z</cp:lastPrinted>
  <dcterms:created xsi:type="dcterms:W3CDTF">2019-03-31T15:53:06Z</dcterms:created>
  <dcterms:modified xsi:type="dcterms:W3CDTF">2020-09-30T08:21:10Z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