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8"/>
  </p:notesMasterIdLst>
  <p:sldIdLst>
    <p:sldId id="25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8"/>
    <a:srgbClr val="000000"/>
    <a:srgbClr val="0F1E3D"/>
    <a:srgbClr val="BCBBB7"/>
    <a:srgbClr val="BAB6B3"/>
    <a:srgbClr val="010409"/>
    <a:srgbClr val="435362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05363-BC73-49A5-96FE-975F04D32940}" v="25" dt="2020-10-07T12:42:34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Dabiri, Ayda" userId="b37f3988-c176-4be8-807a-107e80ddceeb" providerId="ADAL" clId="{B9505363-BC73-49A5-96FE-975F04D32940}"/>
    <pc:docChg chg="undo custSel addSld delSld modSld">
      <pc:chgData name="Dabiri, Ayda" userId="b37f3988-c176-4be8-807a-107e80ddceeb" providerId="ADAL" clId="{B9505363-BC73-49A5-96FE-975F04D32940}" dt="2020-10-07T12:46:23.952" v="114" actId="14100"/>
      <pc:docMkLst>
        <pc:docMk/>
      </pc:docMkLst>
      <pc:sldChg chg="modSp">
        <pc:chgData name="Dabiri, Ayda" userId="b37f3988-c176-4be8-807a-107e80ddceeb" providerId="ADAL" clId="{B9505363-BC73-49A5-96FE-975F04D32940}" dt="2020-10-07T12:41:00.524" v="51" actId="207"/>
        <pc:sldMkLst>
          <pc:docMk/>
          <pc:sldMk cId="2383934936" sldId="256"/>
        </pc:sldMkLst>
        <pc:spChg chg="mod">
          <ac:chgData name="Dabiri, Ayda" userId="b37f3988-c176-4be8-807a-107e80ddceeb" providerId="ADAL" clId="{B9505363-BC73-49A5-96FE-975F04D32940}" dt="2020-10-07T12:40:03.742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B9505363-BC73-49A5-96FE-975F04D32940}" dt="2020-10-07T12:41:00.524" v="51" actId="20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modSp add setBg">
        <pc:chgData name="Dabiri, Ayda" userId="b37f3988-c176-4be8-807a-107e80ddceeb" providerId="ADAL" clId="{B9505363-BC73-49A5-96FE-975F04D32940}" dt="2020-10-07T12:46:23.952" v="114" actId="14100"/>
        <pc:sldMkLst>
          <pc:docMk/>
          <pc:sldMk cId="0" sldId="257"/>
        </pc:sldMkLst>
        <pc:spChg chg="mod">
          <ac:chgData name="Dabiri, Ayda" userId="b37f3988-c176-4be8-807a-107e80ddceeb" providerId="ADAL" clId="{B9505363-BC73-49A5-96FE-975F04D32940}" dt="2020-10-07T12:42:59.145" v="70" actId="1076"/>
          <ac:spMkLst>
            <pc:docMk/>
            <pc:sldMk cId="0" sldId="257"/>
            <ac:spMk id="63" creationId="{00000000-0000-0000-0000-000000000000}"/>
          </ac:spMkLst>
        </pc:spChg>
        <pc:spChg chg="mod">
          <ac:chgData name="Dabiri, Ayda" userId="b37f3988-c176-4be8-807a-107e80ddceeb" providerId="ADAL" clId="{B9505363-BC73-49A5-96FE-975F04D32940}" dt="2020-10-07T12:43:08.033" v="73" actId="14100"/>
          <ac:spMkLst>
            <pc:docMk/>
            <pc:sldMk cId="0" sldId="257"/>
            <ac:spMk id="64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6:23.952" v="114" actId="14100"/>
          <ac:picMkLst>
            <pc:docMk/>
            <pc:sldMk cId="0" sldId="257"/>
            <ac:picMk id="62" creationId="{00000000-0000-0000-0000-000000000000}"/>
          </ac:picMkLst>
        </pc:picChg>
      </pc:sldChg>
      <pc:sldChg chg="modSp add setBg">
        <pc:chgData name="Dabiri, Ayda" userId="b37f3988-c176-4be8-807a-107e80ddceeb" providerId="ADAL" clId="{B9505363-BC73-49A5-96FE-975F04D32940}" dt="2020-10-07T12:43:21.312" v="75" actId="14100"/>
        <pc:sldMkLst>
          <pc:docMk/>
          <pc:sldMk cId="0" sldId="258"/>
        </pc:sldMkLst>
        <pc:picChg chg="mod">
          <ac:chgData name="Dabiri, Ayda" userId="b37f3988-c176-4be8-807a-107e80ddceeb" providerId="ADAL" clId="{B9505363-BC73-49A5-96FE-975F04D32940}" dt="2020-10-07T12:43:21.312" v="75" actId="14100"/>
          <ac:picMkLst>
            <pc:docMk/>
            <pc:sldMk cId="0" sldId="258"/>
            <ac:picMk id="69" creationId="{00000000-0000-0000-0000-000000000000}"/>
          </ac:picMkLst>
        </pc:picChg>
      </pc:sldChg>
      <pc:sldChg chg="modSp add setBg">
        <pc:chgData name="Dabiri, Ayda" userId="b37f3988-c176-4be8-807a-107e80ddceeb" providerId="ADAL" clId="{B9505363-BC73-49A5-96FE-975F04D32940}" dt="2020-10-07T12:43:37.638" v="77" actId="404"/>
        <pc:sldMkLst>
          <pc:docMk/>
          <pc:sldMk cId="0" sldId="259"/>
        </pc:sldMkLst>
        <pc:spChg chg="mod">
          <ac:chgData name="Dabiri, Ayda" userId="b37f3988-c176-4be8-807a-107e80ddceeb" providerId="ADAL" clId="{B9505363-BC73-49A5-96FE-975F04D32940}" dt="2020-10-07T12:43:37.638" v="77" actId="404"/>
          <ac:spMkLst>
            <pc:docMk/>
            <pc:sldMk cId="0" sldId="259"/>
            <ac:spMk id="78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3:32.129" v="76" actId="14100"/>
          <ac:picMkLst>
            <pc:docMk/>
            <pc:sldMk cId="0" sldId="259"/>
            <ac:picMk id="76" creationId="{00000000-0000-0000-0000-000000000000}"/>
          </ac:picMkLst>
        </pc:picChg>
      </pc:sldChg>
      <pc:sldChg chg="modSp add setBg">
        <pc:chgData name="Dabiri, Ayda" userId="b37f3988-c176-4be8-807a-107e80ddceeb" providerId="ADAL" clId="{B9505363-BC73-49A5-96FE-975F04D32940}" dt="2020-10-07T12:43:49.642" v="78" actId="404"/>
        <pc:sldMkLst>
          <pc:docMk/>
          <pc:sldMk cId="0" sldId="260"/>
        </pc:sldMkLst>
        <pc:spChg chg="mod">
          <ac:chgData name="Dabiri, Ayda" userId="b37f3988-c176-4be8-807a-107e80ddceeb" providerId="ADAL" clId="{B9505363-BC73-49A5-96FE-975F04D32940}" dt="2020-10-07T12:43:49.642" v="78" actId="404"/>
          <ac:spMkLst>
            <pc:docMk/>
            <pc:sldMk cId="0" sldId="260"/>
            <ac:spMk id="86" creationId="{00000000-0000-0000-0000-000000000000}"/>
          </ac:spMkLst>
        </pc:spChg>
      </pc:sldChg>
      <pc:sldChg chg="modSp add setBg">
        <pc:chgData name="Dabiri, Ayda" userId="b37f3988-c176-4be8-807a-107e80ddceeb" providerId="ADAL" clId="{B9505363-BC73-49A5-96FE-975F04D32940}" dt="2020-10-07T12:44:24.360" v="88" actId="14100"/>
        <pc:sldMkLst>
          <pc:docMk/>
          <pc:sldMk cId="0" sldId="261"/>
        </pc:sldMkLst>
        <pc:spChg chg="mod">
          <ac:chgData name="Dabiri, Ayda" userId="b37f3988-c176-4be8-807a-107e80ddceeb" providerId="ADAL" clId="{B9505363-BC73-49A5-96FE-975F04D32940}" dt="2020-10-07T12:44:07.805" v="82" actId="404"/>
          <ac:spMkLst>
            <pc:docMk/>
            <pc:sldMk cId="0" sldId="261"/>
            <ac:spMk id="93" creationId="{00000000-0000-0000-0000-000000000000}"/>
          </ac:spMkLst>
        </pc:spChg>
        <pc:spChg chg="mod">
          <ac:chgData name="Dabiri, Ayda" userId="b37f3988-c176-4be8-807a-107e80ddceeb" providerId="ADAL" clId="{B9505363-BC73-49A5-96FE-975F04D32940}" dt="2020-10-07T12:44:24.360" v="88" actId="14100"/>
          <ac:spMkLst>
            <pc:docMk/>
            <pc:sldMk cId="0" sldId="261"/>
            <ac:spMk id="94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4:19.601" v="87" actId="14100"/>
          <ac:picMkLst>
            <pc:docMk/>
            <pc:sldMk cId="0" sldId="261"/>
            <ac:picMk id="92" creationId="{00000000-0000-0000-0000-000000000000}"/>
          </ac:picMkLst>
        </pc:picChg>
      </pc:sldChg>
      <pc:sldChg chg="modSp add setBg">
        <pc:chgData name="Dabiri, Ayda" userId="b37f3988-c176-4be8-807a-107e80ddceeb" providerId="ADAL" clId="{B9505363-BC73-49A5-96FE-975F04D32940}" dt="2020-10-07T12:44:43.041" v="91" actId="14100"/>
        <pc:sldMkLst>
          <pc:docMk/>
          <pc:sldMk cId="0" sldId="262"/>
        </pc:sldMkLst>
        <pc:spChg chg="mod">
          <ac:chgData name="Dabiri, Ayda" userId="b37f3988-c176-4be8-807a-107e80ddceeb" providerId="ADAL" clId="{B9505363-BC73-49A5-96FE-975F04D32940}" dt="2020-10-07T12:44:43.041" v="91" actId="14100"/>
          <ac:spMkLst>
            <pc:docMk/>
            <pc:sldMk cId="0" sldId="262"/>
            <ac:spMk id="101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4:34.168" v="89" actId="14100"/>
          <ac:picMkLst>
            <pc:docMk/>
            <pc:sldMk cId="0" sldId="262"/>
            <ac:picMk id="99" creationId="{00000000-0000-0000-0000-000000000000}"/>
          </ac:picMkLst>
        </pc:picChg>
      </pc:sldChg>
      <pc:sldChg chg="modSp add setBg">
        <pc:chgData name="Dabiri, Ayda" userId="b37f3988-c176-4be8-807a-107e80ddceeb" providerId="ADAL" clId="{B9505363-BC73-49A5-96FE-975F04D32940}" dt="2020-10-07T12:45:04.033" v="98" actId="1076"/>
        <pc:sldMkLst>
          <pc:docMk/>
          <pc:sldMk cId="0" sldId="263"/>
        </pc:sldMkLst>
        <pc:spChg chg="mod">
          <ac:chgData name="Dabiri, Ayda" userId="b37f3988-c176-4be8-807a-107e80ddceeb" providerId="ADAL" clId="{B9505363-BC73-49A5-96FE-975F04D32940}" dt="2020-10-07T12:44:57.801" v="95" actId="1076"/>
          <ac:spMkLst>
            <pc:docMk/>
            <pc:sldMk cId="0" sldId="263"/>
            <ac:spMk id="107" creationId="{00000000-0000-0000-0000-000000000000}"/>
          </ac:spMkLst>
        </pc:spChg>
        <pc:spChg chg="mod">
          <ac:chgData name="Dabiri, Ayda" userId="b37f3988-c176-4be8-807a-107e80ddceeb" providerId="ADAL" clId="{B9505363-BC73-49A5-96FE-975F04D32940}" dt="2020-10-07T12:45:04.033" v="98" actId="1076"/>
          <ac:spMkLst>
            <pc:docMk/>
            <pc:sldMk cId="0" sldId="263"/>
            <ac:spMk id="108" creationId="{00000000-0000-0000-0000-000000000000}"/>
          </ac:spMkLst>
        </pc:spChg>
      </pc:sldChg>
      <pc:sldChg chg="modSp add setBg">
        <pc:chgData name="Dabiri, Ayda" userId="b37f3988-c176-4be8-807a-107e80ddceeb" providerId="ADAL" clId="{B9505363-BC73-49A5-96FE-975F04D32940}" dt="2020-10-07T12:45:20.240" v="102" actId="14100"/>
        <pc:sldMkLst>
          <pc:docMk/>
          <pc:sldMk cId="0" sldId="264"/>
        </pc:sldMkLst>
        <pc:spChg chg="mod">
          <ac:chgData name="Dabiri, Ayda" userId="b37f3988-c176-4be8-807a-107e80ddceeb" providerId="ADAL" clId="{B9505363-BC73-49A5-96FE-975F04D32940}" dt="2020-10-07T12:45:12.629" v="101" actId="404"/>
          <ac:spMkLst>
            <pc:docMk/>
            <pc:sldMk cId="0" sldId="264"/>
            <ac:spMk id="114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5:20.240" v="102" actId="14100"/>
          <ac:picMkLst>
            <pc:docMk/>
            <pc:sldMk cId="0" sldId="264"/>
            <ac:picMk id="113" creationId="{00000000-0000-0000-0000-000000000000}"/>
          </ac:picMkLst>
        </pc:picChg>
      </pc:sldChg>
      <pc:sldChg chg="modSp add setBg">
        <pc:chgData name="Dabiri, Ayda" userId="b37f3988-c176-4be8-807a-107e80ddceeb" providerId="ADAL" clId="{B9505363-BC73-49A5-96FE-975F04D32940}" dt="2020-10-07T12:45:36.821" v="107" actId="404"/>
        <pc:sldMkLst>
          <pc:docMk/>
          <pc:sldMk cId="0" sldId="265"/>
        </pc:sldMkLst>
        <pc:spChg chg="mod">
          <ac:chgData name="Dabiri, Ayda" userId="b37f3988-c176-4be8-807a-107e80ddceeb" providerId="ADAL" clId="{B9505363-BC73-49A5-96FE-975F04D32940}" dt="2020-10-07T12:45:36.821" v="107" actId="404"/>
          <ac:spMkLst>
            <pc:docMk/>
            <pc:sldMk cId="0" sldId="265"/>
            <ac:spMk id="121" creationId="{00000000-0000-0000-0000-000000000000}"/>
          </ac:spMkLst>
        </pc:spChg>
        <pc:spChg chg="mod">
          <ac:chgData name="Dabiri, Ayda" userId="b37f3988-c176-4be8-807a-107e80ddceeb" providerId="ADAL" clId="{B9505363-BC73-49A5-96FE-975F04D32940}" dt="2020-10-07T12:45:31.189" v="104" actId="404"/>
          <ac:spMkLst>
            <pc:docMk/>
            <pc:sldMk cId="0" sldId="265"/>
            <ac:spMk id="122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5:28.360" v="103" actId="14100"/>
          <ac:picMkLst>
            <pc:docMk/>
            <pc:sldMk cId="0" sldId="265"/>
            <ac:picMk id="120" creationId="{00000000-0000-0000-0000-000000000000}"/>
          </ac:picMkLst>
        </pc:picChg>
      </pc:sldChg>
      <pc:sldChg chg="modSp add setBg">
        <pc:chgData name="Dabiri, Ayda" userId="b37f3988-c176-4be8-807a-107e80ddceeb" providerId="ADAL" clId="{B9505363-BC73-49A5-96FE-975F04D32940}" dt="2020-10-07T12:45:53.169" v="110" actId="14100"/>
        <pc:sldMkLst>
          <pc:docMk/>
          <pc:sldMk cId="0" sldId="266"/>
        </pc:sldMkLst>
        <pc:spChg chg="mod">
          <ac:chgData name="Dabiri, Ayda" userId="b37f3988-c176-4be8-807a-107e80ddceeb" providerId="ADAL" clId="{B9505363-BC73-49A5-96FE-975F04D32940}" dt="2020-10-07T12:45:53.169" v="110" actId="14100"/>
          <ac:spMkLst>
            <pc:docMk/>
            <pc:sldMk cId="0" sldId="266"/>
            <ac:spMk id="129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5:50.057" v="109" actId="14100"/>
          <ac:picMkLst>
            <pc:docMk/>
            <pc:sldMk cId="0" sldId="266"/>
            <ac:picMk id="127" creationId="{00000000-0000-0000-0000-000000000000}"/>
          </ac:picMkLst>
        </pc:picChg>
      </pc:sldChg>
      <pc:sldChg chg="modSp add del">
        <pc:chgData name="Dabiri, Ayda" userId="b37f3988-c176-4be8-807a-107e80ddceeb" providerId="ADAL" clId="{B9505363-BC73-49A5-96FE-975F04D32940}" dt="2020-10-07T12:46:09.211" v="111" actId="2711"/>
        <pc:sldMkLst>
          <pc:docMk/>
          <pc:sldMk cId="0" sldId="267"/>
        </pc:sldMkLst>
        <pc:spChg chg="mod">
          <ac:chgData name="Dabiri, Ayda" userId="b37f3988-c176-4be8-807a-107e80ddceeb" providerId="ADAL" clId="{B9505363-BC73-49A5-96FE-975F04D32940}" dt="2020-10-07T12:46:09.211" v="111" actId="2711"/>
          <ac:spMkLst>
            <pc:docMk/>
            <pc:sldMk cId="0" sldId="267"/>
            <ac:spMk id="57" creationId="{00000000-0000-0000-0000-000000000000}"/>
          </ac:spMkLst>
        </pc:spChg>
        <pc:picChg chg="mod">
          <ac:chgData name="Dabiri, Ayda" userId="b37f3988-c176-4be8-807a-107e80ddceeb" providerId="ADAL" clId="{B9505363-BC73-49A5-96FE-975F04D32940}" dt="2020-10-07T12:42:40.769" v="67" actId="14100"/>
          <ac:picMkLst>
            <pc:docMk/>
            <pc:sldMk cId="0" sldId="267"/>
            <ac:picMk id="5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4d25205ce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4d25205ce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4d25205ce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4d25205ce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4d25205c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4d25205c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4d25205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4d25205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d25205c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d25205c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4d25205c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4d25205c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4d25205c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4d25205c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d25205c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d25205c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d25205ce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d25205ce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d25205ce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d25205ce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116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489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524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470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8280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3392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279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90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132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638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840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610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72245" y="93532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FGAI4H-J-023-A03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196322" y="1304653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37701"/>
              </p:ext>
            </p:extLst>
          </p:nvPr>
        </p:nvGraphicFramePr>
        <p:xfrm>
          <a:off x="933576" y="3247161"/>
          <a:ext cx="7112397" cy="262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TG-Radiology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(TG-Radiology)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Darlington Akogo</a:t>
                      </a: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Topic Driver</a:t>
                      </a: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Founder, Executive Director</a:t>
                      </a:r>
                    </a:p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minoHealth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AI Labs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darlington@gudra-studio.com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J-023-A01.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308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9500"/>
            <a:ext cx="9144001" cy="68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Imaging Modalities - Topic Description Document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5625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modalities (Pp. 10 - 16)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Description: Description of imaging modality</a:t>
            </a:r>
            <a:b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Conditions: Conditions modalities are applied to </a:t>
            </a:r>
            <a:b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structure: Data structure of images from modality </a:t>
            </a:r>
            <a:b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Applications: How AI is being used with modality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 descr="Image result for health 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69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Imaging Modalities - Topic Description Document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562500"/>
          </a:xfrm>
          <a:prstGeom prst="rect">
            <a:avLst/>
          </a:prstGeom>
          <a:solidFill>
            <a:srgbClr val="070707">
              <a:alpha val="8146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Conventional radiography (plain x-rays), Fluoroscopy, Angiography, Mammography, Computed Tomography (CT), Single-photon emission computed tomography (SPECT), Ultrasonography (US) and Doppler, Magnetic resonance Imaging (MRI), Nuclear Medicine Imaging, Positron emission tomography (PET), Interventional Radiology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30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9500"/>
            <a:ext cx="9144001" cy="68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27665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Submit past works to journals and conferences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Metrics and Score: Generalizability, Robustness, Bias &amp; Fairness, Uncertainty (metrics deliverable, WG-DAISAM)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Segmentation, Object Detection, 3D Image Reconstruction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Input: Guidelines &amp; Standards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Output: 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Guidelines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&amp; Standards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Ethical Considerations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lt1"/>
              </a:buClr>
              <a:buFont typeface="Calibri"/>
              <a:buChar char="●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Collaborate with WGs and deliverables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lt1"/>
              </a:buClr>
              <a:buFont typeface="Calibri"/>
              <a:buChar char="●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Explainability and Interpretability 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6018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91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96725" y="1601825"/>
            <a:ext cx="71886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000000"/>
              </a:buClr>
            </a:pPr>
            <a:r>
              <a:rPr lang="en" sz="28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Topic Group on AI for Radiology</a:t>
            </a:r>
            <a:endParaRPr sz="2800" b="1" kern="0" dirty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  <a:p>
            <a:pPr algn="ctr" defTabSz="914400">
              <a:lnSpc>
                <a:spcPct val="90000"/>
              </a:lnSpc>
              <a:buClr>
                <a:srgbClr val="000000"/>
              </a:buClr>
            </a:pPr>
            <a:endParaRPr sz="2800" b="1" kern="0" dirty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  <a:p>
            <a:pPr algn="ctr" defTabSz="914400">
              <a:lnSpc>
                <a:spcPct val="90000"/>
              </a:lnSpc>
              <a:buClr>
                <a:srgbClr val="000000"/>
              </a:buClr>
            </a:pPr>
            <a:endParaRPr sz="2800" b="1" kern="0" dirty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  <a:p>
            <a:pPr algn="ctr" defTabSz="914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</a:pPr>
            <a:r>
              <a:rPr lang="en" sz="28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Darlington Akogo</a:t>
            </a:r>
            <a:br>
              <a:rPr lang="en" sz="28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" sz="28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Topic Driver</a:t>
            </a:r>
            <a:endParaRPr sz="2800" kern="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algn="ctr" defTabSz="914400">
              <a:buClr>
                <a:srgbClr val="000000"/>
              </a:buClr>
            </a:pPr>
            <a:r>
              <a:rPr lang="en" sz="2000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Founder, Executive Director</a:t>
            </a:r>
            <a:endParaRPr sz="2000" kern="0" dirty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</a:pPr>
            <a:r>
              <a:rPr lang="en" sz="2000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minoHealth AI Labs</a:t>
            </a:r>
            <a:endParaRPr sz="2000" kern="0" dirty="0">
              <a:solidFill>
                <a:srgbClr val="595959"/>
              </a:solidFill>
              <a:latin typeface="+mj-lt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</a:pPr>
            <a:r>
              <a:rPr lang="en" sz="2000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darlington@gudra-studio.com</a:t>
            </a:r>
            <a:endParaRPr sz="2000" kern="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Image result for radiolog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97400" y="17832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in Radiology - Overview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97400" y="1028649"/>
            <a:ext cx="8520600" cy="5457875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systems in radiology have achieved impressive results. They outperformed radiologists in some cases. 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Challenge in properly testing AI radiological systems and ensuring they work in all edge and diverse cases radiologists encounter.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 analysed </a:t>
            </a:r>
            <a:r>
              <a:rPr lang="en" sz="2400" dirty="0">
                <a:solidFill>
                  <a:schemeClr val="lt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31,587 AI healthcare studies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only </a:t>
            </a:r>
            <a:r>
              <a:rPr lang="en" sz="2400" dirty="0">
                <a:solidFill>
                  <a:schemeClr val="lt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69 studies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provided enough data enabling calculation of test accuracy. Only </a:t>
            </a:r>
            <a:r>
              <a:rPr lang="en" sz="2400" dirty="0">
                <a:solidFill>
                  <a:schemeClr val="lt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25 studies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further did out-of-sample external validations. And further, only </a:t>
            </a:r>
            <a:r>
              <a:rPr lang="en" sz="2400" dirty="0">
                <a:solidFill>
                  <a:schemeClr val="lt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14 of such studies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compared the models’ performances to that of radiologists.  (Liu et al., 2019)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Standardisation and benchmarking is required.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36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descr="Image result for ai in health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5625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TG-Radiology is dedicated to the development of global standards for the evaluation and benchmarking of AI radiological systems.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are also collecting diverse data towards the assessment of AI radiological applications.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40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9500"/>
            <a:ext cx="9143999" cy="68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29184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600"/>
              </a:spcBef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21-24​ Jan 2020 - TG-Radiology was officially created at Meeting H, Brasilia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 Jan - Call for Participants published 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 Feb - First Zoom meeting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 Mar - First TDD submission (Radiograph-agnostic framework for AI Evaluation)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7-8 May - 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9th FGAI4H Meeting (Use Cases &amp; Existing Solutions)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Char char="●"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Current - Updated TDD for ​​10th Meeting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6B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descr="Image result for universal health 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-91701"/>
            <a:ext cx="9144001" cy="609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descr="Image result for future hospit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72" y="-91700"/>
            <a:ext cx="9146271" cy="60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511500"/>
          </a:xfrm>
          <a:prstGeom prst="rect">
            <a:avLst/>
          </a:prstGeom>
          <a:solidFill>
            <a:srgbClr val="070707">
              <a:alpha val="8146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 participants currently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5 continents; Africa 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(6)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North America (5), South America (4), Europe (1), Asia (4)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 organisations; AI providers (5), other digital health providers (2), health centers (3), universities (5)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BB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Image result for universal health 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-91701"/>
            <a:ext cx="9144001" cy="609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 descr="Image result for future hospit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72" y="-91700"/>
            <a:ext cx="9146271" cy="6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141338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Current Contributors to TDD (11 participants)</a:t>
            </a:r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857249"/>
            <a:ext cx="8520600" cy="5762625"/>
          </a:xfrm>
          <a:prstGeom prst="rect">
            <a:avLst/>
          </a:prstGeom>
          <a:solidFill>
            <a:srgbClr val="070707">
              <a:alpha val="8146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2400" b="1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Vincent Appiah</a:t>
            </a:r>
            <a: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, minoHealth AI Labs, GUDRA </a:t>
            </a:r>
            <a:b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Xavier Lewis-Palmer</a:t>
            </a:r>
            <a: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, minoHealth AI Labs, GUDRA</a:t>
            </a:r>
            <a:b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Issah Abubakari Samori</a:t>
            </a:r>
            <a: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, minoHealth AI Labs, GUDRA</a:t>
            </a:r>
            <a:b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Camilo Sotomayor</a:t>
            </a:r>
            <a: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, IA·TRad Chile &amp; Clinical Hospital University of Chile</a:t>
            </a:r>
            <a:b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Andrew Murchison</a:t>
            </a:r>
            <a:r>
              <a:rPr lang="en" sz="2400" dirty="0">
                <a:solidFill>
                  <a:srgbClr val="FFFFFF"/>
                </a:solidFill>
                <a:highlight>
                  <a:srgbClr val="6AA84F"/>
                </a:highlight>
                <a:latin typeface="Calibri"/>
                <a:ea typeface="Calibri"/>
                <a:cs typeface="Calibri"/>
                <a:sym typeface="Calibri"/>
              </a:rPr>
              <a:t>, Oxford University Hospitals NHS Foundation Trust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Benjamin Dabo Sarkodie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Euracare Advanced Diagnostic Center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Alessandro Sabatelli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Braid.Health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Daniel Hasegan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Braid.Health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Pierre Padilla-Huamantinco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Universidad Peruana Cayetano Heredia 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Judy Wawira Gichoya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Emory University School of Medicine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Saul Calderon Ramirez, 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Montfort University (Metrics deliverables)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 descr="Image result for health 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69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Topic Description Document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2009724"/>
            <a:ext cx="8520600" cy="4067225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Topic Description</a:t>
            </a:r>
            <a:b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Overview of Radiology, Challenges facing Radiology, 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of 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in Radiology, Challenges Facing 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AI in Radiology, Impact of Benchmarking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Precision Evaluation framework and platform</a:t>
            </a:r>
            <a:b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radiograph-agnostic benchmarking platform and framework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Existing AI Solutions &amp; Use Case: 29 conditions, X-Ray/body part classification (56 parts), 3+ modalities</a:t>
            </a:r>
            <a:b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Conversion Considerations &amp; Guidelines: 3 approaches and their Advantages and Disadvantages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E3D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 descr="Image result for analytic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32" y="857250"/>
            <a:ext cx="91564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05484" y="857250"/>
            <a:ext cx="8520600" cy="5727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Metrics &amp; Scores - Topic Description Document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05484" y="1928850"/>
            <a:ext cx="8520600" cy="39909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 metrics and scores  (Pp. 18 - 22)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600"/>
              </a:spcBef>
              <a:buClr>
                <a:schemeClr val="lt1"/>
              </a:buClr>
              <a:buFont typeface="Calibri"/>
              <a:buAutoNum type="arabicPeriod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Threshold Metrics (12)</a:t>
            </a:r>
            <a:b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Accuracy Metrics: classification accuracy, classification error, Patient Level Accuracy &amp; Image Level Accuracy</a:t>
            </a:r>
            <a:b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Sensitivity-Specificity Metrics: Sensitivity, Specificity, the geometric mean Precision-Recall Metrics: Precision, Recall, F-Measure, Fbeta-Measure</a:t>
            </a:r>
            <a:b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Matthews Correlation Coefficient (MCC)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lt1"/>
              </a:buClr>
              <a:buFont typeface="Calibri"/>
              <a:buAutoNum type="arabicPeriod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Ranking Metrics (2)</a:t>
            </a:r>
            <a:b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ROC Curve, Precision-Recall Area Under Curve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lt1"/>
              </a:buClr>
              <a:buFont typeface="Calibri"/>
              <a:buAutoNum type="arabicPeriod"/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Probability Metrics (3)</a:t>
            </a:r>
            <a:b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Logarithmic loss or Cross-entropy, Brier Score, Brier Skill Score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23E109-048D-426B-9D55-055FAD49284F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</TotalTime>
  <Words>464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Office 主题​​</vt:lpstr>
      <vt:lpstr>Simple Light</vt:lpstr>
      <vt:lpstr>PowerPoint Presentation</vt:lpstr>
      <vt:lpstr>PowerPoint Presentation</vt:lpstr>
      <vt:lpstr>AI in Radiology - Overview</vt:lpstr>
      <vt:lpstr>Objectives  </vt:lpstr>
      <vt:lpstr>Timeline</vt:lpstr>
      <vt:lpstr>Participants  </vt:lpstr>
      <vt:lpstr>Current Contributors to TDD (11 participants)  </vt:lpstr>
      <vt:lpstr>Topic Description Document </vt:lpstr>
      <vt:lpstr>Metrics &amp; Scores - Topic Description Document </vt:lpstr>
      <vt:lpstr>Imaging Modalities - Topic Description Document </vt:lpstr>
      <vt:lpstr>Imaging Modalities - Topic Description Document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(TG-Radiology)</dc:title>
  <dc:creator>Campos, Simao</dc:creator>
  <cp:lastModifiedBy>Dabiri, Ayda</cp:lastModifiedBy>
  <cp:revision>66</cp:revision>
  <cp:lastPrinted>2019-04-04T08:49:31Z</cp:lastPrinted>
  <dcterms:created xsi:type="dcterms:W3CDTF">2019-03-31T15:53:06Z</dcterms:created>
  <dcterms:modified xsi:type="dcterms:W3CDTF">2020-10-07T12:47:21Z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