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9"/>
  </p:notesMasterIdLst>
  <p:sldIdLst>
    <p:sldId id="256" r:id="rId5"/>
    <p:sldId id="323" r:id="rId6"/>
    <p:sldId id="324" r:id="rId7"/>
    <p:sldId id="325" r:id="rId8"/>
    <p:sldId id="326" r:id="rId9"/>
    <p:sldId id="327" r:id="rId10"/>
    <p:sldId id="312" r:id="rId11"/>
    <p:sldId id="328" r:id="rId12"/>
    <p:sldId id="329" r:id="rId13"/>
    <p:sldId id="330" r:id="rId14"/>
    <p:sldId id="331" r:id="rId15"/>
    <p:sldId id="332" r:id="rId16"/>
    <p:sldId id="333" r:id="rId17"/>
    <p:sldId id="301" r:id="rId18"/>
  </p:sldIdLst>
  <p:sldSz cx="12192000" cy="6858000"/>
  <p:notesSz cx="7104063" cy="10234613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722B1-C004-4567-9213-836330D37DB8}" v="6" dt="2020-05-07T09:48:2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2029" autoAdjust="0"/>
  </p:normalViewPr>
  <p:slideViewPr>
    <p:cSldViewPr snapToGrid="0">
      <p:cViewPr>
        <p:scale>
          <a:sx n="75" d="100"/>
          <a:sy n="75" d="100"/>
        </p:scale>
        <p:origin x="9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06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60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42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099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94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Hallo,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Henry Hoffmann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pleasure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on AI-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benchmarkign</a:t>
            </a:r>
            <a:r>
              <a:rPr lang="de-DE" dirty="0"/>
              <a:t>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Topic Group.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76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Symptom </a:t>
            </a:r>
            <a:r>
              <a:rPr lang="de-DE" dirty="0" err="1"/>
              <a:t>assessment</a:t>
            </a:r>
            <a:r>
              <a:rPr lang="de-DE" dirty="0"/>
              <a:t> –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, </a:t>
            </a: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checkers</a:t>
            </a:r>
            <a:r>
              <a:rPr lang="de-DE" dirty="0"/>
              <a:t>“ </a:t>
            </a:r>
            <a:r>
              <a:rPr lang="de-DE" dirty="0" err="1"/>
              <a:t>that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sharp </a:t>
            </a:r>
            <a:r>
              <a:rPr lang="de-DE" dirty="0" err="1"/>
              <a:t>abominal</a:t>
            </a:r>
            <a:r>
              <a:rPr lang="de-DE" dirty="0"/>
              <a:t> </a:t>
            </a:r>
            <a:r>
              <a:rPr lang="de-DE" dirty="0" err="1"/>
              <a:t>pain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engage</a:t>
            </a:r>
            <a:r>
              <a:rPr lang="de-DE" dirty="0"/>
              <a:t> in an AI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diagog</a:t>
            </a:r>
            <a:r>
              <a:rPr lang="de-DE" dirty="0"/>
              <a:t>, </a:t>
            </a:r>
            <a:r>
              <a:rPr lang="de-DE" dirty="0" err="1"/>
              <a:t>mimicing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doctor</a:t>
            </a:r>
            <a:r>
              <a:rPr lang="de-DE" dirty="0"/>
              <a:t>-patient </a:t>
            </a:r>
            <a:r>
              <a:rPr lang="de-DE" dirty="0" err="1"/>
              <a:t>conversation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, </a:t>
            </a:r>
            <a:r>
              <a:rPr lang="de-DE" dirty="0" err="1"/>
              <a:t>factors</a:t>
            </a:r>
            <a:r>
              <a:rPr lang="de-DE" dirty="0"/>
              <a:t>, </a:t>
            </a:r>
            <a:r>
              <a:rPr lang="de-DE" dirty="0" err="1"/>
              <a:t>attributes</a:t>
            </a:r>
            <a:r>
              <a:rPr lang="de-DE" dirty="0"/>
              <a:t>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 </a:t>
            </a:r>
            <a:r>
              <a:rPr lang="de-DE" dirty="0" err="1"/>
              <a:t>pre-clinical</a:t>
            </a:r>
            <a:r>
              <a:rPr lang="de-DE" dirty="0"/>
              <a:t> </a:t>
            </a:r>
            <a:r>
              <a:rPr lang="de-DE" dirty="0" err="1"/>
              <a:t>triage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at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doctor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day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also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differential </a:t>
            </a:r>
            <a:r>
              <a:rPr lang="de-DE" dirty="0" err="1"/>
              <a:t>diagnoses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also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on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32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Such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worldwide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digital </a:t>
            </a:r>
            <a:r>
              <a:rPr lang="de-DE" dirty="0" err="1"/>
              <a:t>frontdoor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navigating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But,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AI </a:t>
            </a:r>
            <a:r>
              <a:rPr lang="de-DE" dirty="0" err="1"/>
              <a:t>systems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such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An so,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in Meeting A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on </a:t>
            </a:r>
            <a:r>
              <a:rPr lang="de-DE" dirty="0" err="1"/>
              <a:t>creating</a:t>
            </a:r>
            <a:r>
              <a:rPr lang="de-DE" dirty="0"/>
              <a:t> such </a:t>
            </a:r>
            <a:r>
              <a:rPr lang="de-DE" dirty="0" err="1"/>
              <a:t>benchmarking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In Meeting C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Topic Group was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a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internal </a:t>
            </a:r>
            <a:r>
              <a:rPr lang="de-DE" dirty="0" err="1"/>
              <a:t>benchmarking</a:t>
            </a:r>
            <a:r>
              <a:rPr lang="de-DE" dirty="0"/>
              <a:t>, an so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agreeing</a:t>
            </a:r>
            <a:r>
              <a:rPr lang="de-DE" dirty="0"/>
              <a:t> on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benchmark</a:t>
            </a:r>
            <a:r>
              <a:rPr lang="de-DE" dirty="0"/>
              <a:t> all </a:t>
            </a:r>
            <a:r>
              <a:rPr lang="de-DE" dirty="0" err="1"/>
              <a:t>system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easiert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all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obviously</a:t>
            </a:r>
            <a:r>
              <a:rPr lang="de-DE" dirty="0"/>
              <a:t> not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production</a:t>
            </a:r>
            <a:r>
              <a:rPr lang="de-DE" dirty="0"/>
              <a:t> Ais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debugging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in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prime-time,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Ais </a:t>
            </a:r>
            <a:r>
              <a:rPr lang="de-DE" dirty="0" err="1"/>
              <a:t>with</a:t>
            </a:r>
            <a:r>
              <a:rPr lang="de-DE" dirty="0"/>
              <a:t> real </a:t>
            </a:r>
            <a:r>
              <a:rPr lang="de-DE" dirty="0" err="1"/>
              <a:t>data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So,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at </a:t>
            </a:r>
            <a:r>
              <a:rPr lang="de-DE" dirty="0" err="1"/>
              <a:t>meeting</a:t>
            </a:r>
            <a:r>
              <a:rPr lang="de-DE" dirty="0"/>
              <a:t> F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06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23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20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82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89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31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1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76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3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6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7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0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45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92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4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tif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9680" y="104096"/>
            <a:ext cx="3140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FGAI4H-J-021-A03</a:t>
            </a:r>
          </a:p>
          <a:p>
            <a:pPr algn="r"/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400681" y="596538"/>
            <a:ext cx="6520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E-meeting, 30 September – 2 October 2020</a:t>
            </a:r>
          </a:p>
          <a:p>
            <a:pPr algn="r"/>
            <a:endParaRPr lang="en-US" sz="2400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2528"/>
              </p:ext>
            </p:extLst>
          </p:nvPr>
        </p:nvGraphicFramePr>
        <p:xfrm>
          <a:off x="1244770" y="3186548"/>
          <a:ext cx="9483196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773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89965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506376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b="1" dirty="0"/>
                        <a:t>Source:</a:t>
                      </a:r>
                      <a:endParaRPr lang="en-GB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TG-Symptom topic driver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/>
                        <a:t>Title:</a:t>
                      </a:r>
                      <a:endParaRPr lang="en-GB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(TG-Symptom)</a:t>
                      </a:r>
                    </a:p>
                    <a:p>
                      <a:endParaRPr lang="en-GB" sz="2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b="1" dirty="0"/>
                        <a:t>Purpose:</a:t>
                      </a:r>
                      <a:endParaRPr lang="en-GB" sz="2400" b="1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Discussion | Information</a:t>
                      </a:r>
                      <a:endParaRPr lang="en-GB" sz="24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/>
                        <a:t>Contact:</a:t>
                      </a:r>
                      <a:endParaRPr lang="en-GB" sz="24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Henry Hoffmann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henry.hoffmann@ada.com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/>
                        <a:t>Abstract:</a:t>
                      </a:r>
                      <a:endParaRPr lang="en-GB" sz="24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This PPT summarizes the progress made by the topic group on AI-based symptom assessment since meeting I.</a:t>
                      </a:r>
                      <a:endParaRPr lang="en-GB" sz="24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92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8EDB0FBA-79E0-5644-9E16-9700C8F8020F}"/>
              </a:ext>
            </a:extLst>
          </p:cNvPr>
          <p:cNvSpPr txBox="1"/>
          <p:nvPr/>
        </p:nvSpPr>
        <p:spPr>
          <a:xfrm>
            <a:off x="719200" y="513367"/>
            <a:ext cx="8804809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Benchmarking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Creating a new benchmarking session</a:t>
            </a:r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8E60FB11-4DC7-9643-B13B-0533B291C3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E190F-FAB3-ED4C-A419-C5ADEA3AC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28" y="2346062"/>
            <a:ext cx="5394540" cy="3650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8765B-702C-C248-9EF1-3FBAB4AD3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12" y="2346062"/>
            <a:ext cx="5608594" cy="3413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93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8EDB0FBA-79E0-5644-9E16-9700C8F8020F}"/>
              </a:ext>
            </a:extLst>
          </p:cNvPr>
          <p:cNvSpPr txBox="1"/>
          <p:nvPr/>
        </p:nvSpPr>
        <p:spPr>
          <a:xfrm>
            <a:off x="719200" y="513367"/>
            <a:ext cx="8804809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Benchmarking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Running the benchmarking &amp; results</a:t>
            </a:r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8E60FB11-4DC7-9643-B13B-0533B291C3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E190F-FAB3-ED4C-A419-C5ADEA3AC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28" y="2346062"/>
            <a:ext cx="5394540" cy="3650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7E2F2-28C0-414C-9A45-719BCA418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12" y="2346062"/>
            <a:ext cx="5608594" cy="292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4DCFB-7535-7F46-9307-54E36C90F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928" y="2346062"/>
            <a:ext cx="5423173" cy="3872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32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70079" y="1873664"/>
            <a:ext cx="7370069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(99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pages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)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Group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output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scores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&amp;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metrics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merged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(+15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pages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)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Description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finalization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MMVB 2.2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&amp; FG Interaction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new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TDD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document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template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b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</a:b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(FG-AI4H-J-004)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validation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b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</a:b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(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Shubhanan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Upadhyay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from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TG was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confirmed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Co-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Chair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)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data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annotation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questionaire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(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early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Assessment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Platform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)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Non-Technical Work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 non-technical things we did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endParaRPr lang="en-GB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578B7-352C-2445-B022-ADA16C69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31" y="1689380"/>
            <a:ext cx="3485876" cy="4964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01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893543"/>
            <a:ext cx="10461200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MMVB 3.0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Workshop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TG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</a:p>
          <a:p>
            <a:pPr marL="137155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Agree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on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how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organize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definition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a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full-scale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condition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&amp;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symptom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space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AI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Data meta-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data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system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+ Interactive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drill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down</a:t>
            </a: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(Authentication /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Rights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&amp;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Roles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)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Implementing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new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(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frontend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backend,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)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&amp;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Aligning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next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steps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Assessment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Platform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Adoption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refined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template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structure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Align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Working Groups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Deliverables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E.g.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Testing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additional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tools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e.g.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Requirements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Traceability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Matrix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Steps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to focus on next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34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0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J Update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de-D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E-meeting, 30 September – 2 </a:t>
            </a:r>
            <a:r>
              <a:rPr lang="de-D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October</a:t>
            </a:r>
            <a:r>
              <a:rPr lang="de-D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2020</a:t>
            </a: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29063-5516-CD4D-B196-EB05890AC2DE}"/>
              </a:ext>
            </a:extLst>
          </p:cNvPr>
          <p:cNvGrpSpPr/>
          <p:nvPr/>
        </p:nvGrpSpPr>
        <p:grpSpPr>
          <a:xfrm>
            <a:off x="6481395" y="416690"/>
            <a:ext cx="5261514" cy="5971920"/>
            <a:chOff x="7110909" y="1131200"/>
            <a:chExt cx="4632000" cy="5257409"/>
          </a:xfrm>
        </p:grpSpPr>
        <p:sp>
          <p:nvSpPr>
            <p:cNvPr id="187" name="Google Shape;187;p30"/>
            <p:cNvSpPr/>
            <p:nvPr/>
          </p:nvSpPr>
          <p:spPr>
            <a:xfrm>
              <a:off x="7110909" y="1131200"/>
              <a:ext cx="4632000" cy="525740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1"/>
            </a:p>
          </p:txBody>
        </p:sp>
        <p:pic>
          <p:nvPicPr>
            <p:cNvPr id="188" name="Google Shape;18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27511" y="1375856"/>
              <a:ext cx="534019" cy="81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7094" y="3384369"/>
              <a:ext cx="1338999" cy="458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294864" y="2625090"/>
              <a:ext cx="616672" cy="636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0" descr="Babylon health logo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8741" y="2729085"/>
              <a:ext cx="1709625" cy="42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0" descr="Image result for isabelhealthcare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309564" y="2717748"/>
              <a:ext cx="1067733" cy="448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537944" y="2007307"/>
              <a:ext cx="1988325" cy="45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440060" y="1373744"/>
              <a:ext cx="1709613" cy="552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537940" y="3501398"/>
              <a:ext cx="1988320" cy="41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078136" y="2098072"/>
              <a:ext cx="1209913" cy="318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F3F4352-D7A2-864F-8ADD-31A151C9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30522" y="4070422"/>
              <a:ext cx="1847349" cy="519301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256BE82-CBF2-494D-BE84-D8D0B1F0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814841" y="4027511"/>
              <a:ext cx="732979" cy="843539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035D1E8-FF6C-2049-8843-B8C0ADFC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99574" y="4188021"/>
              <a:ext cx="756287" cy="812727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075E65F-C507-654C-9754-A7D231B6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422569" y="1378086"/>
              <a:ext cx="989783" cy="530472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ACA9E57-1226-6D41-9BC2-B680D108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5348" y="4863671"/>
              <a:ext cx="1647825" cy="609600"/>
            </a:xfrm>
            <a:prstGeom prst="rect">
              <a:avLst/>
            </a:prstGeom>
          </p:spPr>
        </p:pic>
        <p:pic>
          <p:nvPicPr>
            <p:cNvPr id="9" name="Picture 8" descr="A picture containing food, light, drawing&#10;&#10;Description automatically generated">
              <a:extLst>
                <a:ext uri="{FF2B5EF4-FFF2-40B4-BE49-F238E27FC236}">
                  <a16:creationId xmlns:a16="http://schemas.microsoft.com/office/drawing/2014/main" id="{76DF12F4-CCDD-CB43-9C10-B55046AA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833" y="4577426"/>
              <a:ext cx="1148627" cy="10279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02315B-A279-4748-9957-C6456C41C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27514" y="5618230"/>
              <a:ext cx="1449175" cy="5577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C64E1D-D865-8040-A5E4-06EEFE8D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93187" y="5534402"/>
              <a:ext cx="19685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80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3" y="2353800"/>
            <a:ext cx="53721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J Update for the </a:t>
            </a:r>
          </a:p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“Symptom Assessment”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91254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/>
              <a:t>E-meeting, 30 September – 2 October 2020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19200" y="1767104"/>
            <a:ext cx="10360478" cy="4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</a:pPr>
            <a:r>
              <a:rPr lang="en-GB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Mobile/Web Applications – sometimes called ”Symptom Checkers” that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"/>
                <a:sym typeface="Montserrat Medium"/>
              </a:rPr>
              <a:t>Allo</a:t>
            </a: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 users to enter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Patient information (age, sex, …)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Current presenting Complaints (symptoms, free texts )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then engage in a dialog similar to a doctor collecting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endParaRPr lang="en-GB" sz="24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finally provide the user with (OUTPUT)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</a:t>
            </a:r>
            <a:r>
              <a:rPr lang="en-GB" sz="24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SnomedCT</a:t>
            </a: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</a:p>
        </p:txBody>
      </p:sp>
      <p:sp>
        <p:nvSpPr>
          <p:cNvPr id="69" name="Google Shape;69;p15"/>
          <p:cNvSpPr txBox="1"/>
          <p:nvPr/>
        </p:nvSpPr>
        <p:spPr>
          <a:xfrm>
            <a:off x="719201" y="5133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AI-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based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Symptom Assessment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is the AI task this TG deals with?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4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1" y="1727177"/>
            <a:ext cx="6409276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A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Geneva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25-27 September 2018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A-020: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Towards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potential AI4H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diagnostic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self-assessment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 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C – Lausanne, 22-25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created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Approach: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 … MMVB N.0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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MVB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F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Zanzibar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2-5 September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 &amp;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Data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Minimal Minimal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viable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G, H, I, J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Gradual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complexity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details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812760" lvl="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40" lvl="1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Journey &amp; Approach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happen</a:t>
            </a: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 so far?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95BD3AD6-034B-C94E-B53D-55811CAB5A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970" b="2250"/>
          <a:stretch/>
        </p:blipFill>
        <p:spPr>
          <a:xfrm>
            <a:off x="7563874" y="1548897"/>
            <a:ext cx="4421644" cy="24491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Google Shape;151;p23">
            <a:extLst>
              <a:ext uri="{FF2B5EF4-FFF2-40B4-BE49-F238E27FC236}">
                <a16:creationId xmlns:a16="http://schemas.microsoft.com/office/drawing/2014/main" id="{AFE4248B-995E-F04B-A3C4-FDE6995B07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967" y="4166967"/>
            <a:ext cx="4393551" cy="20828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014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95369"/>
            <a:ext cx="10461200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Topic Group Members: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sym typeface="Montserrat Medium"/>
              </a:rPr>
              <a:t>Companies (15+2):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1DOC3, Ada, Babylon,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Baidu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sym typeface="Montserrat"/>
              </a:rPr>
              <a:t>Barkibu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Deepcare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sym typeface="Montserrat"/>
              </a:rPr>
              <a:t>EQL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Infermedica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Inspired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Idea</a:t>
            </a:r>
            <a:r>
              <a:rPr lang="de-DE" altLang="zh-Hans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Isabel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Healthcare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mfine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MyDoctor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Symptify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Care,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xund.ai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Your.MD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Independent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contributors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(5+1): 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Reza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Jarral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, Thomas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Neumark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</a:rPr>
              <a:t>Muhammad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</a:rPr>
              <a:t>Murhaba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Pritesh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Mistry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Alejandro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Osornio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Salman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Razzaki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Sub-Topic Groups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Self-assessment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symptom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assessment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fgai4htgsymptom@lists.itu.int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99 (16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 Online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(All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minutes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protocols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SharePoint)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(additional bi-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weekly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sub-group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slack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conversations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32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Topic Group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3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797250"/>
            <a:ext cx="7652904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r>
              <a:rPr lang="de-DE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2.2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Focus on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implementing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„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Berlin Model“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Attributes +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Factor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distributions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Backend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Extended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data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structures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+ Frontend API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Extended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benchmarking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synthesizer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Frontend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AI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self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-registration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Design &amp;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Usablity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improvements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 err="1">
                <a:solidFill>
                  <a:srgbClr val="1B335C"/>
                </a:solidFill>
                <a:latin typeface="Montserrat"/>
                <a:sym typeface="Montserrat"/>
              </a:rPr>
              <a:t>Toy</a:t>
            </a: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 Ais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Started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implementation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new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API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interface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+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by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Topic Group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members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Annotation Tool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Refactored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into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a separate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Extended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Berlin Model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too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4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Topic Group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we implemented since meeting I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F2B70-9744-0B41-9C1E-DD0529AF7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156" y="1797250"/>
            <a:ext cx="3100696" cy="239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7FF32-AAB0-504A-BA79-2CF9E3953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155" y="4448706"/>
            <a:ext cx="3104323" cy="2216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13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8132CE-8195-4149-BC70-0CE8191C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87" y="2429747"/>
            <a:ext cx="5496027" cy="3924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883D1C-3A14-CA47-B770-4121FB945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530" y="1853513"/>
            <a:ext cx="6088940" cy="4698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8EDB0FBA-79E0-5644-9E16-9700C8F8020F}"/>
              </a:ext>
            </a:extLst>
          </p:cNvPr>
          <p:cNvSpPr txBox="1"/>
          <p:nvPr/>
        </p:nvSpPr>
        <p:spPr>
          <a:xfrm>
            <a:off x="719200" y="513367"/>
            <a:ext cx="8804809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Benchmarking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New start screen</a:t>
            </a:r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8E60FB11-4DC7-9643-B13B-0533B291C36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52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8EDB0FBA-79E0-5644-9E16-9700C8F8020F}"/>
              </a:ext>
            </a:extLst>
          </p:cNvPr>
          <p:cNvSpPr txBox="1"/>
          <p:nvPr/>
        </p:nvSpPr>
        <p:spPr>
          <a:xfrm>
            <a:off x="719200" y="513367"/>
            <a:ext cx="8804809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Benchmarking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Self-registration of a new Toy AIs</a:t>
            </a:r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8E60FB11-4DC7-9643-B13B-0533B291C3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0684C-F48E-6648-AA8D-58C0E752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85" y="2311635"/>
            <a:ext cx="7065816" cy="4128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111FA-CED3-954D-918A-75ADDB34D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41" y="2311635"/>
            <a:ext cx="3894099" cy="1832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4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8EDB0FBA-79E0-5644-9E16-9700C8F8020F}"/>
              </a:ext>
            </a:extLst>
          </p:cNvPr>
          <p:cNvSpPr txBox="1"/>
          <p:nvPr/>
        </p:nvSpPr>
        <p:spPr>
          <a:xfrm>
            <a:off x="719200" y="513367"/>
            <a:ext cx="8804809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Benchmarking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Generating new benchmarking case sets</a:t>
            </a:r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8E60FB11-4DC7-9643-B13B-0533B291C3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111FA-CED3-954D-918A-75ADDB34D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41" y="2311635"/>
            <a:ext cx="3894099" cy="1832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0F865-3D1E-1340-B467-489ABBE46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41" y="2311635"/>
            <a:ext cx="3911070" cy="2177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92D2D-4E39-9349-BF76-7F82B6831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285" y="2311635"/>
            <a:ext cx="7011911" cy="4032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047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E35922-C73D-44A4-BB85-68978FB8D00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5714</TotalTime>
  <Words>2256</Words>
  <Application>Microsoft Office PowerPoint</Application>
  <PresentationFormat>Widescreen</PresentationFormat>
  <Paragraphs>220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(TG-Symptom)</dc:title>
  <dc:creator>Campos, Simao</dc:creator>
  <cp:lastModifiedBy>Simão Campos-Neto</cp:lastModifiedBy>
  <cp:revision>101</cp:revision>
  <cp:lastPrinted>2019-04-04T08:49:31Z</cp:lastPrinted>
  <dcterms:created xsi:type="dcterms:W3CDTF">2019-03-31T15:53:06Z</dcterms:created>
  <dcterms:modified xsi:type="dcterms:W3CDTF">2020-10-02T09:48:08Z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