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customXml/itemProps1.xml" ContentType="application/vnd.openxmlformats-officedocument.customXmlProperties+xml"/>
  <Override PartName="/customXml/itemProps2.xml" ContentType="application/vnd.openxmlformats-officedocument.customXmlProperties+xml"/>
  <Override PartName="/customXml/itemProps3.xml" ContentType="application/vnd.openxmlformats-officedocument.customXmlProperties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changesInfos/changesInfo1.xml" ContentType="application/vnd.ms-powerpoint.changesinfo+xml"/>
  <Override PartName="/ppt/revisionInfo.xml" ContentType="application/vnd.ms-powerpoint.revisioninfo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5" Type="http://schemas.openxmlformats.org/officeDocument/2006/relationships/custom-properties" Target="docProps/custom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4"/>
  </p:sldMasterIdLst>
  <p:notesMasterIdLst>
    <p:notesMasterId r:id="rId27"/>
  </p:notesMasterIdLst>
  <p:sldIdLst>
    <p:sldId id="256" r:id="rId5"/>
    <p:sldId id="257" r:id="rId6"/>
    <p:sldId id="317" r:id="rId7"/>
    <p:sldId id="305" r:id="rId8"/>
    <p:sldId id="284" r:id="rId9"/>
    <p:sldId id="273" r:id="rId10"/>
    <p:sldId id="302" r:id="rId11"/>
    <p:sldId id="306" r:id="rId12"/>
    <p:sldId id="313" r:id="rId13"/>
    <p:sldId id="314" r:id="rId14"/>
    <p:sldId id="315" r:id="rId15"/>
    <p:sldId id="283" r:id="rId16"/>
    <p:sldId id="307" r:id="rId17"/>
    <p:sldId id="309" r:id="rId18"/>
    <p:sldId id="308" r:id="rId19"/>
    <p:sldId id="304" r:id="rId20"/>
    <p:sldId id="299" r:id="rId21"/>
    <p:sldId id="285" r:id="rId22"/>
    <p:sldId id="312" r:id="rId23"/>
    <p:sldId id="268" r:id="rId24"/>
    <p:sldId id="310" r:id="rId25"/>
    <p:sldId id="316" r:id="rId26"/>
  </p:sldIdLst>
  <p:sldSz cx="9144000" cy="6858000" type="screen4x3"/>
  <p:notesSz cx="7104063" cy="10234613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revisionInfo.xml><?xml version="1.0" encoding="utf-8"?>
<p1510:revInfo xmlns:a="http://schemas.openxmlformats.org/drawingml/2006/main" xmlns:r="http://schemas.openxmlformats.org/officeDocument/2006/relationships" xmlns:p1510="http://schemas.microsoft.com/office/powerpoint/2015/10/main">
  <p1510:revLst>
    <p1510:client id="{9372520D-84DD-4B82-AEE1-74D24A9B5284}" v="4" dt="2020-10-04T09:03:31.745"/>
  </p1510:revLst>
</p1510:revInfo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4995" autoAdjust="0"/>
    <p:restoredTop sz="92029" autoAdjust="0"/>
  </p:normalViewPr>
  <p:slideViewPr>
    <p:cSldViewPr snapToGrid="0">
      <p:cViewPr varScale="1">
        <p:scale>
          <a:sx n="67" d="100"/>
          <a:sy n="67" d="100"/>
        </p:scale>
        <p:origin x="1284" y="48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9.xml"/><Relationship Id="rId18" Type="http://schemas.openxmlformats.org/officeDocument/2006/relationships/slide" Target="slides/slide14.xml"/><Relationship Id="rId26" Type="http://schemas.openxmlformats.org/officeDocument/2006/relationships/slide" Target="slides/slide22.xml"/><Relationship Id="rId3" Type="http://schemas.openxmlformats.org/officeDocument/2006/relationships/customXml" Target="../customXml/item3.xml"/><Relationship Id="rId21" Type="http://schemas.openxmlformats.org/officeDocument/2006/relationships/slide" Target="slides/slide17.xml"/><Relationship Id="rId7" Type="http://schemas.openxmlformats.org/officeDocument/2006/relationships/slide" Target="slides/slide3.xml"/><Relationship Id="rId12" Type="http://schemas.openxmlformats.org/officeDocument/2006/relationships/slide" Target="slides/slide8.xml"/><Relationship Id="rId17" Type="http://schemas.openxmlformats.org/officeDocument/2006/relationships/slide" Target="slides/slide13.xml"/><Relationship Id="rId25" Type="http://schemas.openxmlformats.org/officeDocument/2006/relationships/slide" Target="slides/slide21.xml"/><Relationship Id="rId33" Type="http://schemas.microsoft.com/office/2015/10/relationships/revisionInfo" Target="revisionInfo.xml"/><Relationship Id="rId2" Type="http://schemas.openxmlformats.org/officeDocument/2006/relationships/customXml" Target="../customXml/item2.xml"/><Relationship Id="rId16" Type="http://schemas.openxmlformats.org/officeDocument/2006/relationships/slide" Target="slides/slide12.xml"/><Relationship Id="rId20" Type="http://schemas.openxmlformats.org/officeDocument/2006/relationships/slide" Target="slides/slide16.xml"/><Relationship Id="rId29" Type="http://schemas.openxmlformats.org/officeDocument/2006/relationships/viewProps" Target="viewProps.xml"/><Relationship Id="rId1" Type="http://schemas.openxmlformats.org/officeDocument/2006/relationships/customXml" Target="../customXml/item1.xml"/><Relationship Id="rId6" Type="http://schemas.openxmlformats.org/officeDocument/2006/relationships/slide" Target="slides/slide2.xml"/><Relationship Id="rId11" Type="http://schemas.openxmlformats.org/officeDocument/2006/relationships/slide" Target="slides/slide7.xml"/><Relationship Id="rId24" Type="http://schemas.openxmlformats.org/officeDocument/2006/relationships/slide" Target="slides/slide20.xml"/><Relationship Id="rId32" Type="http://schemas.microsoft.com/office/2016/11/relationships/changesInfo" Target="changesInfos/changesInfo1.xml"/><Relationship Id="rId5" Type="http://schemas.openxmlformats.org/officeDocument/2006/relationships/slide" Target="slides/slide1.xml"/><Relationship Id="rId15" Type="http://schemas.openxmlformats.org/officeDocument/2006/relationships/slide" Target="slides/slide11.xml"/><Relationship Id="rId23" Type="http://schemas.openxmlformats.org/officeDocument/2006/relationships/slide" Target="slides/slide19.xml"/><Relationship Id="rId28" Type="http://schemas.openxmlformats.org/officeDocument/2006/relationships/presProps" Target="presProps.xml"/><Relationship Id="rId10" Type="http://schemas.openxmlformats.org/officeDocument/2006/relationships/slide" Target="slides/slide6.xml"/><Relationship Id="rId19" Type="http://schemas.openxmlformats.org/officeDocument/2006/relationships/slide" Target="slides/slide15.xml"/><Relationship Id="rId31" Type="http://schemas.openxmlformats.org/officeDocument/2006/relationships/tableStyles" Target="tableStyles.xml"/><Relationship Id="rId4" Type="http://schemas.openxmlformats.org/officeDocument/2006/relationships/slideMaster" Target="slideMasters/slideMaster1.xml"/><Relationship Id="rId9" Type="http://schemas.openxmlformats.org/officeDocument/2006/relationships/slide" Target="slides/slide5.xml"/><Relationship Id="rId14" Type="http://schemas.openxmlformats.org/officeDocument/2006/relationships/slide" Target="slides/slide10.xml"/><Relationship Id="rId22" Type="http://schemas.openxmlformats.org/officeDocument/2006/relationships/slide" Target="slides/slide18.xml"/><Relationship Id="rId27" Type="http://schemas.openxmlformats.org/officeDocument/2006/relationships/notesMaster" Target="notesMasters/notesMaster1.xml"/><Relationship Id="rId30" Type="http://schemas.openxmlformats.org/officeDocument/2006/relationships/theme" Target="theme/theme1.xml"/><Relationship Id="rId8" Type="http://schemas.openxmlformats.org/officeDocument/2006/relationships/slide" Target="slides/slide4.xml"/></Relationships>
</file>

<file path=ppt/changesInfos/changesInfo1.xml><?xml version="1.0" encoding="utf-8"?>
<pc:chgInfo xmlns:a="http://schemas.openxmlformats.org/drawingml/2006/main" xmlns:r="http://schemas.openxmlformats.org/officeDocument/2006/relationships" xmlns:ac="http://schemas.microsoft.com/office/drawing/2013/main/command" xmlns:pc="http://schemas.microsoft.com/office/powerpoint/2013/main/command">
  <pc:docChgLst>
    <pc:chgData name="Campos, Simao" userId="a1bf0726-548b-4db8-a746-2e19b5e24da4" providerId="ADAL" clId="{62C6CFDA-DA37-43FE-BD99-6C0A14F0B21F}"/>
    <pc:docChg chg="modSld">
      <pc:chgData name="Campos, Simao" userId="a1bf0726-548b-4db8-a746-2e19b5e24da4" providerId="ADAL" clId="{62C6CFDA-DA37-43FE-BD99-6C0A14F0B21F}" dt="2020-07-31T13:07:33.154" v="2" actId="20577"/>
      <pc:docMkLst>
        <pc:docMk/>
      </pc:docMkLst>
      <pc:sldChg chg="modSp mod">
        <pc:chgData name="Campos, Simao" userId="a1bf0726-548b-4db8-a746-2e19b5e24da4" providerId="ADAL" clId="{62C6CFDA-DA37-43FE-BD99-6C0A14F0B21F}" dt="2020-07-31T13:07:33.154" v="2" actId="20577"/>
        <pc:sldMkLst>
          <pc:docMk/>
          <pc:sldMk cId="2383934936" sldId="256"/>
        </pc:sldMkLst>
        <pc:spChg chg="mod">
          <ac:chgData name="Campos, Simao" userId="a1bf0726-548b-4db8-a746-2e19b5e24da4" providerId="ADAL" clId="{62C6CFDA-DA37-43FE-BD99-6C0A14F0B21F}" dt="2020-07-31T13:07:33.154" v="2" actId="20577"/>
          <ac:spMkLst>
            <pc:docMk/>
            <pc:sldMk cId="2383934936" sldId="256"/>
            <ac:spMk id="9" creationId="{8C7CA0D1-8B49-4675-8A5E-57C7F64475C1}"/>
          </ac:spMkLst>
        </pc:spChg>
        <pc:spChg chg="mod">
          <ac:chgData name="Campos, Simao" userId="a1bf0726-548b-4db8-a746-2e19b5e24da4" providerId="ADAL" clId="{62C6CFDA-DA37-43FE-BD99-6C0A14F0B21F}" dt="2020-07-31T13:07:29.042" v="0"/>
          <ac:spMkLst>
            <pc:docMk/>
            <pc:sldMk cId="2383934936" sldId="256"/>
            <ac:spMk id="10" creationId="{D36F58C8-2F54-4864-94DC-A069EA8D2640}"/>
          </ac:spMkLst>
        </pc:spChg>
      </pc:sldChg>
    </pc:docChg>
  </pc:docChgLst>
  <pc:docChgLst>
    <pc:chgData name="Dabiri, Ayda" userId="b37f3988-c176-4be8-807a-107e80ddceeb" providerId="ADAL" clId="{9372520D-84DD-4B82-AEE1-74D24A9B5284}"/>
    <pc:docChg chg="custSel addSld modSld">
      <pc:chgData name="Dabiri, Ayda" userId="b37f3988-c176-4be8-807a-107e80ddceeb" providerId="ADAL" clId="{9372520D-84DD-4B82-AEE1-74D24A9B5284}" dt="2020-10-04T09:05:22.852" v="118" actId="403"/>
      <pc:docMkLst>
        <pc:docMk/>
      </pc:docMkLst>
      <pc:sldChg chg="modSp">
        <pc:chgData name="Dabiri, Ayda" userId="b37f3988-c176-4be8-807a-107e80ddceeb" providerId="ADAL" clId="{9372520D-84DD-4B82-AEE1-74D24A9B5284}" dt="2020-10-04T09:04:33.937" v="115" actId="14734"/>
        <pc:sldMkLst>
          <pc:docMk/>
          <pc:sldMk cId="2383934936" sldId="256"/>
        </pc:sldMkLst>
        <pc:spChg chg="mod">
          <ac:chgData name="Dabiri, Ayda" userId="b37f3988-c176-4be8-807a-107e80ddceeb" providerId="ADAL" clId="{9372520D-84DD-4B82-AEE1-74D24A9B5284}" dt="2020-10-04T09:01:53.472" v="7" actId="20577"/>
          <ac:spMkLst>
            <pc:docMk/>
            <pc:sldMk cId="2383934936" sldId="256"/>
            <ac:spMk id="9" creationId="{8C7CA0D1-8B49-4675-8A5E-57C7F64475C1}"/>
          </ac:spMkLst>
        </pc:spChg>
        <pc:graphicFrameChg chg="mod modGraphic">
          <ac:chgData name="Dabiri, Ayda" userId="b37f3988-c176-4be8-807a-107e80ddceeb" providerId="ADAL" clId="{9372520D-84DD-4B82-AEE1-74D24A9B5284}" dt="2020-10-04T09:04:33.937" v="115" actId="14734"/>
          <ac:graphicFrameMkLst>
            <pc:docMk/>
            <pc:sldMk cId="2383934936" sldId="256"/>
            <ac:graphicFrameMk id="14" creationId="{F23ADA95-2EB2-45F5-AA21-8B52FA9A9E11}"/>
          </ac:graphicFrameMkLst>
        </pc:graphicFrameChg>
      </pc:sldChg>
      <pc:sldChg chg="add">
        <pc:chgData name="Dabiri, Ayda" userId="b37f3988-c176-4be8-807a-107e80ddceeb" providerId="ADAL" clId="{9372520D-84DD-4B82-AEE1-74D24A9B5284}" dt="2020-10-04T09:01:58.927" v="8"/>
        <pc:sldMkLst>
          <pc:docMk/>
          <pc:sldMk cId="3831429465" sldId="257"/>
        </pc:sldMkLst>
      </pc:sldChg>
      <pc:sldChg chg="add">
        <pc:chgData name="Dabiri, Ayda" userId="b37f3988-c176-4be8-807a-107e80ddceeb" providerId="ADAL" clId="{9372520D-84DD-4B82-AEE1-74D24A9B5284}" dt="2020-10-04T09:01:58.927" v="8"/>
        <pc:sldMkLst>
          <pc:docMk/>
          <pc:sldMk cId="2792683098" sldId="268"/>
        </pc:sldMkLst>
      </pc:sldChg>
      <pc:sldChg chg="add">
        <pc:chgData name="Dabiri, Ayda" userId="b37f3988-c176-4be8-807a-107e80ddceeb" providerId="ADAL" clId="{9372520D-84DD-4B82-AEE1-74D24A9B5284}" dt="2020-10-04T09:01:58.927" v="8"/>
        <pc:sldMkLst>
          <pc:docMk/>
          <pc:sldMk cId="2597216202" sldId="273"/>
        </pc:sldMkLst>
      </pc:sldChg>
      <pc:sldChg chg="add">
        <pc:chgData name="Dabiri, Ayda" userId="b37f3988-c176-4be8-807a-107e80ddceeb" providerId="ADAL" clId="{9372520D-84DD-4B82-AEE1-74D24A9B5284}" dt="2020-10-04T09:01:58.927" v="8"/>
        <pc:sldMkLst>
          <pc:docMk/>
          <pc:sldMk cId="1965068813" sldId="283"/>
        </pc:sldMkLst>
      </pc:sldChg>
      <pc:sldChg chg="modSp add">
        <pc:chgData name="Dabiri, Ayda" userId="b37f3988-c176-4be8-807a-107e80ddceeb" providerId="ADAL" clId="{9372520D-84DD-4B82-AEE1-74D24A9B5284}" dt="2020-10-04T09:05:22.852" v="118" actId="403"/>
        <pc:sldMkLst>
          <pc:docMk/>
          <pc:sldMk cId="1985547786" sldId="284"/>
        </pc:sldMkLst>
        <pc:spChg chg="mod">
          <ac:chgData name="Dabiri, Ayda" userId="b37f3988-c176-4be8-807a-107e80ddceeb" providerId="ADAL" clId="{9372520D-84DD-4B82-AEE1-74D24A9B5284}" dt="2020-10-04T09:05:22.852" v="118" actId="403"/>
          <ac:spMkLst>
            <pc:docMk/>
            <pc:sldMk cId="1985547786" sldId="284"/>
            <ac:spMk id="75" creationId="{00000000-0000-0000-0000-000000000000}"/>
          </ac:spMkLst>
        </pc:spChg>
      </pc:sldChg>
      <pc:sldChg chg="add">
        <pc:chgData name="Dabiri, Ayda" userId="b37f3988-c176-4be8-807a-107e80ddceeb" providerId="ADAL" clId="{9372520D-84DD-4B82-AEE1-74D24A9B5284}" dt="2020-10-04T09:01:58.927" v="8"/>
        <pc:sldMkLst>
          <pc:docMk/>
          <pc:sldMk cId="1281618139" sldId="285"/>
        </pc:sldMkLst>
      </pc:sldChg>
      <pc:sldChg chg="add">
        <pc:chgData name="Dabiri, Ayda" userId="b37f3988-c176-4be8-807a-107e80ddceeb" providerId="ADAL" clId="{9372520D-84DD-4B82-AEE1-74D24A9B5284}" dt="2020-10-04T09:01:58.927" v="8"/>
        <pc:sldMkLst>
          <pc:docMk/>
          <pc:sldMk cId="2444777696" sldId="299"/>
        </pc:sldMkLst>
      </pc:sldChg>
      <pc:sldChg chg="add">
        <pc:chgData name="Dabiri, Ayda" userId="b37f3988-c176-4be8-807a-107e80ddceeb" providerId="ADAL" clId="{9372520D-84DD-4B82-AEE1-74D24A9B5284}" dt="2020-10-04T09:01:58.927" v="8"/>
        <pc:sldMkLst>
          <pc:docMk/>
          <pc:sldMk cId="863144078" sldId="302"/>
        </pc:sldMkLst>
      </pc:sldChg>
      <pc:sldChg chg="add">
        <pc:chgData name="Dabiri, Ayda" userId="b37f3988-c176-4be8-807a-107e80ddceeb" providerId="ADAL" clId="{9372520D-84DD-4B82-AEE1-74D24A9B5284}" dt="2020-10-04T09:01:58.927" v="8"/>
        <pc:sldMkLst>
          <pc:docMk/>
          <pc:sldMk cId="1741222994" sldId="304"/>
        </pc:sldMkLst>
      </pc:sldChg>
      <pc:sldChg chg="add">
        <pc:chgData name="Dabiri, Ayda" userId="b37f3988-c176-4be8-807a-107e80ddceeb" providerId="ADAL" clId="{9372520D-84DD-4B82-AEE1-74D24A9B5284}" dt="2020-10-04T09:01:58.927" v="8"/>
        <pc:sldMkLst>
          <pc:docMk/>
          <pc:sldMk cId="548575437" sldId="305"/>
        </pc:sldMkLst>
      </pc:sldChg>
      <pc:sldChg chg="add">
        <pc:chgData name="Dabiri, Ayda" userId="b37f3988-c176-4be8-807a-107e80ddceeb" providerId="ADAL" clId="{9372520D-84DD-4B82-AEE1-74D24A9B5284}" dt="2020-10-04T09:01:58.927" v="8"/>
        <pc:sldMkLst>
          <pc:docMk/>
          <pc:sldMk cId="2096800931" sldId="306"/>
        </pc:sldMkLst>
      </pc:sldChg>
      <pc:sldChg chg="add">
        <pc:chgData name="Dabiri, Ayda" userId="b37f3988-c176-4be8-807a-107e80ddceeb" providerId="ADAL" clId="{9372520D-84DD-4B82-AEE1-74D24A9B5284}" dt="2020-10-04T09:01:58.927" v="8"/>
        <pc:sldMkLst>
          <pc:docMk/>
          <pc:sldMk cId="1566512747" sldId="307"/>
        </pc:sldMkLst>
      </pc:sldChg>
      <pc:sldChg chg="add">
        <pc:chgData name="Dabiri, Ayda" userId="b37f3988-c176-4be8-807a-107e80ddceeb" providerId="ADAL" clId="{9372520D-84DD-4B82-AEE1-74D24A9B5284}" dt="2020-10-04T09:01:58.927" v="8"/>
        <pc:sldMkLst>
          <pc:docMk/>
          <pc:sldMk cId="4034663337" sldId="308"/>
        </pc:sldMkLst>
      </pc:sldChg>
      <pc:sldChg chg="add">
        <pc:chgData name="Dabiri, Ayda" userId="b37f3988-c176-4be8-807a-107e80ddceeb" providerId="ADAL" clId="{9372520D-84DD-4B82-AEE1-74D24A9B5284}" dt="2020-10-04T09:01:58.927" v="8"/>
        <pc:sldMkLst>
          <pc:docMk/>
          <pc:sldMk cId="2051780771" sldId="309"/>
        </pc:sldMkLst>
      </pc:sldChg>
      <pc:sldChg chg="add">
        <pc:chgData name="Dabiri, Ayda" userId="b37f3988-c176-4be8-807a-107e80ddceeb" providerId="ADAL" clId="{9372520D-84DD-4B82-AEE1-74D24A9B5284}" dt="2020-10-04T09:01:58.927" v="8"/>
        <pc:sldMkLst>
          <pc:docMk/>
          <pc:sldMk cId="1236706309" sldId="310"/>
        </pc:sldMkLst>
      </pc:sldChg>
      <pc:sldChg chg="add">
        <pc:chgData name="Dabiri, Ayda" userId="b37f3988-c176-4be8-807a-107e80ddceeb" providerId="ADAL" clId="{9372520D-84DD-4B82-AEE1-74D24A9B5284}" dt="2020-10-04T09:01:58.927" v="8"/>
        <pc:sldMkLst>
          <pc:docMk/>
          <pc:sldMk cId="819345691" sldId="312"/>
        </pc:sldMkLst>
      </pc:sldChg>
      <pc:sldChg chg="add">
        <pc:chgData name="Dabiri, Ayda" userId="b37f3988-c176-4be8-807a-107e80ddceeb" providerId="ADAL" clId="{9372520D-84DD-4B82-AEE1-74D24A9B5284}" dt="2020-10-04T09:01:58.927" v="8"/>
        <pc:sldMkLst>
          <pc:docMk/>
          <pc:sldMk cId="2939854846" sldId="313"/>
        </pc:sldMkLst>
      </pc:sldChg>
      <pc:sldChg chg="add">
        <pc:chgData name="Dabiri, Ayda" userId="b37f3988-c176-4be8-807a-107e80ddceeb" providerId="ADAL" clId="{9372520D-84DD-4B82-AEE1-74D24A9B5284}" dt="2020-10-04T09:01:58.927" v="8"/>
        <pc:sldMkLst>
          <pc:docMk/>
          <pc:sldMk cId="3571042910" sldId="314"/>
        </pc:sldMkLst>
      </pc:sldChg>
      <pc:sldChg chg="add">
        <pc:chgData name="Dabiri, Ayda" userId="b37f3988-c176-4be8-807a-107e80ddceeb" providerId="ADAL" clId="{9372520D-84DD-4B82-AEE1-74D24A9B5284}" dt="2020-10-04T09:01:58.927" v="8"/>
        <pc:sldMkLst>
          <pc:docMk/>
          <pc:sldMk cId="1351534193" sldId="315"/>
        </pc:sldMkLst>
      </pc:sldChg>
      <pc:sldChg chg="add">
        <pc:chgData name="Dabiri, Ayda" userId="b37f3988-c176-4be8-807a-107e80ddceeb" providerId="ADAL" clId="{9372520D-84DD-4B82-AEE1-74D24A9B5284}" dt="2020-10-04T09:01:58.927" v="8"/>
        <pc:sldMkLst>
          <pc:docMk/>
          <pc:sldMk cId="2173147040" sldId="316"/>
        </pc:sldMkLst>
      </pc:sldChg>
      <pc:sldChg chg="modSp add">
        <pc:chgData name="Dabiri, Ayda" userId="b37f3988-c176-4be8-807a-107e80ddceeb" providerId="ADAL" clId="{9372520D-84DD-4B82-AEE1-74D24A9B5284}" dt="2020-10-04T09:05:17.462" v="117" actId="403"/>
        <pc:sldMkLst>
          <pc:docMk/>
          <pc:sldMk cId="3616114629" sldId="317"/>
        </pc:sldMkLst>
        <pc:spChg chg="mod">
          <ac:chgData name="Dabiri, Ayda" userId="b37f3988-c176-4be8-807a-107e80ddceeb" providerId="ADAL" clId="{9372520D-84DD-4B82-AEE1-74D24A9B5284}" dt="2020-10-04T09:05:17.462" v="117" actId="403"/>
          <ac:spMkLst>
            <pc:docMk/>
            <pc:sldMk cId="3616114629" sldId="317"/>
            <ac:spMk id="61" creationId="{00000000-0000-0000-0000-000000000000}"/>
          </ac:spMkLst>
        </pc:spChg>
      </pc:sldChg>
    </pc:docChg>
  </pc:docChgLst>
</pc:chgInfo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页眉占位符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3078427" cy="513508"/>
          </a:xfrm>
          <a:prstGeom prst="rect">
            <a:avLst/>
          </a:prstGeom>
        </p:spPr>
        <p:txBody>
          <a:bodyPr vert="horz" lIns="99075" tIns="49538" rIns="99075" bIns="49538" rtlCol="0"/>
          <a:lstStyle>
            <a:lvl1pPr algn="l">
              <a:defRPr sz="1300"/>
            </a:lvl1pPr>
          </a:lstStyle>
          <a:p>
            <a:endParaRPr lang="zh-CN" altLang="en-US"/>
          </a:p>
        </p:txBody>
      </p:sp>
      <p:sp>
        <p:nvSpPr>
          <p:cNvPr id="3" name="日期占位符 2"/>
          <p:cNvSpPr>
            <a:spLocks noGrp="1"/>
          </p:cNvSpPr>
          <p:nvPr>
            <p:ph type="dt" idx="1"/>
          </p:nvPr>
        </p:nvSpPr>
        <p:spPr>
          <a:xfrm>
            <a:off x="4023992" y="0"/>
            <a:ext cx="3078427" cy="513508"/>
          </a:xfrm>
          <a:prstGeom prst="rect">
            <a:avLst/>
          </a:prstGeom>
        </p:spPr>
        <p:txBody>
          <a:bodyPr vert="horz" lIns="99075" tIns="49538" rIns="99075" bIns="49538" rtlCol="0"/>
          <a:lstStyle>
            <a:lvl1pPr algn="r">
              <a:defRPr sz="1300"/>
            </a:lvl1pPr>
          </a:lstStyle>
          <a:p>
            <a:fld id="{9378A75F-2924-419E-A2B9-0B6F81294D43}" type="datetimeFigureOut">
              <a:rPr lang="zh-CN" altLang="en-US" smtClean="0"/>
              <a:t>2020/10/4</a:t>
            </a:fld>
            <a:endParaRPr lang="zh-CN" altLang="en-US"/>
          </a:p>
        </p:txBody>
      </p:sp>
      <p:sp>
        <p:nvSpPr>
          <p:cNvPr id="4" name="幻灯片图像占位符 3"/>
          <p:cNvSpPr>
            <a:spLocks noGrp="1" noRot="1" noChangeAspect="1"/>
          </p:cNvSpPr>
          <p:nvPr>
            <p:ph type="sldImg" idx="2"/>
          </p:nvPr>
        </p:nvSpPr>
        <p:spPr>
          <a:xfrm>
            <a:off x="1249363" y="1279525"/>
            <a:ext cx="4605337" cy="34544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9075" tIns="49538" rIns="99075" bIns="49538" rtlCol="0" anchor="ctr"/>
          <a:lstStyle/>
          <a:p>
            <a:endParaRPr lang="zh-CN" altLang="en-US"/>
          </a:p>
        </p:txBody>
      </p:sp>
      <p:sp>
        <p:nvSpPr>
          <p:cNvPr id="5" name="备注占位符 4"/>
          <p:cNvSpPr>
            <a:spLocks noGrp="1"/>
          </p:cNvSpPr>
          <p:nvPr>
            <p:ph type="body" sz="quarter" idx="3"/>
          </p:nvPr>
        </p:nvSpPr>
        <p:spPr>
          <a:xfrm>
            <a:off x="710407" y="4925407"/>
            <a:ext cx="5683250" cy="4029879"/>
          </a:xfrm>
          <a:prstGeom prst="rect">
            <a:avLst/>
          </a:prstGeom>
        </p:spPr>
        <p:txBody>
          <a:bodyPr vert="horz" lIns="99075" tIns="49538" rIns="99075" bIns="49538" rtlCol="0"/>
          <a:lstStyle/>
          <a:p>
            <a:pPr lvl="0"/>
            <a:r>
              <a:rPr lang="zh-CN" altLang="en-US"/>
              <a:t>单击此处编辑母版文本样式</a:t>
            </a:r>
          </a:p>
          <a:p>
            <a:pPr lvl="1"/>
            <a:r>
              <a:rPr lang="zh-CN" altLang="en-US"/>
              <a:t>二级</a:t>
            </a:r>
          </a:p>
          <a:p>
            <a:pPr lvl="2"/>
            <a:r>
              <a:rPr lang="zh-CN" altLang="en-US"/>
              <a:t>三级</a:t>
            </a:r>
          </a:p>
          <a:p>
            <a:pPr lvl="3"/>
            <a:r>
              <a:rPr lang="zh-CN" altLang="en-US"/>
              <a:t>四级</a:t>
            </a:r>
          </a:p>
          <a:p>
            <a:pPr lvl="4"/>
            <a:r>
              <a:rPr lang="zh-CN" altLang="en-US"/>
              <a:t>五级</a:t>
            </a:r>
          </a:p>
        </p:txBody>
      </p:sp>
      <p:sp>
        <p:nvSpPr>
          <p:cNvPr id="6" name="页脚占位符 5"/>
          <p:cNvSpPr>
            <a:spLocks noGrp="1"/>
          </p:cNvSpPr>
          <p:nvPr>
            <p:ph type="ftr" sz="quarter" idx="4"/>
          </p:nvPr>
        </p:nvSpPr>
        <p:spPr>
          <a:xfrm>
            <a:off x="0" y="9721107"/>
            <a:ext cx="3078427" cy="513507"/>
          </a:xfrm>
          <a:prstGeom prst="rect">
            <a:avLst/>
          </a:prstGeom>
        </p:spPr>
        <p:txBody>
          <a:bodyPr vert="horz" lIns="99075" tIns="49538" rIns="99075" bIns="49538" rtlCol="0" anchor="b"/>
          <a:lstStyle>
            <a:lvl1pPr algn="l">
              <a:defRPr sz="1300"/>
            </a:lvl1pPr>
          </a:lstStyle>
          <a:p>
            <a:endParaRPr lang="zh-CN" altLang="en-US"/>
          </a:p>
        </p:txBody>
      </p:sp>
      <p:sp>
        <p:nvSpPr>
          <p:cNvPr id="7" name="灯片编号占位符 6"/>
          <p:cNvSpPr>
            <a:spLocks noGrp="1"/>
          </p:cNvSpPr>
          <p:nvPr>
            <p:ph type="sldNum" sz="quarter" idx="5"/>
          </p:nvPr>
        </p:nvSpPr>
        <p:spPr>
          <a:xfrm>
            <a:off x="4023992" y="9721107"/>
            <a:ext cx="3078427" cy="513507"/>
          </a:xfrm>
          <a:prstGeom prst="rect">
            <a:avLst/>
          </a:prstGeom>
        </p:spPr>
        <p:txBody>
          <a:bodyPr vert="horz" lIns="99075" tIns="49538" rIns="99075" bIns="49538" rtlCol="0" anchor="b"/>
          <a:lstStyle>
            <a:lvl1pPr algn="r">
              <a:defRPr sz="1300"/>
            </a:lvl1pPr>
          </a:lstStyle>
          <a:p>
            <a:fld id="{245FDEC2-DF3E-4D08-A694-69CAF3C42812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171074204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7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8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9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1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幻灯片图像占位符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备注占位符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zh-CN" altLang="en-US" dirty="0"/>
          </a:p>
        </p:txBody>
      </p:sp>
      <p:sp>
        <p:nvSpPr>
          <p:cNvPr id="4" name="灯片编号占位符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245FDEC2-DF3E-4D08-A694-69CAF3C42812}" type="slidenum">
              <a:rPr lang="zh-CN" altLang="en-US" smtClean="0"/>
              <a:t>1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3534284567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5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8" name="Google Shape;58;g587b0d93ce_3_3:notes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59" name="Google Shape;59;g587b0d93ce_3_3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457200" lvl="0" indent="-317500" algn="l" rtl="0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Clr>
                <a:srgbClr val="1B335C"/>
              </a:buClr>
              <a:buSzPts val="1400"/>
              <a:buFont typeface="Noto Sans"/>
              <a:buChar char="●"/>
            </a:pPr>
            <a:r>
              <a:rPr lang="en" sz="1400">
                <a:solidFill>
                  <a:srgbClr val="1B335C"/>
                </a:solidFill>
                <a:latin typeface="Noto Sans"/>
                <a:ea typeface="Noto Sans"/>
                <a:cs typeface="Noto Sans"/>
                <a:sym typeface="Noto Sans"/>
              </a:rPr>
              <a:t>Why this Topic Group? Context, WHO/ITU necessity</a:t>
            </a:r>
            <a:endParaRPr sz="1400">
              <a:solidFill>
                <a:srgbClr val="1B335C"/>
              </a:solidFill>
              <a:latin typeface="Noto Sans"/>
              <a:ea typeface="Noto Sans"/>
              <a:cs typeface="Noto Sans"/>
              <a:sym typeface="Noto Sans"/>
            </a:endParaRPr>
          </a:p>
          <a:p>
            <a:pPr marL="457200" lvl="0" indent="-317500" algn="l" rtl="0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Clr>
                <a:srgbClr val="1B335C"/>
              </a:buClr>
              <a:buSzPts val="1400"/>
              <a:buFont typeface="Noto Sans"/>
              <a:buChar char="●"/>
            </a:pPr>
            <a:r>
              <a:rPr lang="en" sz="1400">
                <a:solidFill>
                  <a:srgbClr val="1B335C"/>
                </a:solidFill>
                <a:latin typeface="Noto Sans"/>
                <a:ea typeface="Noto Sans"/>
                <a:cs typeface="Noto Sans"/>
                <a:sym typeface="Noto Sans"/>
              </a:rPr>
              <a:t>The Global Problem</a:t>
            </a:r>
            <a:endParaRPr sz="1400">
              <a:solidFill>
                <a:srgbClr val="1B335C"/>
              </a:solidFill>
              <a:latin typeface="Noto Sans"/>
              <a:ea typeface="Noto Sans"/>
              <a:cs typeface="Noto Sans"/>
              <a:sym typeface="Noto Sans"/>
            </a:endParaRPr>
          </a:p>
          <a:p>
            <a:pPr marL="457200" lvl="0" indent="-317500" algn="l" rtl="0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Clr>
                <a:srgbClr val="1B335C"/>
              </a:buClr>
              <a:buSzPts val="1400"/>
              <a:buFont typeface="Noto Sans"/>
              <a:buChar char="●"/>
            </a:pPr>
            <a:r>
              <a:rPr lang="en" sz="1400">
                <a:solidFill>
                  <a:srgbClr val="1B335C"/>
                </a:solidFill>
                <a:latin typeface="Noto Sans"/>
                <a:ea typeface="Noto Sans"/>
                <a:cs typeface="Noto Sans"/>
                <a:sym typeface="Noto Sans"/>
              </a:rPr>
              <a:t>The opportunity (and the challenge) | What is Symptom Assessment? How might it help?</a:t>
            </a:r>
            <a:endParaRPr sz="1400">
              <a:solidFill>
                <a:srgbClr val="1B335C"/>
              </a:solidFill>
              <a:latin typeface="Noto Sans"/>
              <a:ea typeface="Noto Sans"/>
              <a:cs typeface="Noto Sans"/>
              <a:sym typeface="Noto Sans"/>
            </a:endParaRPr>
          </a:p>
          <a:p>
            <a:pPr marL="457200" lvl="0" indent="-317500" algn="l" rtl="0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Clr>
                <a:srgbClr val="1B335C"/>
              </a:buClr>
              <a:buSzPts val="1400"/>
              <a:buFont typeface="Noto Sans"/>
              <a:buChar char="●"/>
            </a:pPr>
            <a:r>
              <a:rPr lang="en" sz="1400">
                <a:solidFill>
                  <a:srgbClr val="1B335C"/>
                </a:solidFill>
                <a:latin typeface="Noto Sans"/>
                <a:ea typeface="Noto Sans"/>
                <a:cs typeface="Noto Sans"/>
                <a:sym typeface="Noto Sans"/>
              </a:rPr>
              <a:t>The case for benchmarking? Why needed?</a:t>
            </a:r>
            <a:endParaRPr sz="1400">
              <a:solidFill>
                <a:srgbClr val="1B335C"/>
              </a:solidFill>
              <a:latin typeface="Noto Sans"/>
              <a:ea typeface="Noto Sans"/>
              <a:cs typeface="Noto Sans"/>
              <a:sym typeface="Noto Sans"/>
            </a:endParaRPr>
          </a:p>
          <a:p>
            <a:pPr marL="457200" lvl="0" indent="-317500" algn="l" rtl="0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Clr>
                <a:srgbClr val="1B335C"/>
              </a:buClr>
              <a:buSzPts val="1400"/>
              <a:buFont typeface="Noto Sans"/>
              <a:buChar char="●"/>
            </a:pPr>
            <a:r>
              <a:rPr lang="en" sz="1400">
                <a:solidFill>
                  <a:srgbClr val="1B335C"/>
                </a:solidFill>
                <a:latin typeface="Noto Sans"/>
                <a:ea typeface="Noto Sans"/>
                <a:cs typeface="Noto Sans"/>
                <a:sym typeface="Noto Sans"/>
              </a:rPr>
              <a:t>How the Topic Group can help, what outcomes might feed into</a:t>
            </a:r>
            <a:endParaRPr/>
          </a:p>
        </p:txBody>
      </p:sp>
    </p:spTree>
    <p:extLst>
      <p:ext uri="{BB962C8B-B14F-4D97-AF65-F5344CB8AC3E}">
        <p14:creationId xmlns:p14="http://schemas.microsoft.com/office/powerpoint/2010/main" val="2520098170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7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2" name="Google Shape;72;g51ad8ffb74_0_79:notes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73" name="Google Shape;73;g51ad8ffb74_0_79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3464995944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olienbildplatzhalt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izenplatzhal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de-DE" dirty="0"/>
          </a:p>
        </p:txBody>
      </p:sp>
      <p:sp>
        <p:nvSpPr>
          <p:cNvPr id="4" name="Foliennummernplatzhalt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9444D365-7F6C-4B40-A7A5-43A44F7575E8}" type="slidenum">
              <a:rPr lang="de-DE" smtClean="0"/>
              <a:t>6</a:t>
            </a:fld>
            <a:endParaRPr lang="de-DE"/>
          </a:p>
        </p:txBody>
      </p:sp>
    </p:spTree>
    <p:extLst>
      <p:ext uri="{BB962C8B-B14F-4D97-AF65-F5344CB8AC3E}">
        <p14:creationId xmlns:p14="http://schemas.microsoft.com/office/powerpoint/2010/main" val="2949160354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8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7" name="Google Shape;87;g58815b59a9_1_20:notes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88" name="Google Shape;88;g58815b59a9_1_20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2911683712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6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5" name="Google Shape;65;g5a932a4277_0_2:notes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66" name="Google Shape;66;g5a932a4277_0_2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1770666587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6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5" name="Google Shape;65;g5a932a4277_0_2:notes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66" name="Google Shape;66;g5a932a4277_0_2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3449313897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5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0" name="Google Shape;160;g70c6583b8b_0_7:notes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161" name="Google Shape;161;g70c6583b8b_0_7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2668164623"/>
      </p:ext>
    </p:extLst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7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2" name="Google Shape;72;g51ad8ffb74_0_79:notes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73" name="Google Shape;73;g51ad8ffb74_0_79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3295638653"/>
      </p:ext>
    </p:extLst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8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7" name="Google Shape;87;g58815b59a9_1_20:notes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88" name="Google Shape;88;g58815b59a9_1_20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563678906"/>
      </p:ext>
    </p:extLst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5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0" name="Google Shape;160;g70c6583b8b_0_7:notes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161" name="Google Shape;161;g70c6583b8b_0_7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2216649882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标题幻灯片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1122363"/>
            <a:ext cx="77724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zh-CN" altLang="en-US"/>
              <a:t>单击此处编辑母版标题样式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143000" y="3602038"/>
            <a:ext cx="6858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zh-CN" altLang="en-US"/>
              <a:t>单击此处编辑母版副标题样式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524E67A-AF0E-4819-AC53-2E46C7DFBD72}" type="datetimeFigureOut">
              <a:rPr lang="zh-CN" altLang="en-US" smtClean="0"/>
              <a:t>2020/10/4</a:t>
            </a:fld>
            <a:endParaRPr lang="zh-CN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5210D80-9D80-4939-87EA-5E8B36196F37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3668864939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标题和内容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zh-CN" altLang="en-US"/>
              <a:t>单击此处编辑母版标题样式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zh-CN" altLang="en-US"/>
              <a:t>单击此处编辑母版文本样式</a:t>
            </a:r>
          </a:p>
          <a:p>
            <a:pPr lvl="1"/>
            <a:r>
              <a:rPr lang="zh-CN" altLang="en-US"/>
              <a:t>二级</a:t>
            </a:r>
          </a:p>
          <a:p>
            <a:pPr lvl="2"/>
            <a:r>
              <a:rPr lang="zh-CN" altLang="en-US"/>
              <a:t>三级</a:t>
            </a:r>
          </a:p>
          <a:p>
            <a:pPr lvl="3"/>
            <a:r>
              <a:rPr lang="zh-CN" altLang="en-US"/>
              <a:t>四级</a:t>
            </a:r>
          </a:p>
          <a:p>
            <a:pPr lvl="4"/>
            <a:r>
              <a:rPr lang="zh-CN" altLang="en-US"/>
              <a:t>五级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524E67A-AF0E-4819-AC53-2E46C7DFBD72}" type="datetimeFigureOut">
              <a:rPr lang="zh-CN" altLang="en-US" smtClean="0"/>
              <a:t>2020/10/4</a:t>
            </a:fld>
            <a:endParaRPr lang="zh-CN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5210D80-9D80-4939-87EA-5E8B36196F37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2369118196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节标题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3888" y="1709739"/>
            <a:ext cx="78867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zh-CN" altLang="en-US"/>
              <a:t>单击此处编辑母版标题样式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23888" y="4589464"/>
            <a:ext cx="78867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/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zh-CN" altLang="en-US"/>
              <a:t>单击此处编辑母版文本样式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524E67A-AF0E-4819-AC53-2E46C7DFBD72}" type="datetimeFigureOut">
              <a:rPr lang="zh-CN" altLang="en-US" smtClean="0"/>
              <a:t>2020/10/4</a:t>
            </a:fld>
            <a:endParaRPr lang="zh-CN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5210D80-9D80-4939-87EA-5E8B36196F37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1376907382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两栏内容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zh-CN" altLang="en-US"/>
              <a:t>单击此处编辑母版标题样式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28650" y="1825625"/>
            <a:ext cx="3886200" cy="4351338"/>
          </a:xfrm>
        </p:spPr>
        <p:txBody>
          <a:bodyPr/>
          <a:lstStyle/>
          <a:p>
            <a:pPr lvl="0"/>
            <a:r>
              <a:rPr lang="zh-CN" altLang="en-US"/>
              <a:t>单击此处编辑母版文本样式</a:t>
            </a:r>
          </a:p>
          <a:p>
            <a:pPr lvl="1"/>
            <a:r>
              <a:rPr lang="zh-CN" altLang="en-US"/>
              <a:t>二级</a:t>
            </a:r>
          </a:p>
          <a:p>
            <a:pPr lvl="2"/>
            <a:r>
              <a:rPr lang="zh-CN" altLang="en-US"/>
              <a:t>三级</a:t>
            </a:r>
          </a:p>
          <a:p>
            <a:pPr lvl="3"/>
            <a:r>
              <a:rPr lang="zh-CN" altLang="en-US"/>
              <a:t>四级</a:t>
            </a:r>
          </a:p>
          <a:p>
            <a:pPr lvl="4"/>
            <a:r>
              <a:rPr lang="zh-CN" altLang="en-US"/>
              <a:t>五级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29150" y="1825625"/>
            <a:ext cx="3886200" cy="4351338"/>
          </a:xfrm>
        </p:spPr>
        <p:txBody>
          <a:bodyPr/>
          <a:lstStyle/>
          <a:p>
            <a:pPr lvl="0"/>
            <a:r>
              <a:rPr lang="zh-CN" altLang="en-US"/>
              <a:t>单击此处编辑母版文本样式</a:t>
            </a:r>
          </a:p>
          <a:p>
            <a:pPr lvl="1"/>
            <a:r>
              <a:rPr lang="zh-CN" altLang="en-US"/>
              <a:t>二级</a:t>
            </a:r>
          </a:p>
          <a:p>
            <a:pPr lvl="2"/>
            <a:r>
              <a:rPr lang="zh-CN" altLang="en-US"/>
              <a:t>三级</a:t>
            </a:r>
          </a:p>
          <a:p>
            <a:pPr lvl="3"/>
            <a:r>
              <a:rPr lang="zh-CN" altLang="en-US"/>
              <a:t>四级</a:t>
            </a:r>
          </a:p>
          <a:p>
            <a:pPr lvl="4"/>
            <a:r>
              <a:rPr lang="zh-CN" altLang="en-US"/>
              <a:t>五级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524E67A-AF0E-4819-AC53-2E46C7DFBD72}" type="datetimeFigureOut">
              <a:rPr lang="zh-CN" altLang="en-US" smtClean="0"/>
              <a:t>2020/10/4</a:t>
            </a:fld>
            <a:endParaRPr lang="zh-CN" alt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5210D80-9D80-4939-87EA-5E8B36196F37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2985548011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比较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9841" y="365126"/>
            <a:ext cx="7886700" cy="1325563"/>
          </a:xfrm>
        </p:spPr>
        <p:txBody>
          <a:bodyPr/>
          <a:lstStyle/>
          <a:p>
            <a:r>
              <a:rPr lang="zh-CN" altLang="en-US"/>
              <a:t>单击此处编辑母版标题样式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29842" y="1681163"/>
            <a:ext cx="3868340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zh-CN" altLang="en-US"/>
              <a:t>单击此处编辑母版文本样式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29842" y="2505075"/>
            <a:ext cx="3868340" cy="3684588"/>
          </a:xfrm>
        </p:spPr>
        <p:txBody>
          <a:bodyPr/>
          <a:lstStyle/>
          <a:p>
            <a:pPr lvl="0"/>
            <a:r>
              <a:rPr lang="zh-CN" altLang="en-US"/>
              <a:t>单击此处编辑母版文本样式</a:t>
            </a:r>
          </a:p>
          <a:p>
            <a:pPr lvl="1"/>
            <a:r>
              <a:rPr lang="zh-CN" altLang="en-US"/>
              <a:t>二级</a:t>
            </a:r>
          </a:p>
          <a:p>
            <a:pPr lvl="2"/>
            <a:r>
              <a:rPr lang="zh-CN" altLang="en-US"/>
              <a:t>三级</a:t>
            </a:r>
          </a:p>
          <a:p>
            <a:pPr lvl="3"/>
            <a:r>
              <a:rPr lang="zh-CN" altLang="en-US"/>
              <a:t>四级</a:t>
            </a:r>
          </a:p>
          <a:p>
            <a:pPr lvl="4"/>
            <a:r>
              <a:rPr lang="zh-CN" altLang="en-US"/>
              <a:t>五级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29150" y="1681163"/>
            <a:ext cx="3887391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zh-CN" altLang="en-US"/>
              <a:t>单击此处编辑母版文本样式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29150" y="2505075"/>
            <a:ext cx="3887391" cy="3684588"/>
          </a:xfrm>
        </p:spPr>
        <p:txBody>
          <a:bodyPr/>
          <a:lstStyle/>
          <a:p>
            <a:pPr lvl="0"/>
            <a:r>
              <a:rPr lang="zh-CN" altLang="en-US"/>
              <a:t>单击此处编辑母版文本样式</a:t>
            </a:r>
          </a:p>
          <a:p>
            <a:pPr lvl="1"/>
            <a:r>
              <a:rPr lang="zh-CN" altLang="en-US"/>
              <a:t>二级</a:t>
            </a:r>
          </a:p>
          <a:p>
            <a:pPr lvl="2"/>
            <a:r>
              <a:rPr lang="zh-CN" altLang="en-US"/>
              <a:t>三级</a:t>
            </a:r>
          </a:p>
          <a:p>
            <a:pPr lvl="3"/>
            <a:r>
              <a:rPr lang="zh-CN" altLang="en-US"/>
              <a:t>四级</a:t>
            </a:r>
          </a:p>
          <a:p>
            <a:pPr lvl="4"/>
            <a:r>
              <a:rPr lang="zh-CN" altLang="en-US"/>
              <a:t>五级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524E67A-AF0E-4819-AC53-2E46C7DFBD72}" type="datetimeFigureOut">
              <a:rPr lang="zh-CN" altLang="en-US" smtClean="0"/>
              <a:t>2020/10/4</a:t>
            </a:fld>
            <a:endParaRPr lang="zh-CN" alt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5210D80-9D80-4939-87EA-5E8B36196F37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1055964064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仅标题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zh-CN" altLang="en-US"/>
              <a:t>单击此处编辑母版标题样式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524E67A-AF0E-4819-AC53-2E46C7DFBD72}" type="datetimeFigureOut">
              <a:rPr lang="zh-CN" altLang="en-US" smtClean="0"/>
              <a:t>2020/10/4</a:t>
            </a:fld>
            <a:endParaRPr lang="zh-CN" alt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5210D80-9D80-4939-87EA-5E8B36196F37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2134630148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空白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524E67A-AF0E-4819-AC53-2E46C7DFBD72}" type="datetimeFigureOut">
              <a:rPr lang="zh-CN" altLang="en-US" smtClean="0"/>
              <a:t>2020/10/4</a:t>
            </a:fld>
            <a:endParaRPr lang="zh-CN" alt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5210D80-9D80-4939-87EA-5E8B36196F37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3305048995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内容与标题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9841" y="457200"/>
            <a:ext cx="2949178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zh-CN" altLang="en-US"/>
              <a:t>单击此处编辑母版标题样式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887391" y="987426"/>
            <a:ext cx="462915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zh-CN" altLang="en-US"/>
              <a:t>单击此处编辑母版文本样式</a:t>
            </a:r>
          </a:p>
          <a:p>
            <a:pPr lvl="1"/>
            <a:r>
              <a:rPr lang="zh-CN" altLang="en-US"/>
              <a:t>二级</a:t>
            </a:r>
          </a:p>
          <a:p>
            <a:pPr lvl="2"/>
            <a:r>
              <a:rPr lang="zh-CN" altLang="en-US"/>
              <a:t>三级</a:t>
            </a:r>
          </a:p>
          <a:p>
            <a:pPr lvl="3"/>
            <a:r>
              <a:rPr lang="zh-CN" altLang="en-US"/>
              <a:t>四级</a:t>
            </a:r>
          </a:p>
          <a:p>
            <a:pPr lvl="4"/>
            <a:r>
              <a:rPr lang="zh-CN" altLang="en-US"/>
              <a:t>五级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29841" y="2057400"/>
            <a:ext cx="2949178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zh-CN" altLang="en-US"/>
              <a:t>单击此处编辑母版文本样式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524E67A-AF0E-4819-AC53-2E46C7DFBD72}" type="datetimeFigureOut">
              <a:rPr lang="zh-CN" altLang="en-US" smtClean="0"/>
              <a:t>2020/10/4</a:t>
            </a:fld>
            <a:endParaRPr lang="zh-CN" alt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5210D80-9D80-4939-87EA-5E8B36196F37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3555716060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图片与标题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9841" y="457200"/>
            <a:ext cx="2949178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zh-CN" altLang="en-US"/>
              <a:t>单击此处编辑母版标题样式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3887391" y="987426"/>
            <a:ext cx="4629150" cy="4873625"/>
          </a:xfrm>
        </p:spPr>
        <p:txBody>
          <a:bodyPr anchor="t"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zh-CN" altLang="en-US"/>
              <a:t>单击图标添加图片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29841" y="2057400"/>
            <a:ext cx="2949178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zh-CN" altLang="en-US"/>
              <a:t>单击此处编辑母版文本样式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524E67A-AF0E-4819-AC53-2E46C7DFBD72}" type="datetimeFigureOut">
              <a:rPr lang="zh-CN" altLang="en-US" smtClean="0"/>
              <a:t>2020/10/4</a:t>
            </a:fld>
            <a:endParaRPr lang="zh-CN" alt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5210D80-9D80-4939-87EA-5E8B36196F37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706221108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标题和竖排文字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zh-CN" altLang="en-US"/>
              <a:t>单击此处编辑母版标题样式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zh-CN" altLang="en-US"/>
              <a:t>单击此处编辑母版文本样式</a:t>
            </a:r>
          </a:p>
          <a:p>
            <a:pPr lvl="1"/>
            <a:r>
              <a:rPr lang="zh-CN" altLang="en-US"/>
              <a:t>二级</a:t>
            </a:r>
          </a:p>
          <a:p>
            <a:pPr lvl="2"/>
            <a:r>
              <a:rPr lang="zh-CN" altLang="en-US"/>
              <a:t>三级</a:t>
            </a:r>
          </a:p>
          <a:p>
            <a:pPr lvl="3"/>
            <a:r>
              <a:rPr lang="zh-CN" altLang="en-US"/>
              <a:t>四级</a:t>
            </a:r>
          </a:p>
          <a:p>
            <a:pPr lvl="4"/>
            <a:r>
              <a:rPr lang="zh-CN" altLang="en-US"/>
              <a:t>五级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524E67A-AF0E-4819-AC53-2E46C7DFBD72}" type="datetimeFigureOut">
              <a:rPr lang="zh-CN" altLang="en-US" smtClean="0"/>
              <a:t>2020/10/4</a:t>
            </a:fld>
            <a:endParaRPr lang="zh-CN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5210D80-9D80-4939-87EA-5E8B36196F37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3297479938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竖排标题与文本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543675" y="365125"/>
            <a:ext cx="1971675" cy="5811838"/>
          </a:xfrm>
        </p:spPr>
        <p:txBody>
          <a:bodyPr vert="eaVert"/>
          <a:lstStyle/>
          <a:p>
            <a:r>
              <a:rPr lang="zh-CN" altLang="en-US"/>
              <a:t>单击此处编辑母版标题样式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28650" y="365125"/>
            <a:ext cx="5800725" cy="5811838"/>
          </a:xfrm>
        </p:spPr>
        <p:txBody>
          <a:bodyPr vert="eaVert"/>
          <a:lstStyle/>
          <a:p>
            <a:pPr lvl="0"/>
            <a:r>
              <a:rPr lang="zh-CN" altLang="en-US"/>
              <a:t>单击此处编辑母版文本样式</a:t>
            </a:r>
          </a:p>
          <a:p>
            <a:pPr lvl="1"/>
            <a:r>
              <a:rPr lang="zh-CN" altLang="en-US"/>
              <a:t>二级</a:t>
            </a:r>
          </a:p>
          <a:p>
            <a:pPr lvl="2"/>
            <a:r>
              <a:rPr lang="zh-CN" altLang="en-US"/>
              <a:t>三级</a:t>
            </a:r>
          </a:p>
          <a:p>
            <a:pPr lvl="3"/>
            <a:r>
              <a:rPr lang="zh-CN" altLang="en-US"/>
              <a:t>四级</a:t>
            </a:r>
          </a:p>
          <a:p>
            <a:pPr lvl="4"/>
            <a:r>
              <a:rPr lang="zh-CN" altLang="en-US"/>
              <a:t>五级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524E67A-AF0E-4819-AC53-2E46C7DFBD72}" type="datetimeFigureOut">
              <a:rPr lang="zh-CN" altLang="en-US" smtClean="0"/>
              <a:t>2020/10/4</a:t>
            </a:fld>
            <a:endParaRPr lang="zh-CN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5210D80-9D80-4939-87EA-5E8B36196F37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2684311151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and body" type="tx">
  <p:cSld name="Title and body">
    <p:spTree>
      <p:nvGrpSpPr>
        <p:cNvPr id="1" name="Shape 1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" name="Google Shape;17;p4"/>
          <p:cNvSpPr txBox="1">
            <a:spLocks noGrp="1"/>
          </p:cNvSpPr>
          <p:nvPr>
            <p:ph type="title"/>
          </p:nvPr>
        </p:nvSpPr>
        <p:spPr>
          <a:xfrm>
            <a:off x="311700" y="593367"/>
            <a:ext cx="8520600" cy="7636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1pPr>
            <a:lvl2pPr lvl="1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9pPr>
          </a:lstStyle>
          <a:p>
            <a:endParaRPr/>
          </a:p>
        </p:txBody>
      </p:sp>
      <p:sp>
        <p:nvSpPr>
          <p:cNvPr id="18" name="Google Shape;18;p4"/>
          <p:cNvSpPr txBox="1">
            <a:spLocks noGrp="1"/>
          </p:cNvSpPr>
          <p:nvPr>
            <p:ph type="body" idx="1"/>
          </p:nvPr>
        </p:nvSpPr>
        <p:spPr>
          <a:xfrm>
            <a:off x="311700" y="1536633"/>
            <a:ext cx="8520600" cy="45552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marL="457189" lvl="0" indent="-342892">
              <a:spcBef>
                <a:spcPts val="0"/>
              </a:spcBef>
              <a:spcAft>
                <a:spcPts val="0"/>
              </a:spcAft>
              <a:buSzPts val="1800"/>
              <a:buChar char="●"/>
              <a:defRPr/>
            </a:lvl1pPr>
            <a:lvl2pPr marL="914378" lvl="1" indent="-317492">
              <a:spcBef>
                <a:spcPts val="1600"/>
              </a:spcBef>
              <a:spcAft>
                <a:spcPts val="0"/>
              </a:spcAft>
              <a:buSzPts val="1400"/>
              <a:buChar char="○"/>
              <a:defRPr/>
            </a:lvl2pPr>
            <a:lvl3pPr marL="1371566" lvl="2" indent="-317492">
              <a:spcBef>
                <a:spcPts val="1600"/>
              </a:spcBef>
              <a:spcAft>
                <a:spcPts val="0"/>
              </a:spcAft>
              <a:buSzPts val="1400"/>
              <a:buChar char="■"/>
              <a:defRPr/>
            </a:lvl3pPr>
            <a:lvl4pPr marL="1828754" lvl="3" indent="-317492">
              <a:spcBef>
                <a:spcPts val="1600"/>
              </a:spcBef>
              <a:spcAft>
                <a:spcPts val="0"/>
              </a:spcAft>
              <a:buSzPts val="1400"/>
              <a:buChar char="●"/>
              <a:defRPr/>
            </a:lvl4pPr>
            <a:lvl5pPr marL="2285943" lvl="4" indent="-317492">
              <a:spcBef>
                <a:spcPts val="1600"/>
              </a:spcBef>
              <a:spcAft>
                <a:spcPts val="0"/>
              </a:spcAft>
              <a:buSzPts val="1400"/>
              <a:buChar char="○"/>
              <a:defRPr/>
            </a:lvl5pPr>
            <a:lvl6pPr marL="2743132" lvl="5" indent="-317492">
              <a:spcBef>
                <a:spcPts val="1600"/>
              </a:spcBef>
              <a:spcAft>
                <a:spcPts val="0"/>
              </a:spcAft>
              <a:buSzPts val="1400"/>
              <a:buChar char="■"/>
              <a:defRPr/>
            </a:lvl6pPr>
            <a:lvl7pPr marL="3200320" lvl="6" indent="-317492">
              <a:spcBef>
                <a:spcPts val="1600"/>
              </a:spcBef>
              <a:spcAft>
                <a:spcPts val="0"/>
              </a:spcAft>
              <a:buSzPts val="1400"/>
              <a:buChar char="●"/>
              <a:defRPr/>
            </a:lvl7pPr>
            <a:lvl8pPr marL="3657509" lvl="7" indent="-317492">
              <a:spcBef>
                <a:spcPts val="1600"/>
              </a:spcBef>
              <a:spcAft>
                <a:spcPts val="0"/>
              </a:spcAft>
              <a:buSzPts val="1400"/>
              <a:buChar char="○"/>
              <a:defRPr/>
            </a:lvl8pPr>
            <a:lvl9pPr marL="4114697" lvl="8" indent="-317492">
              <a:spcBef>
                <a:spcPts val="1600"/>
              </a:spcBef>
              <a:spcAft>
                <a:spcPts val="1600"/>
              </a:spcAft>
              <a:buSzPts val="1400"/>
              <a:buChar char="■"/>
              <a:defRPr/>
            </a:lvl9pPr>
          </a:lstStyle>
          <a:p>
            <a:endParaRPr/>
          </a:p>
        </p:txBody>
      </p:sp>
      <p:sp>
        <p:nvSpPr>
          <p:cNvPr id="19" name="Google Shape;19;p4"/>
          <p:cNvSpPr txBox="1">
            <a:spLocks noGrp="1"/>
          </p:cNvSpPr>
          <p:nvPr>
            <p:ph type="sldNum" idx="12"/>
          </p:nvPr>
        </p:nvSpPr>
        <p:spPr>
          <a:xfrm>
            <a:off x="8472458" y="6217623"/>
            <a:ext cx="548700" cy="5248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fld id="{00000000-1234-1234-1234-123412341234}" type="slidenum">
              <a:rPr lang="de-DE" smtClean="0"/>
              <a:pPr/>
              <a:t>‹#›</a:t>
            </a:fld>
            <a:endParaRPr lang="de-DE"/>
          </a:p>
        </p:txBody>
      </p:sp>
    </p:spTree>
    <p:extLst>
      <p:ext uri="{BB962C8B-B14F-4D97-AF65-F5344CB8AC3E}">
        <p14:creationId xmlns:p14="http://schemas.microsoft.com/office/powerpoint/2010/main" val="377601313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28650" y="365126"/>
            <a:ext cx="78867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zh-CN" altLang="en-US"/>
              <a:t>单击此处编辑母版标题样式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28650" y="1825625"/>
            <a:ext cx="78867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zh-CN" altLang="en-US"/>
              <a:t>单击此处编辑母版文本样式</a:t>
            </a:r>
          </a:p>
          <a:p>
            <a:pPr lvl="1"/>
            <a:r>
              <a:rPr lang="zh-CN" altLang="en-US"/>
              <a:t>二级</a:t>
            </a:r>
          </a:p>
          <a:p>
            <a:pPr lvl="2"/>
            <a:r>
              <a:rPr lang="zh-CN" altLang="en-US"/>
              <a:t>三级</a:t>
            </a:r>
          </a:p>
          <a:p>
            <a:pPr lvl="3"/>
            <a:r>
              <a:rPr lang="zh-CN" altLang="en-US"/>
              <a:t>四级</a:t>
            </a:r>
          </a:p>
          <a:p>
            <a:pPr lvl="4"/>
            <a:r>
              <a:rPr lang="zh-CN" altLang="en-US"/>
              <a:t>五级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628650" y="6356351"/>
            <a:ext cx="20574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D524E67A-AF0E-4819-AC53-2E46C7DFBD72}" type="datetimeFigureOut">
              <a:rPr lang="zh-CN" altLang="en-US" smtClean="0"/>
              <a:t>2020/10/4</a:t>
            </a:fld>
            <a:endParaRPr lang="zh-CN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028950" y="6356351"/>
            <a:ext cx="30861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zh-CN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457950" y="6356351"/>
            <a:ext cx="20574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F5210D80-9D80-4939-87EA-5E8B36196F37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2105595329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  <p:sldLayoutId id="2147483672" r:id="rId12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1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12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1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12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hyperlink" Target="http://www.paho.org/hq/index.php?lang=en" TargetMode="External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1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2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12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12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12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12.xml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12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12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12.xml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12.xml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hyperlink" Target="https://codalab.lri.fr/competitions/775" TargetMode="External"/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12.xml"/></Relationships>
</file>

<file path=ppt/slides/_rels/slide18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12.xml"/></Relationships>
</file>

<file path=ppt/slides/_rels/slide19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0.xml"/><Relationship Id="rId1" Type="http://schemas.openxmlformats.org/officeDocument/2006/relationships/slideLayout" Target="../slideLayouts/slideLayout12.xml"/></Relationships>
</file>

<file path=ppt/slides/_rels/slide2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hyperlink" Target="https://codalab.lri.fr/competitions/775" TargetMode="External"/><Relationship Id="rId2" Type="http://schemas.openxmlformats.org/officeDocument/2006/relationships/notesSlide" Target="../notesSlides/notesSlide11.xml"/><Relationship Id="rId1" Type="http://schemas.openxmlformats.org/officeDocument/2006/relationships/slideLayout" Target="../slideLayouts/slideLayout12.xml"/></Relationships>
</file>

<file path=ppt/slides/_rels/slide22.xml.rels><?xml version="1.0" encoding="UTF-8" standalone="yes"?>
<Relationships xmlns="http://schemas.openxmlformats.org/package/2006/relationships"><Relationship Id="rId3" Type="http://schemas.openxmlformats.org/officeDocument/2006/relationships/hyperlink" Target="mailto:g.nakasirose@gmail.com" TargetMode="External"/><Relationship Id="rId2" Type="http://schemas.openxmlformats.org/officeDocument/2006/relationships/hyperlink" Target="mailto:fgai4htgmalaria@lists.itu.int" TargetMode="External"/><Relationship Id="rId1" Type="http://schemas.openxmlformats.org/officeDocument/2006/relationships/slideLayout" Target="../slideLayouts/slideLayout1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Rectangle 6">
            <a:extLst>
              <a:ext uri="{FF2B5EF4-FFF2-40B4-BE49-F238E27FC236}">
                <a16:creationId xmlns:a16="http://schemas.microsoft.com/office/drawing/2014/main" id="{8C7CA0D1-8B49-4675-8A5E-57C7F64475C1}"/>
              </a:ext>
            </a:extLst>
          </p:cNvPr>
          <p:cNvSpPr/>
          <p:nvPr/>
        </p:nvSpPr>
        <p:spPr>
          <a:xfrm>
            <a:off x="6572245" y="935321"/>
            <a:ext cx="1912639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r"/>
            <a:r>
              <a:rPr lang="en-GB" b="1" dirty="0"/>
              <a:t>FGAI4H-J-014-A03</a:t>
            </a:r>
          </a:p>
        </p:txBody>
      </p:sp>
      <p:sp>
        <p:nvSpPr>
          <p:cNvPr id="10" name="Rectangle 9">
            <a:extLst>
              <a:ext uri="{FF2B5EF4-FFF2-40B4-BE49-F238E27FC236}">
                <a16:creationId xmlns:a16="http://schemas.microsoft.com/office/drawing/2014/main" id="{D36F58C8-2F54-4864-94DC-A069EA8D2640}"/>
              </a:ext>
            </a:extLst>
          </p:cNvPr>
          <p:cNvSpPr/>
          <p:nvPr/>
        </p:nvSpPr>
        <p:spPr>
          <a:xfrm>
            <a:off x="4196322" y="1304653"/>
            <a:ext cx="4251870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r"/>
            <a:r>
              <a:rPr lang="en-US" dirty="0"/>
              <a:t>E-meeting, 30 September – 2 October 2020</a:t>
            </a:r>
            <a:endParaRPr lang="en-GB" dirty="0"/>
          </a:p>
        </p:txBody>
      </p:sp>
      <p:graphicFrame>
        <p:nvGraphicFramePr>
          <p:cNvPr id="14" name="Table 2">
            <a:extLst>
              <a:ext uri="{FF2B5EF4-FFF2-40B4-BE49-F238E27FC236}">
                <a16:creationId xmlns:a16="http://schemas.microsoft.com/office/drawing/2014/main" id="{F23ADA95-2EB2-45F5-AA21-8B52FA9A9E11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223722284"/>
              </p:ext>
            </p:extLst>
          </p:nvPr>
        </p:nvGraphicFramePr>
        <p:xfrm>
          <a:off x="933576" y="3247161"/>
          <a:ext cx="7112397" cy="2606040"/>
        </p:xfrm>
        <a:graphic>
          <a:graphicData uri="http://schemas.openxmlformats.org/drawingml/2006/table">
            <a:tbl>
              <a:tblPr firstRow="1" bandRow="1">
                <a:tableStyleId>{2D5ABB26-0587-4C30-8999-92F81FD0307C}</a:tableStyleId>
              </a:tblPr>
              <a:tblGrid>
                <a:gridCol w="1139830">
                  <a:extLst>
                    <a:ext uri="{9D8B030D-6E8A-4147-A177-3AD203B41FA5}">
                      <a16:colId xmlns:a16="http://schemas.microsoft.com/office/drawing/2014/main" val="3760236376"/>
                    </a:ext>
                  </a:extLst>
                </a:gridCol>
                <a:gridCol w="2943219">
                  <a:extLst>
                    <a:ext uri="{9D8B030D-6E8A-4147-A177-3AD203B41FA5}">
                      <a16:colId xmlns:a16="http://schemas.microsoft.com/office/drawing/2014/main" val="4118390399"/>
                    </a:ext>
                  </a:extLst>
                </a:gridCol>
                <a:gridCol w="3029348">
                  <a:extLst>
                    <a:ext uri="{9D8B030D-6E8A-4147-A177-3AD203B41FA5}">
                      <a16:colId xmlns:a16="http://schemas.microsoft.com/office/drawing/2014/main" val="3689152469"/>
                    </a:ext>
                  </a:extLst>
                </a:gridCol>
              </a:tblGrid>
              <a:tr h="365760">
                <a:tc>
                  <a:txBody>
                    <a:bodyPr/>
                    <a:lstStyle/>
                    <a:p>
                      <a:r>
                        <a:rPr lang="en-US" sz="1800" b="1" dirty="0"/>
                        <a:t>Source:</a:t>
                      </a:r>
                      <a:endParaRPr lang="en-GB" sz="1800" b="1" dirty="0"/>
                    </a:p>
                  </a:txBody>
                  <a:tcPr marL="68580" marR="68580" marT="34290" marB="34290"/>
                </a:tc>
                <a:tc gridSpan="2">
                  <a:txBody>
                    <a:bodyPr/>
                    <a:lstStyle/>
                    <a:p>
                      <a:r>
                        <a:rPr lang="en-US" sz="1800" dirty="0">
                          <a:solidFill>
                            <a:schemeClr val="tx1"/>
                          </a:solidFill>
                        </a:rPr>
                        <a:t>TG-Malaria Topic Driver</a:t>
                      </a:r>
                      <a:endParaRPr lang="en-GB" sz="1800" dirty="0">
                        <a:solidFill>
                          <a:schemeClr val="tx1"/>
                        </a:solidFill>
                      </a:endParaRPr>
                    </a:p>
                  </a:txBody>
                  <a:tcPr marL="68580" marR="68580" marT="34290" marB="34290"/>
                </a:tc>
                <a:tc hMerge="1">
                  <a:txBody>
                    <a:bodyPr/>
                    <a:lstStyle/>
                    <a:p>
                      <a:endParaRPr lang="en-GB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3920436266"/>
                  </a:ext>
                </a:extLst>
              </a:tr>
              <a:tr h="365760">
                <a:tc>
                  <a:txBody>
                    <a:bodyPr/>
                    <a:lstStyle/>
                    <a:p>
                      <a:r>
                        <a:rPr lang="en-US" sz="1800" b="1" dirty="0"/>
                        <a:t>Title:</a:t>
                      </a:r>
                      <a:endParaRPr lang="en-GB" sz="1800" b="1" dirty="0"/>
                    </a:p>
                  </a:txBody>
                  <a:tcPr marL="68580" marR="68580" marT="34290" marB="34290"/>
                </a:tc>
                <a:tc gridSpan="2">
                  <a:txBody>
                    <a:bodyPr/>
                    <a:lstStyle/>
                    <a:p>
                      <a:r>
                        <a:rPr lang="en-GB" sz="1800" b="0" i="0" kern="1200" dirty="0">
                          <a:solidFill>
                            <a:schemeClr val="tx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Att.3 – Presentation (TG-Malaria)</a:t>
                      </a:r>
                      <a:endParaRPr lang="en-GB" sz="1800" dirty="0"/>
                    </a:p>
                  </a:txBody>
                  <a:tcPr marL="68580" marR="68580" marT="34290" marB="34290"/>
                </a:tc>
                <a:tc hMerge="1">
                  <a:txBody>
                    <a:bodyPr/>
                    <a:lstStyle/>
                    <a:p>
                      <a:endParaRPr lang="en-GB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994681210"/>
                  </a:ext>
                </a:extLst>
              </a:tr>
              <a:tr h="365760">
                <a:tc>
                  <a:txBody>
                    <a:bodyPr/>
                    <a:lstStyle/>
                    <a:p>
                      <a:r>
                        <a:rPr lang="en-US" sz="1800" b="1" dirty="0"/>
                        <a:t>Purpose:</a:t>
                      </a:r>
                      <a:endParaRPr lang="en-GB" sz="1800" b="1" dirty="0"/>
                    </a:p>
                  </a:txBody>
                  <a:tcPr marL="68580" marR="68580" marT="34290" marB="34290"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 gridSpan="2">
                  <a:txBody>
                    <a:bodyPr/>
                    <a:lstStyle/>
                    <a:p>
                      <a:r>
                        <a:rPr lang="en-US" sz="1800" dirty="0"/>
                        <a:t>Discussion</a:t>
                      </a:r>
                      <a:endParaRPr lang="en-GB" sz="1800" dirty="0"/>
                    </a:p>
                  </a:txBody>
                  <a:tcPr marL="68580" marR="68580" marT="34290" marB="34290"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 hMerge="1">
                  <a:txBody>
                    <a:bodyPr/>
                    <a:lstStyle/>
                    <a:p>
                      <a:endParaRPr lang="en-GB" dirty="0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987445829"/>
                  </a:ext>
                </a:extLst>
              </a:tr>
              <a:tr h="365760">
                <a:tc>
                  <a:txBody>
                    <a:bodyPr/>
                    <a:lstStyle/>
                    <a:p>
                      <a:r>
                        <a:rPr lang="en-US" sz="1800" b="1" dirty="0"/>
                        <a:t>Contact:</a:t>
                      </a:r>
                      <a:endParaRPr lang="en-GB" sz="1800" b="1" dirty="0"/>
                    </a:p>
                  </a:txBody>
                  <a:tcPr marL="68580" marR="68580" marT="34290" marB="34290"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>
                        <a:spcBef>
                          <a:spcPts val="0"/>
                        </a:spcBef>
                      </a:pPr>
                      <a:r>
                        <a:rPr lang="de-DE" sz="1800" dirty="0"/>
                        <a:t>Rose Nakasi</a:t>
                      </a:r>
                    </a:p>
                    <a:p>
                      <a:pPr>
                        <a:spcBef>
                          <a:spcPts val="0"/>
                        </a:spcBef>
                      </a:pPr>
                      <a:r>
                        <a:rPr lang="de-DE" sz="1800" dirty="0"/>
                        <a:t>Makerere University</a:t>
                      </a:r>
                    </a:p>
                    <a:p>
                      <a:pPr>
                        <a:spcBef>
                          <a:spcPts val="0"/>
                        </a:spcBef>
                      </a:pPr>
                      <a:r>
                        <a:rPr lang="de-DE" sz="1800" dirty="0"/>
                        <a:t>Uganda</a:t>
                      </a:r>
                    </a:p>
                  </a:txBody>
                  <a:tcPr marL="68580" marR="68580" marT="34290" marB="34290"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r>
                        <a:rPr lang="en-GB" sz="1800" b="0" i="0" kern="1200" dirty="0">
                          <a:solidFill>
                            <a:schemeClr val="tx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E-mail: g.nakasirose@gmail.com</a:t>
                      </a:r>
                      <a:endParaRPr lang="en-GB" sz="1800" dirty="0"/>
                    </a:p>
                  </a:txBody>
                  <a:tcPr marL="68580" marR="68580" marT="34290" marB="34290"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3668741495"/>
                  </a:ext>
                </a:extLst>
              </a:tr>
              <a:tr h="275184">
                <a:tc>
                  <a:txBody>
                    <a:bodyPr/>
                    <a:lstStyle/>
                    <a:p>
                      <a:r>
                        <a:rPr lang="en-US" sz="1800" b="1" dirty="0"/>
                        <a:t>Abstract:</a:t>
                      </a:r>
                      <a:endParaRPr lang="en-GB" sz="1800" b="1" dirty="0"/>
                    </a:p>
                  </a:txBody>
                  <a:tcPr marL="68580" marR="68580" marT="34290" marB="34290"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</a:tcPr>
                </a:tc>
                <a:tc gridSpan="2">
                  <a:txBody>
                    <a:bodyPr/>
                    <a:lstStyle/>
                    <a:p>
                      <a:pPr marL="0" marR="0" lvl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800" dirty="0"/>
                        <a:t>This PPT contains an update on TG-Malaria and presentation of J-014-A01.</a:t>
                      </a:r>
                      <a:endParaRPr lang="en-GB" sz="1800" dirty="0"/>
                    </a:p>
                  </a:txBody>
                  <a:tcPr marL="68580" marR="68580" marT="34290" marB="34290"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</a:tcPr>
                </a:tc>
                <a:tc hMerge="1">
                  <a:txBody>
                    <a:bodyPr/>
                    <a:lstStyle/>
                    <a:p>
                      <a:endParaRPr lang="en-GB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297947478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2383934936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ctrTitle"/>
          </p:nvPr>
        </p:nvSpPr>
        <p:spPr>
          <a:xfrm>
            <a:off x="1655676" y="2456893"/>
            <a:ext cx="5829300" cy="1102519"/>
          </a:xfrm>
        </p:spPr>
        <p:txBody>
          <a:bodyPr>
            <a:normAutofit/>
          </a:bodyPr>
          <a:lstStyle/>
          <a:p>
            <a:pPr algn="ctr"/>
            <a:r>
              <a:rPr lang="en-US" sz="3000" dirty="0">
                <a:solidFill>
                  <a:schemeClr val="bg1">
                    <a:lumMod val="50000"/>
                  </a:schemeClr>
                </a:solidFill>
              </a:rPr>
              <a:t>Topic Group-Malaria: </a:t>
            </a:r>
            <a:br>
              <a:rPr lang="en-US" sz="3000" dirty="0"/>
            </a:br>
            <a:r>
              <a:rPr lang="en-US" sz="2100" dirty="0"/>
              <a:t>AI based detection of Malaria-an update</a:t>
            </a:r>
            <a:endParaRPr lang="de-DE" sz="2100" dirty="0"/>
          </a:p>
        </p:txBody>
      </p:sp>
      <p:sp>
        <p:nvSpPr>
          <p:cNvPr id="3" name="Untertitel 2"/>
          <p:cNvSpPr>
            <a:spLocks noGrp="1"/>
          </p:cNvSpPr>
          <p:nvPr>
            <p:ph type="subTitle" idx="1"/>
          </p:nvPr>
        </p:nvSpPr>
        <p:spPr>
          <a:xfrm>
            <a:off x="1823888" y="4131078"/>
            <a:ext cx="5670630" cy="1061256"/>
          </a:xfrm>
        </p:spPr>
        <p:txBody>
          <a:bodyPr>
            <a:normAutofit/>
          </a:bodyPr>
          <a:lstStyle/>
          <a:p>
            <a:pPr>
              <a:spcBef>
                <a:spcPts val="0"/>
              </a:spcBef>
            </a:pPr>
            <a:r>
              <a:rPr lang="de-DE" sz="1500" dirty="0"/>
              <a:t>Rose </a:t>
            </a:r>
            <a:r>
              <a:rPr lang="de-DE" sz="1500" dirty="0" err="1"/>
              <a:t>Nakasi</a:t>
            </a:r>
            <a:endParaRPr lang="de-DE" sz="1500" dirty="0"/>
          </a:p>
          <a:p>
            <a:pPr>
              <a:spcBef>
                <a:spcPts val="0"/>
              </a:spcBef>
            </a:pPr>
            <a:r>
              <a:rPr lang="de-DE" sz="1500" dirty="0" err="1"/>
              <a:t>Makerere</a:t>
            </a:r>
            <a:r>
              <a:rPr lang="de-DE" sz="1500" dirty="0"/>
              <a:t> University, Uganda</a:t>
            </a:r>
          </a:p>
          <a:p>
            <a:pPr>
              <a:spcBef>
                <a:spcPts val="0"/>
              </a:spcBef>
            </a:pPr>
            <a:endParaRPr lang="de-DE" sz="1500" dirty="0"/>
          </a:p>
          <a:p>
            <a:pPr>
              <a:spcBef>
                <a:spcPts val="0"/>
              </a:spcBef>
            </a:pPr>
            <a:r>
              <a:rPr lang="en-GB" dirty="0"/>
              <a:t>E-meeting, 30 September – 2 October 2020</a:t>
            </a:r>
            <a:r>
              <a:rPr lang="en-UG" sz="2000" dirty="0"/>
              <a:t> </a:t>
            </a:r>
            <a:endParaRPr lang="de-DE" sz="2100" dirty="0"/>
          </a:p>
        </p:txBody>
      </p:sp>
      <p:sp>
        <p:nvSpPr>
          <p:cNvPr id="4" name="AutoShape 2" descr="https://webmail.rki.de/owa/service.svc/s/,DanaInfo=exch.rki.local,SSL+GetFileAttachment?id=AAMkADFmMTE3MmQ4LTY0ZmYtNDgwNi1iMjA0LWMwNWU4YzczZWQ4YQBGAAAAAAD29GB4I1dwQqFf8Hq%2B08ebBwCoZ89X6BDhRraWkPBcwe3BAAAAAAEMAACoZ89X6BDhRraWkPBcwe3BAABYZfQMAAABEgAQAFu0x6BcRCdMsraoTS%2BhpzQ%3D&amp;X-OWA-CANARY=vKRRU9UZ706adxz8WZea-EtJOFNlMNcIBDYcl1_V24ofeAcyc1uEO9Jh10g3unBOLBX3RwAqZfU."/>
          <p:cNvSpPr>
            <a:spLocks noChangeAspect="1" noChangeArrowheads="1"/>
          </p:cNvSpPr>
          <p:nvPr/>
        </p:nvSpPr>
        <p:spPr bwMode="auto">
          <a:xfrm>
            <a:off x="1259681" y="28576"/>
            <a:ext cx="4029075" cy="173593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68580" tIns="34290" rIns="68580" bIns="34290" numCol="1" anchor="t" anchorCtr="0" compatLnSpc="1">
            <a:prstTxWarp prst="textNoShape">
              <a:avLst/>
            </a:prstTxWarp>
          </a:bodyPr>
          <a:lstStyle/>
          <a:p>
            <a:endParaRPr lang="de-DE" sz="1350"/>
          </a:p>
        </p:txBody>
      </p:sp>
      <p:pic>
        <p:nvPicPr>
          <p:cNvPr id="1028" name="Picture 4" descr="C:\Users\fischerma\Desktop\Picture1.jp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896036" y="884002"/>
            <a:ext cx="3014921" cy="129822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3831429465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6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1" name="Google Shape;61;p14"/>
          <p:cNvSpPr txBox="1"/>
          <p:nvPr/>
        </p:nvSpPr>
        <p:spPr>
          <a:xfrm>
            <a:off x="387000" y="1964998"/>
            <a:ext cx="7384500" cy="3593349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0" tIns="0" rIns="0" bIns="0" anchor="t" anchorCtr="0">
            <a:noAutofit/>
          </a:bodyPr>
          <a:lstStyle/>
          <a:p>
            <a:pPr marL="457189" indent="-317492">
              <a:lnSpc>
                <a:spcPct val="115000"/>
              </a:lnSpc>
              <a:spcBef>
                <a:spcPts val="1200"/>
              </a:spcBef>
              <a:buClr>
                <a:srgbClr val="1B335C"/>
              </a:buClr>
              <a:buSzPts val="1400"/>
              <a:buFont typeface="Montserrat"/>
              <a:buChar char="●"/>
            </a:pPr>
            <a:r>
              <a:rPr lang="en" sz="1600" b="1" dirty="0">
                <a:ea typeface="Montserrat"/>
                <a:cs typeface="Montserrat"/>
                <a:sym typeface="Montserrat"/>
              </a:rPr>
              <a:t>Malaria burden in endemic Countries</a:t>
            </a:r>
            <a:endParaRPr sz="1600" b="1" dirty="0">
              <a:ea typeface="Montserrat"/>
              <a:cs typeface="Montserrat"/>
              <a:sym typeface="Montserrat"/>
            </a:endParaRPr>
          </a:p>
          <a:p>
            <a:pPr marL="898404" lvl="2" indent="-212604">
              <a:spcBef>
                <a:spcPts val="744"/>
              </a:spcBef>
              <a:buFont typeface="Arial" charset="0"/>
              <a:buChar char="•"/>
            </a:pPr>
            <a:r>
              <a:rPr lang="en-US" sz="1600" dirty="0"/>
              <a:t>Accounts for over 3.4 billion cases globally</a:t>
            </a:r>
          </a:p>
          <a:p>
            <a:pPr marL="898404" lvl="2" indent="-212604">
              <a:spcBef>
                <a:spcPts val="744"/>
              </a:spcBef>
              <a:buFont typeface="Arial" charset="0"/>
              <a:buChar char="•"/>
            </a:pPr>
            <a:r>
              <a:rPr lang="en-US" sz="1600" dirty="0"/>
              <a:t> Lack of enough trained lab technicians</a:t>
            </a:r>
          </a:p>
          <a:p>
            <a:pPr marL="1241304" lvl="3" indent="-212604">
              <a:spcBef>
                <a:spcPts val="744"/>
              </a:spcBef>
              <a:buFont typeface="Arial" charset="0"/>
              <a:buChar char="•"/>
            </a:pPr>
            <a:r>
              <a:rPr lang="en-US" sz="1600" dirty="0"/>
              <a:t>1.72 microscopes per 100,000 population, but only 0.85 </a:t>
            </a:r>
            <a:r>
              <a:rPr lang="en-US" sz="1600" dirty="0" err="1"/>
              <a:t>Microscopists</a:t>
            </a:r>
            <a:r>
              <a:rPr lang="en-US" sz="1600" dirty="0"/>
              <a:t> per 100,000</a:t>
            </a:r>
            <a:endParaRPr sz="1600" i="1" dirty="0">
              <a:ea typeface="Montserrat Medium"/>
              <a:cs typeface="Montserrat Medium"/>
              <a:sym typeface="Montserrat Medium"/>
            </a:endParaRPr>
          </a:p>
          <a:p>
            <a:pPr marL="457189" indent="-317492">
              <a:lnSpc>
                <a:spcPct val="115000"/>
              </a:lnSpc>
              <a:buClr>
                <a:srgbClr val="1B335C"/>
              </a:buClr>
              <a:buSzPts val="1400"/>
              <a:buFont typeface="Montserrat"/>
              <a:buChar char="●"/>
            </a:pPr>
            <a:r>
              <a:rPr lang="en-US" sz="1600" b="1" dirty="0">
                <a:ea typeface="Montserrat"/>
                <a:cs typeface="Montserrat"/>
                <a:sym typeface="Montserrat"/>
              </a:rPr>
              <a:t>Gold standard diagnosis(microscopy) challenge</a:t>
            </a:r>
            <a:endParaRPr sz="1600" b="1" dirty="0">
              <a:ea typeface="Montserrat"/>
              <a:cs typeface="Montserrat"/>
              <a:sym typeface="Montserrat"/>
            </a:endParaRPr>
          </a:p>
          <a:p>
            <a:pPr marL="898404" lvl="2" indent="-212604">
              <a:spcBef>
                <a:spcPts val="744"/>
              </a:spcBef>
              <a:buFont typeface="Arial" charset="0"/>
              <a:buChar char="•"/>
            </a:pPr>
            <a:r>
              <a:rPr lang="en-US" sz="1600" dirty="0"/>
              <a:t>SOP requires not to view more than 30 slides a day</a:t>
            </a:r>
          </a:p>
          <a:p>
            <a:pPr marL="898404" lvl="2" indent="-212604">
              <a:spcBef>
                <a:spcPts val="744"/>
              </a:spcBef>
              <a:buFont typeface="Arial" charset="0"/>
              <a:buChar char="•"/>
            </a:pPr>
            <a:r>
              <a:rPr lang="en-US" sz="1600" dirty="0"/>
              <a:t>Less diagnosis throughput</a:t>
            </a:r>
          </a:p>
          <a:p>
            <a:pPr marL="898404" lvl="2" indent="-212604">
              <a:spcBef>
                <a:spcPts val="744"/>
              </a:spcBef>
              <a:buFont typeface="Arial" charset="0"/>
              <a:buChar char="•"/>
            </a:pPr>
            <a:r>
              <a:rPr lang="en-US" sz="1600" dirty="0">
                <a:ea typeface="Gill Sans"/>
                <a:cs typeface="Gill Sans"/>
                <a:sym typeface="Gill Sans"/>
              </a:rPr>
              <a:t>Variations in individual expert judgment</a:t>
            </a:r>
          </a:p>
          <a:p>
            <a:pPr marL="457189" indent="-317492">
              <a:lnSpc>
                <a:spcPct val="115000"/>
              </a:lnSpc>
              <a:buClr>
                <a:srgbClr val="1B335C"/>
              </a:buClr>
              <a:buSzPts val="1400"/>
              <a:buFont typeface="Montserrat"/>
              <a:buChar char="●"/>
            </a:pPr>
            <a:r>
              <a:rPr lang="en" sz="1600" b="1" dirty="0">
                <a:ea typeface="Montserrat"/>
                <a:cs typeface="Montserrat"/>
                <a:sym typeface="Montserrat"/>
              </a:rPr>
              <a:t>AI </a:t>
            </a:r>
            <a:r>
              <a:rPr lang="en-US" sz="1600" b="1" dirty="0">
                <a:ea typeface="Montserrat"/>
                <a:cs typeface="Montserrat"/>
                <a:sym typeface="Montserrat"/>
              </a:rPr>
              <a:t>solution</a:t>
            </a:r>
            <a:endParaRPr sz="1600" b="1" dirty="0">
              <a:ea typeface="Montserrat"/>
              <a:cs typeface="Montserrat"/>
              <a:sym typeface="Montserrat"/>
            </a:endParaRPr>
          </a:p>
          <a:p>
            <a:pPr marL="914378" lvl="1" indent="-317492">
              <a:lnSpc>
                <a:spcPct val="115000"/>
              </a:lnSpc>
              <a:buClr>
                <a:srgbClr val="1B335C"/>
              </a:buClr>
              <a:buSzPts val="1400"/>
              <a:buFont typeface="Montserrat Medium"/>
              <a:buChar char="○"/>
            </a:pPr>
            <a:r>
              <a:rPr lang="en-US" sz="1600" dirty="0">
                <a:ea typeface="Montserrat Medium"/>
                <a:cs typeface="Montserrat Medium"/>
                <a:sym typeface="Montserrat Medium"/>
              </a:rPr>
              <a:t>Supports image analysis </a:t>
            </a:r>
            <a:r>
              <a:rPr lang="en-GB" sz="1600" dirty="0"/>
              <a:t>and has potential to improve the timeliness and accuracy</a:t>
            </a:r>
            <a:endParaRPr sz="1600" dirty="0">
              <a:ea typeface="Montserrat Medium"/>
              <a:cs typeface="Montserrat Medium"/>
              <a:sym typeface="Montserrat Medium"/>
            </a:endParaRPr>
          </a:p>
          <a:p>
            <a:pPr marL="457189" indent="-317492">
              <a:lnSpc>
                <a:spcPct val="115000"/>
              </a:lnSpc>
              <a:buClr>
                <a:srgbClr val="1B335C"/>
              </a:buClr>
              <a:buSzPts val="1400"/>
              <a:buFont typeface="Montserrat"/>
              <a:buChar char="●"/>
            </a:pPr>
            <a:r>
              <a:rPr lang="en-US" sz="1600" b="1" dirty="0">
                <a:ea typeface="Montserrat"/>
                <a:cs typeface="Montserrat"/>
                <a:sym typeface="Montserrat"/>
              </a:rPr>
              <a:t>There is need to;</a:t>
            </a:r>
          </a:p>
          <a:p>
            <a:pPr marL="800089" lvl="1" indent="-317492">
              <a:lnSpc>
                <a:spcPct val="115000"/>
              </a:lnSpc>
              <a:buClr>
                <a:srgbClr val="1B335C"/>
              </a:buClr>
              <a:buSzPts val="1400"/>
              <a:buFont typeface="Montserrat"/>
              <a:buChar char="●"/>
            </a:pPr>
            <a:r>
              <a:rPr lang="en-US" sz="1600" dirty="0" err="1">
                <a:ea typeface="Montserrat Medium"/>
                <a:cs typeface="Montserrat Medium"/>
                <a:sym typeface="Montserrat"/>
              </a:rPr>
              <a:t>Standardise</a:t>
            </a:r>
            <a:r>
              <a:rPr lang="en-US" sz="1600" dirty="0">
                <a:ea typeface="Montserrat Medium"/>
                <a:cs typeface="Montserrat Medium"/>
                <a:sym typeface="Montserrat"/>
              </a:rPr>
              <a:t> benchmarking AI solutions for the detection of Malaria</a:t>
            </a:r>
            <a:endParaRPr lang="en-US" sz="1600" dirty="0">
              <a:ea typeface="Montserrat Medium"/>
              <a:cs typeface="Montserrat Medium"/>
              <a:sym typeface="Montserrat Medium"/>
            </a:endParaRPr>
          </a:p>
          <a:p>
            <a:pPr marL="457189">
              <a:lnSpc>
                <a:spcPct val="115000"/>
              </a:lnSpc>
              <a:spcBef>
                <a:spcPts val="1200"/>
              </a:spcBef>
            </a:pPr>
            <a:endParaRPr sz="2400" dirty="0">
              <a:solidFill>
                <a:schemeClr val="dk1"/>
              </a:solidFill>
              <a:ea typeface="Montserrat Medium"/>
              <a:cs typeface="Montserrat Medium"/>
              <a:sym typeface="Montserrat Medium"/>
            </a:endParaRPr>
          </a:p>
          <a:p>
            <a:pPr marL="457189">
              <a:lnSpc>
                <a:spcPct val="150000"/>
              </a:lnSpc>
              <a:spcBef>
                <a:spcPts val="1200"/>
              </a:spcBef>
            </a:pPr>
            <a:endParaRPr sz="2400" dirty="0">
              <a:solidFill>
                <a:srgbClr val="1B335C"/>
              </a:solidFill>
              <a:ea typeface="Noto Sans"/>
              <a:cs typeface="Noto Sans"/>
              <a:sym typeface="Noto Sans"/>
            </a:endParaRPr>
          </a:p>
        </p:txBody>
      </p:sp>
      <p:sp>
        <p:nvSpPr>
          <p:cNvPr id="62" name="Google Shape;62;p14"/>
          <p:cNvSpPr txBox="1"/>
          <p:nvPr/>
        </p:nvSpPr>
        <p:spPr>
          <a:xfrm>
            <a:off x="387000" y="1402750"/>
            <a:ext cx="6758700" cy="768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0" tIns="0" rIns="0" bIns="0" anchor="b" anchorCtr="0">
            <a:noAutofit/>
          </a:bodyPr>
          <a:lstStyle/>
          <a:p>
            <a:pPr>
              <a:buClr>
                <a:srgbClr val="000000"/>
              </a:buClr>
              <a:buSzPts val="1100"/>
            </a:pPr>
            <a:endParaRPr sz="2800" dirty="0">
              <a:solidFill>
                <a:srgbClr val="3BA1FF"/>
              </a:solidFill>
              <a:latin typeface="Montserrat Medium"/>
              <a:ea typeface="Montserrat Medium"/>
              <a:cs typeface="Montserrat Medium"/>
              <a:sym typeface="Montserrat Medium"/>
            </a:endParaRPr>
          </a:p>
          <a:p>
            <a:pPr>
              <a:spcBef>
                <a:spcPts val="300"/>
              </a:spcBef>
              <a:buClr>
                <a:srgbClr val="000000"/>
              </a:buClr>
              <a:buSzPts val="1100"/>
            </a:pPr>
            <a:endParaRPr sz="2800" dirty="0">
              <a:solidFill>
                <a:srgbClr val="3BA1FF"/>
              </a:solidFill>
              <a:latin typeface="Montserrat Medium"/>
              <a:ea typeface="Montserrat Medium"/>
              <a:cs typeface="Montserrat Medium"/>
              <a:sym typeface="Montserrat Medium"/>
            </a:endParaRPr>
          </a:p>
          <a:p>
            <a:pPr>
              <a:spcBef>
                <a:spcPts val="300"/>
              </a:spcBef>
              <a:buClr>
                <a:srgbClr val="000000"/>
              </a:buClr>
              <a:buSzPts val="1100"/>
            </a:pPr>
            <a:r>
              <a:rPr lang="en-US" sz="2800" dirty="0">
                <a:solidFill>
                  <a:srgbClr val="FF0000"/>
                </a:solidFill>
                <a:ea typeface="Montserrat Medium"/>
                <a:cs typeface="Montserrat Medium"/>
                <a:sym typeface="Montserrat Medium"/>
              </a:rPr>
              <a:t>Background</a:t>
            </a:r>
            <a:endParaRPr sz="2800" dirty="0">
              <a:solidFill>
                <a:srgbClr val="FF0000"/>
              </a:solidFill>
              <a:ea typeface="Montserrat Medium"/>
              <a:cs typeface="Montserrat Medium"/>
              <a:sym typeface="Montserrat Medium"/>
            </a:endParaRPr>
          </a:p>
          <a:p>
            <a:pPr>
              <a:spcBef>
                <a:spcPts val="300"/>
              </a:spcBef>
              <a:buClr>
                <a:srgbClr val="000000"/>
              </a:buClr>
              <a:buSzPts val="1100"/>
            </a:pPr>
            <a:endParaRPr sz="2800" dirty="0">
              <a:solidFill>
                <a:srgbClr val="1B335C"/>
              </a:solidFill>
              <a:latin typeface="Montserrat"/>
              <a:ea typeface="Montserrat"/>
              <a:cs typeface="Montserrat"/>
              <a:sym typeface="Montserrat"/>
            </a:endParaRPr>
          </a:p>
        </p:txBody>
      </p:sp>
    </p:spTree>
    <p:extLst>
      <p:ext uri="{BB962C8B-B14F-4D97-AF65-F5344CB8AC3E}">
        <p14:creationId xmlns:p14="http://schemas.microsoft.com/office/powerpoint/2010/main" val="3616114629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E99F5C7-E173-C448-B70F-8780202E2AF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Digital imaging</a:t>
            </a:r>
            <a:br>
              <a:rPr lang="en-US" dirty="0"/>
            </a:br>
            <a:endParaRPr lang="en-UG" dirty="0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CABEBC68-8BC5-794D-983C-A8A0C0B194D8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114297" indent="0">
              <a:buNone/>
            </a:pPr>
            <a:r>
              <a:rPr lang="en-UG" dirty="0"/>
              <a:t>Setup</a:t>
            </a:r>
          </a:p>
        </p:txBody>
      </p:sp>
      <p:pic>
        <p:nvPicPr>
          <p:cNvPr id="4" name="Google Shape;563;p73">
            <a:extLst>
              <a:ext uri="{FF2B5EF4-FFF2-40B4-BE49-F238E27FC236}">
                <a16:creationId xmlns:a16="http://schemas.microsoft.com/office/drawing/2014/main" id="{F9DCEE4D-4112-BA42-9FDC-6473D0BA0F82}"/>
              </a:ext>
            </a:extLst>
          </p:cNvPr>
          <p:cNvPicPr preferRelativeResize="0"/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682045" y="2133601"/>
            <a:ext cx="5554134" cy="3958232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548575437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7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5" name="Google Shape;75;p16"/>
          <p:cNvSpPr txBox="1"/>
          <p:nvPr/>
        </p:nvSpPr>
        <p:spPr>
          <a:xfrm>
            <a:off x="539400" y="1979275"/>
            <a:ext cx="7536000" cy="3694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0" tIns="0" rIns="0" bIns="0" anchor="t" anchorCtr="0">
            <a:noAutofit/>
          </a:bodyPr>
          <a:lstStyle/>
          <a:p>
            <a:pPr marL="457189" indent="-317492">
              <a:lnSpc>
                <a:spcPct val="115000"/>
              </a:lnSpc>
              <a:spcBef>
                <a:spcPts val="1200"/>
              </a:spcBef>
              <a:buClr>
                <a:srgbClr val="1B335C"/>
              </a:buClr>
              <a:buSzPts val="1400"/>
              <a:buFont typeface="Montserrat"/>
              <a:buChar char="●"/>
            </a:pPr>
            <a:r>
              <a:rPr lang="en-US" b="1" dirty="0">
                <a:solidFill>
                  <a:srgbClr val="1B335C"/>
                </a:solidFill>
                <a:latin typeface="Montserrat"/>
                <a:ea typeface="Montserrat"/>
                <a:cs typeface="Montserrat"/>
                <a:sym typeface="Montserrat"/>
              </a:rPr>
              <a:t>Quality datasets needed</a:t>
            </a:r>
            <a:endParaRPr b="1" dirty="0">
              <a:solidFill>
                <a:srgbClr val="1B335C"/>
              </a:solidFill>
              <a:latin typeface="Montserrat"/>
              <a:ea typeface="Montserrat"/>
              <a:cs typeface="Montserrat"/>
              <a:sym typeface="Montserrat"/>
            </a:endParaRPr>
          </a:p>
          <a:p>
            <a:pPr marL="914378" lvl="1" indent="-317492">
              <a:lnSpc>
                <a:spcPct val="115000"/>
              </a:lnSpc>
              <a:buClr>
                <a:srgbClr val="1B335C"/>
              </a:buClr>
              <a:buSzPts val="1400"/>
              <a:buFont typeface="Wingdings" pitchFamily="2" charset="2"/>
              <a:buChar char="§"/>
            </a:pPr>
            <a:r>
              <a:rPr lang="en" dirty="0">
                <a:solidFill>
                  <a:srgbClr val="1B335C"/>
                </a:solidFill>
                <a:latin typeface="Montserrat Medium"/>
                <a:ea typeface="Montserrat Medium"/>
                <a:cs typeface="Montserrat Medium"/>
                <a:sym typeface="Montserrat Medium"/>
              </a:rPr>
              <a:t>Have more datasets for training and testing</a:t>
            </a:r>
          </a:p>
          <a:p>
            <a:pPr marL="914378" lvl="1" indent="-317492">
              <a:lnSpc>
                <a:spcPct val="115000"/>
              </a:lnSpc>
              <a:buClr>
                <a:srgbClr val="1B335C"/>
              </a:buClr>
              <a:buSzPts val="1400"/>
              <a:buFont typeface="Wingdings" pitchFamily="2" charset="2"/>
              <a:buChar char="§"/>
            </a:pPr>
            <a:r>
              <a:rPr lang="en" dirty="0">
                <a:solidFill>
                  <a:srgbClr val="1B335C"/>
                </a:solidFill>
                <a:ea typeface="Montserrat Medium"/>
                <a:cs typeface="Montserrat Medium"/>
                <a:sym typeface="Montserrat Medium"/>
              </a:rPr>
              <a:t>Well</a:t>
            </a:r>
            <a:r>
              <a:rPr lang="en" dirty="0">
                <a:solidFill>
                  <a:srgbClr val="1B335C"/>
                </a:solidFill>
                <a:latin typeface="Montserrat Medium"/>
                <a:ea typeface="Montserrat Medium"/>
                <a:cs typeface="Montserrat Medium"/>
                <a:sym typeface="Montserrat Medium"/>
              </a:rPr>
              <a:t> labelled datasets </a:t>
            </a:r>
          </a:p>
          <a:p>
            <a:pPr marL="914378" lvl="1" indent="-317492">
              <a:lnSpc>
                <a:spcPct val="115000"/>
              </a:lnSpc>
              <a:buClr>
                <a:srgbClr val="1B335C"/>
              </a:buClr>
              <a:buSzPts val="1400"/>
              <a:buFont typeface="Montserrat Medium"/>
              <a:buChar char="○"/>
            </a:pPr>
            <a:endParaRPr dirty="0">
              <a:solidFill>
                <a:srgbClr val="1B335C"/>
              </a:solidFill>
              <a:latin typeface="Montserrat Medium"/>
              <a:ea typeface="Montserrat Medium"/>
              <a:cs typeface="Montserrat Medium"/>
              <a:sym typeface="Montserrat Medium"/>
            </a:endParaRPr>
          </a:p>
          <a:p>
            <a:pPr marL="457189" indent="-317492">
              <a:lnSpc>
                <a:spcPct val="115000"/>
              </a:lnSpc>
              <a:buClr>
                <a:srgbClr val="1B335C"/>
              </a:buClr>
              <a:buSzPts val="1400"/>
              <a:buFont typeface="Montserrat"/>
              <a:buChar char="●"/>
            </a:pPr>
            <a:r>
              <a:rPr lang="en" b="1" dirty="0">
                <a:solidFill>
                  <a:srgbClr val="1B335C"/>
                </a:solidFill>
                <a:latin typeface="Montserrat"/>
                <a:ea typeface="Montserrat"/>
                <a:cs typeface="Montserrat"/>
                <a:sym typeface="Montserrat"/>
              </a:rPr>
              <a:t>Solution</a:t>
            </a:r>
          </a:p>
          <a:p>
            <a:pPr marL="800089" lvl="1" indent="-317492">
              <a:lnSpc>
                <a:spcPct val="115000"/>
              </a:lnSpc>
              <a:buClr>
                <a:srgbClr val="1B335C"/>
              </a:buClr>
              <a:buSzPts val="1400"/>
              <a:buFont typeface="Montserrat"/>
              <a:buChar char="●"/>
            </a:pPr>
            <a:r>
              <a:rPr lang="en-GB" dirty="0"/>
              <a:t>AI models and approaches related to malaria detection.</a:t>
            </a:r>
            <a:endParaRPr lang="en-US" dirty="0"/>
          </a:p>
          <a:p>
            <a:pPr marL="800089" lvl="1" indent="-317492">
              <a:lnSpc>
                <a:spcPct val="115000"/>
              </a:lnSpc>
              <a:buClr>
                <a:srgbClr val="1B335C"/>
              </a:buClr>
              <a:buSzPts val="1400"/>
              <a:buFont typeface="Montserrat"/>
              <a:buChar char="●"/>
            </a:pPr>
            <a:r>
              <a:rPr lang="en-GB" dirty="0"/>
              <a:t>Suggestions on scoring metrics.</a:t>
            </a:r>
            <a:endParaRPr lang="en-US" dirty="0"/>
          </a:p>
          <a:p>
            <a:pPr marL="800089" lvl="1" indent="-317492">
              <a:lnSpc>
                <a:spcPct val="115000"/>
              </a:lnSpc>
              <a:buClr>
                <a:srgbClr val="1B335C"/>
              </a:buClr>
              <a:buSzPts val="1400"/>
              <a:buFont typeface="Montserrat"/>
              <a:buChar char="●"/>
            </a:pPr>
            <a:r>
              <a:rPr lang="en-GB" dirty="0"/>
              <a:t>Improvements on the benchmarking framework.</a:t>
            </a:r>
            <a:endParaRPr lang="en-US" dirty="0"/>
          </a:p>
          <a:p>
            <a:pPr marL="800089" lvl="1" indent="-317492">
              <a:lnSpc>
                <a:spcPct val="115000"/>
              </a:lnSpc>
              <a:buClr>
                <a:srgbClr val="1B335C"/>
              </a:buClr>
              <a:buSzPts val="1400"/>
              <a:buFont typeface="Montserrat"/>
              <a:buChar char="●"/>
            </a:pPr>
            <a:r>
              <a:rPr lang="en-GB" dirty="0"/>
              <a:t>Support to the group on different aspects (data, methods, benchmarking, etc.) of this topic</a:t>
            </a:r>
            <a:endParaRPr lang="en-US" dirty="0"/>
          </a:p>
          <a:p>
            <a:pPr marL="800089" lvl="1" indent="-317492">
              <a:lnSpc>
                <a:spcPct val="115000"/>
              </a:lnSpc>
              <a:buClr>
                <a:srgbClr val="1B335C"/>
              </a:buClr>
              <a:buSzPts val="1400"/>
              <a:buFont typeface="Montserrat"/>
              <a:buChar char="●"/>
            </a:pPr>
            <a:r>
              <a:rPr lang="en-GB" dirty="0"/>
              <a:t>Extension of the solution to improve disease surveillance and prediction. </a:t>
            </a:r>
            <a:endParaRPr lang="en-US" dirty="0"/>
          </a:p>
          <a:p>
            <a:pPr marL="1257278" lvl="2" indent="-317492">
              <a:lnSpc>
                <a:spcPct val="115000"/>
              </a:lnSpc>
              <a:buClr>
                <a:srgbClr val="1B335C"/>
              </a:buClr>
              <a:buSzPts val="1400"/>
              <a:buFont typeface="Montserrat Medium"/>
              <a:buChar char="○"/>
            </a:pPr>
            <a:r>
              <a:rPr lang="en" dirty="0">
                <a:solidFill>
                  <a:srgbClr val="1B335C"/>
                </a:solidFill>
                <a:latin typeface="Montserrat Medium"/>
                <a:ea typeface="Montserrat Medium"/>
                <a:cs typeface="Montserrat Medium"/>
                <a:sym typeface="Montserrat Medium"/>
              </a:rPr>
              <a:t>Heterogeneous Data </a:t>
            </a:r>
            <a:r>
              <a:rPr lang="en-US" dirty="0">
                <a:solidFill>
                  <a:srgbClr val="1B335C"/>
                </a:solidFill>
                <a:latin typeface="Montserrat Medium"/>
                <a:ea typeface="Montserrat Medium"/>
                <a:cs typeface="Montserrat Medium"/>
                <a:sym typeface="Montserrat Medium"/>
              </a:rPr>
              <a:t>needed</a:t>
            </a:r>
            <a:endParaRPr sz="2800" dirty="0">
              <a:solidFill>
                <a:srgbClr val="1B335C"/>
              </a:solidFill>
              <a:latin typeface="Montserrat Medium"/>
              <a:ea typeface="Montserrat Medium"/>
              <a:cs typeface="Montserrat Medium"/>
              <a:sym typeface="Montserrat Medium"/>
            </a:endParaRPr>
          </a:p>
          <a:p>
            <a:pPr marL="914378">
              <a:lnSpc>
                <a:spcPct val="115000"/>
              </a:lnSpc>
              <a:spcBef>
                <a:spcPts val="1200"/>
              </a:spcBef>
            </a:pPr>
            <a:endParaRPr sz="2800" dirty="0">
              <a:solidFill>
                <a:srgbClr val="1B335C"/>
              </a:solidFill>
              <a:latin typeface="Montserrat"/>
              <a:ea typeface="Montserrat"/>
              <a:cs typeface="Montserrat"/>
              <a:sym typeface="Montserrat"/>
            </a:endParaRPr>
          </a:p>
          <a:p>
            <a:pPr>
              <a:lnSpc>
                <a:spcPct val="150000"/>
              </a:lnSpc>
              <a:spcBef>
                <a:spcPts val="1200"/>
              </a:spcBef>
            </a:pPr>
            <a:endParaRPr sz="1200" dirty="0">
              <a:solidFill>
                <a:srgbClr val="1B335C"/>
              </a:solidFill>
              <a:latin typeface="Montserrat"/>
              <a:ea typeface="Montserrat"/>
              <a:cs typeface="Montserrat"/>
              <a:sym typeface="Montserrat"/>
            </a:endParaRPr>
          </a:p>
        </p:txBody>
      </p:sp>
      <p:sp>
        <p:nvSpPr>
          <p:cNvPr id="76" name="Google Shape;76;p16"/>
          <p:cNvSpPr txBox="1"/>
          <p:nvPr/>
        </p:nvSpPr>
        <p:spPr>
          <a:xfrm>
            <a:off x="539401" y="1089875"/>
            <a:ext cx="4822500" cy="8115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0" tIns="0" rIns="0" bIns="0" anchor="b" anchorCtr="0">
            <a:noAutofit/>
          </a:bodyPr>
          <a:lstStyle/>
          <a:p>
            <a:pPr>
              <a:buClr>
                <a:srgbClr val="000000"/>
              </a:buClr>
              <a:buSzPts val="1100"/>
            </a:pPr>
            <a:r>
              <a:rPr lang="en-US" sz="3600" dirty="0">
                <a:solidFill>
                  <a:srgbClr val="FF0000"/>
                </a:solidFill>
                <a:ea typeface="Montserrat Medium"/>
                <a:cs typeface="Montserrat Medium"/>
                <a:sym typeface="Montserrat Medium"/>
              </a:rPr>
              <a:t>TG-Malaria activities</a:t>
            </a:r>
            <a:endParaRPr sz="3600" dirty="0">
              <a:solidFill>
                <a:srgbClr val="FF0000"/>
              </a:solidFill>
              <a:ea typeface="Montserrat Medium"/>
              <a:cs typeface="Montserrat Medium"/>
              <a:sym typeface="Montserrat Medium"/>
            </a:endParaRPr>
          </a:p>
        </p:txBody>
      </p:sp>
    </p:spTree>
    <p:extLst>
      <p:ext uri="{BB962C8B-B14F-4D97-AF65-F5344CB8AC3E}">
        <p14:creationId xmlns:p14="http://schemas.microsoft.com/office/powerpoint/2010/main" val="1985547786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>
          <a:xfrm>
            <a:off x="1485899" y="1062450"/>
            <a:ext cx="6172200" cy="540000"/>
          </a:xfrm>
        </p:spPr>
        <p:txBody>
          <a:bodyPr>
            <a:normAutofit fontScale="90000"/>
          </a:bodyPr>
          <a:lstStyle/>
          <a:p>
            <a:r>
              <a:rPr lang="de-DE" dirty="0">
                <a:solidFill>
                  <a:srgbClr val="FF0000"/>
                </a:solidFill>
              </a:rPr>
              <a:t>Topic Group </a:t>
            </a:r>
            <a:r>
              <a:rPr lang="de-DE" dirty="0" err="1">
                <a:solidFill>
                  <a:srgbClr val="FF0000"/>
                </a:solidFill>
              </a:rPr>
              <a:t>members</a:t>
            </a:r>
            <a:r>
              <a:rPr lang="de-DE" dirty="0">
                <a:solidFill>
                  <a:srgbClr val="FF0000"/>
                </a:solidFill>
              </a:rPr>
              <a:t>:</a:t>
            </a:r>
          </a:p>
        </p:txBody>
      </p:sp>
      <p:graphicFrame>
        <p:nvGraphicFramePr>
          <p:cNvPr id="4" name="Inhaltsplatzhalter 3"/>
          <p:cNvGraphicFramePr>
            <a:graphicFrameLocks noGrp="1"/>
          </p:cNvGraphicFramePr>
          <p:nvPr>
            <p:ph idx="1"/>
          </p:nvPr>
        </p:nvGraphicFramePr>
        <p:xfrm>
          <a:off x="1485901" y="1538791"/>
          <a:ext cx="6210689" cy="4306321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1782198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4428491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</a:tblGrid>
              <a:tr h="235125">
                <a:tc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Aft>
                          <a:spcPts val="600"/>
                        </a:spcAft>
                      </a:pPr>
                      <a:r>
                        <a:rPr lang="de-DE" sz="1400" dirty="0">
                          <a:effectLst/>
                        </a:rPr>
                        <a:t>Name</a:t>
                      </a:r>
                      <a:endParaRPr lang="de-DE" sz="1400" dirty="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28259" marR="28259" marT="0" marB="0"/>
                </a:tc>
                <a:tc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Aft>
                          <a:spcPts val="600"/>
                        </a:spcAft>
                      </a:pPr>
                      <a:r>
                        <a:rPr lang="de-DE" sz="1400" dirty="0">
                          <a:effectLst/>
                        </a:rPr>
                        <a:t>Affiliation</a:t>
                      </a:r>
                      <a:endParaRPr lang="de-DE" sz="1400" dirty="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28259" marR="28259" marT="0" marB="0"/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601206">
                <a:tc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Aft>
                          <a:spcPts val="600"/>
                        </a:spcAft>
                      </a:pPr>
                      <a:r>
                        <a:rPr lang="de-DE" sz="1400" dirty="0">
                          <a:effectLst/>
                        </a:rPr>
                        <a:t>Philippe Verstraete</a:t>
                      </a:r>
                    </a:p>
                  </a:txBody>
                  <a:tcPr marL="28259" marR="28259" marT="0" marB="0"/>
                </a:tc>
                <a:tc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Aft>
                          <a:spcPts val="600"/>
                        </a:spcAft>
                      </a:pPr>
                      <a:r>
                        <a:rPr lang="en-US" sz="1400" dirty="0">
                          <a:effectLst/>
                        </a:rPr>
                        <a:t>Co-founder of</a:t>
                      </a:r>
                      <a:r>
                        <a:rPr lang="en-US" sz="1400" baseline="0" dirty="0">
                          <a:effectLst/>
                        </a:rPr>
                        <a:t> </a:t>
                      </a:r>
                      <a:r>
                        <a:rPr lang="en-US" sz="1400" dirty="0">
                          <a:effectLst/>
                        </a:rPr>
                        <a:t>Milan and Associates, Italy</a:t>
                      </a:r>
                      <a:endParaRPr lang="de-DE" sz="1400" dirty="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28259" marR="28259" marT="0" marB="0"/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459296">
                <a:tc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Aft>
                          <a:spcPts val="600"/>
                        </a:spcAft>
                      </a:pPr>
                      <a:r>
                        <a:rPr lang="en-GB" sz="1400" kern="1200" dirty="0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Laura Moro</a:t>
                      </a:r>
                      <a:r>
                        <a:rPr lang="en-US" sz="1400" kern="1200" dirty="0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, </a:t>
                      </a:r>
                      <a:endParaRPr lang="de-DE" sz="1400" dirty="0">
                        <a:effectLst/>
                        <a:latin typeface="+mn-lt"/>
                        <a:ea typeface="Calibri"/>
                        <a:cs typeface="Times New Roman"/>
                      </a:endParaRPr>
                    </a:p>
                  </a:txBody>
                  <a:tcPr marL="28259" marR="28259" marT="0" marB="0"/>
                </a:tc>
                <a:tc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Aft>
                          <a:spcPts val="600"/>
                        </a:spcAft>
                      </a:pPr>
                      <a:r>
                        <a:rPr lang="en-US" sz="1400" kern="1200" dirty="0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Researcher, science &amp; medical writer. Co-founder of AI Scope, Spain</a:t>
                      </a:r>
                      <a:endParaRPr lang="en-US" sz="1400" dirty="0">
                        <a:effectLst/>
                        <a:latin typeface="+mn-lt"/>
                        <a:ea typeface="Calibri"/>
                        <a:cs typeface="Times New Roman"/>
                      </a:endParaRPr>
                    </a:p>
                  </a:txBody>
                  <a:tcPr marL="28259" marR="28259" marT="0" marB="0"/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  <a:tr h="262490">
                <a:tc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Aft>
                          <a:spcPts val="600"/>
                        </a:spcAft>
                      </a:pPr>
                      <a:r>
                        <a:rPr lang="en-US" sz="1400" kern="1200" dirty="0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Dr. Helmi Zakariah.</a:t>
                      </a:r>
                      <a:r>
                        <a:rPr lang="en-US" sz="1500" dirty="0">
                          <a:effectLst/>
                        </a:rPr>
                        <a:t> </a:t>
                      </a:r>
                      <a:endParaRPr lang="en-AU" sz="1400" dirty="0">
                        <a:effectLst/>
                      </a:endParaRPr>
                    </a:p>
                  </a:txBody>
                  <a:tcPr marL="28259" marR="28259" marT="0" marB="0"/>
                </a:tc>
                <a:tc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Aft>
                          <a:spcPts val="600"/>
                        </a:spcAft>
                      </a:pPr>
                      <a:r>
                        <a:rPr lang="en-US" sz="1400" kern="1200" dirty="0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Cofounder of AIME company</a:t>
                      </a:r>
                      <a:r>
                        <a:rPr lang="en-US" sz="1500" kern="1200" dirty="0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, Malaysia</a:t>
                      </a:r>
                      <a:endParaRPr lang="en-AU" sz="1400" kern="1200" dirty="0">
                        <a:solidFill>
                          <a:schemeClr val="dk1"/>
                        </a:solidFill>
                        <a:effectLst/>
                        <a:latin typeface="+mn-lt"/>
                        <a:ea typeface="+mn-ea"/>
                        <a:cs typeface="+mn-cs"/>
                      </a:endParaRPr>
                    </a:p>
                  </a:txBody>
                  <a:tcPr marL="28259" marR="28259" marT="0" marB="0"/>
                </a:tc>
                <a:extLst>
                  <a:ext uri="{0D108BD9-81ED-4DB2-BD59-A6C34878D82A}">
                    <a16:rowId xmlns:a16="http://schemas.microsoft.com/office/drawing/2014/main" val="10003"/>
                  </a:ext>
                </a:extLst>
              </a:tr>
              <a:tr h="325710">
                <a:tc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Aft>
                          <a:spcPts val="600"/>
                        </a:spcAft>
                      </a:pPr>
                      <a:r>
                        <a:rPr lang="en-US" sz="1400" kern="1200" dirty="0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Martha Shaka</a:t>
                      </a:r>
                      <a:r>
                        <a:rPr lang="en-US" sz="1500" dirty="0">
                          <a:effectLst/>
                        </a:rPr>
                        <a:t> </a:t>
                      </a:r>
                      <a:endParaRPr lang="en-AU" sz="1400" dirty="0">
                        <a:effectLst/>
                      </a:endParaRPr>
                    </a:p>
                  </a:txBody>
                  <a:tcPr marL="28259" marR="28259" marT="0" marB="0"/>
                </a:tc>
                <a:tc>
                  <a:txBody>
                    <a:bodyPr/>
                    <a:lstStyle/>
                    <a:p>
                      <a:pPr>
                        <a:spcAft>
                          <a:spcPts val="600"/>
                        </a:spcAft>
                      </a:pPr>
                      <a:r>
                        <a:rPr lang="en-US" sz="1400" kern="1200" dirty="0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Researcher at University of Dodoma, Tanzania</a:t>
                      </a:r>
                      <a:endParaRPr lang="en-US" sz="1400" dirty="0">
                        <a:effectLst/>
                      </a:endParaRPr>
                    </a:p>
                  </a:txBody>
                  <a:tcPr marL="28259" marR="28259" marT="0" marB="0"/>
                </a:tc>
                <a:extLst>
                  <a:ext uri="{0D108BD9-81ED-4DB2-BD59-A6C34878D82A}">
                    <a16:rowId xmlns:a16="http://schemas.microsoft.com/office/drawing/2014/main" val="10004"/>
                  </a:ext>
                </a:extLst>
              </a:tr>
              <a:tr h="765477">
                <a:tc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Aft>
                          <a:spcPts val="600"/>
                        </a:spcAft>
                      </a:pPr>
                      <a:r>
                        <a:rPr lang="en-US" sz="1400" kern="1200" dirty="0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Ana Rivière Cinnamond</a:t>
                      </a:r>
                      <a:r>
                        <a:rPr lang="en-US" sz="1500" dirty="0">
                          <a:effectLst/>
                        </a:rPr>
                        <a:t> </a:t>
                      </a:r>
                      <a:endParaRPr lang="en-AU" sz="1400" dirty="0">
                        <a:effectLst/>
                      </a:endParaRPr>
                    </a:p>
                  </a:txBody>
                  <a:tcPr marL="28259" marR="28259" marT="0" marB="0"/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auto" latinLnBrk="0" hangingPunct="1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60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400" kern="1200" dirty="0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Advisor and Pubic Health Expert under Health Emergency Information &amp; Risk Assessment Department with </a:t>
                      </a:r>
                      <a:r>
                        <a:rPr lang="en-GB" sz="1400" u="sng" kern="1200" dirty="0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  <a:hlinkClick r:id="rId3"/>
                        </a:rPr>
                        <a:t>PAHO/WHO.</a:t>
                      </a:r>
                      <a:endParaRPr lang="en-US" sz="1400" kern="1200" dirty="0">
                        <a:solidFill>
                          <a:schemeClr val="dk1"/>
                        </a:solidFill>
                        <a:effectLst/>
                        <a:latin typeface="+mn-lt"/>
                        <a:ea typeface="+mn-ea"/>
                        <a:cs typeface="+mn-cs"/>
                      </a:endParaRPr>
                    </a:p>
                    <a:p>
                      <a:pPr>
                        <a:lnSpc>
                          <a:spcPct val="115000"/>
                        </a:lnSpc>
                        <a:spcAft>
                          <a:spcPts val="600"/>
                        </a:spcAft>
                      </a:pPr>
                      <a:endParaRPr lang="en-US" sz="1400" dirty="0">
                        <a:effectLst/>
                      </a:endParaRPr>
                    </a:p>
                  </a:txBody>
                  <a:tcPr marL="28259" marR="28259" marT="0" marB="0"/>
                </a:tc>
                <a:extLst>
                  <a:ext uri="{0D108BD9-81ED-4DB2-BD59-A6C34878D82A}">
                    <a16:rowId xmlns:a16="http://schemas.microsoft.com/office/drawing/2014/main" val="10005"/>
                  </a:ext>
                </a:extLst>
              </a:tr>
              <a:tr h="316896">
                <a:tc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Aft>
                          <a:spcPts val="600"/>
                        </a:spcAft>
                      </a:pPr>
                      <a:r>
                        <a:rPr lang="en-US" sz="1400" kern="1200" dirty="0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Rigveda Kadam</a:t>
                      </a:r>
                      <a:r>
                        <a:rPr lang="en-US" sz="1500" dirty="0">
                          <a:effectLst/>
                        </a:rPr>
                        <a:t> </a:t>
                      </a:r>
                      <a:endParaRPr lang="en-AU" sz="1400" dirty="0">
                        <a:effectLst/>
                      </a:endParaRPr>
                    </a:p>
                  </a:txBody>
                  <a:tcPr marL="28259" marR="28259" marT="0" marB="0"/>
                </a:tc>
                <a:tc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Aft>
                          <a:spcPts val="600"/>
                        </a:spcAft>
                      </a:pPr>
                      <a:r>
                        <a:rPr lang="en-US" sz="1400" kern="1200" dirty="0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Senior Access Officer, FIND, </a:t>
                      </a:r>
                      <a:r>
                        <a:rPr lang="en-US" sz="1400" kern="1200" dirty="0" err="1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Switetzerland</a:t>
                      </a:r>
                      <a:endParaRPr lang="en-US" sz="1400" dirty="0">
                        <a:effectLst/>
                      </a:endParaRPr>
                    </a:p>
                  </a:txBody>
                  <a:tcPr marL="28259" marR="28259" marT="0" marB="0"/>
                </a:tc>
                <a:extLst>
                  <a:ext uri="{0D108BD9-81ED-4DB2-BD59-A6C34878D82A}">
                    <a16:rowId xmlns:a16="http://schemas.microsoft.com/office/drawing/2014/main" val="1932138299"/>
                  </a:ext>
                </a:extLst>
              </a:tr>
              <a:tr h="528876">
                <a:tc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Aft>
                          <a:spcPts val="600"/>
                        </a:spcAft>
                      </a:pPr>
                      <a:r>
                        <a:rPr lang="en-GB" sz="1400" kern="1200" dirty="0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Seda Yerlikaya</a:t>
                      </a:r>
                      <a:r>
                        <a:rPr lang="en-US" sz="1500" dirty="0">
                          <a:effectLst/>
                        </a:rPr>
                        <a:t> </a:t>
                      </a:r>
                      <a:endParaRPr lang="en-AU" sz="1400" dirty="0">
                        <a:effectLst/>
                      </a:endParaRPr>
                    </a:p>
                  </a:txBody>
                  <a:tcPr marL="28259" marR="28259" marT="0" marB="0"/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auto" latinLnBrk="0" hangingPunct="1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60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GB" sz="1400" kern="1200" dirty="0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Scientific Officer, </a:t>
                      </a:r>
                      <a:r>
                        <a:rPr lang="en-US" sz="1400" kern="1200" dirty="0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FIND, </a:t>
                      </a:r>
                      <a:r>
                        <a:rPr lang="en-US" sz="1400" kern="1200" dirty="0" err="1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Switetzerland</a:t>
                      </a:r>
                      <a:endParaRPr lang="en-US" sz="1400" kern="1200" dirty="0">
                        <a:solidFill>
                          <a:schemeClr val="dk1"/>
                        </a:solidFill>
                        <a:effectLst/>
                        <a:latin typeface="+mn-lt"/>
                        <a:ea typeface="+mn-ea"/>
                        <a:cs typeface="+mn-cs"/>
                      </a:endParaRPr>
                    </a:p>
                    <a:p>
                      <a:pPr>
                        <a:lnSpc>
                          <a:spcPct val="115000"/>
                        </a:lnSpc>
                        <a:spcAft>
                          <a:spcPts val="600"/>
                        </a:spcAft>
                      </a:pPr>
                      <a:endParaRPr lang="en-US" sz="1400" dirty="0">
                        <a:effectLst/>
                      </a:endParaRPr>
                    </a:p>
                  </a:txBody>
                  <a:tcPr marL="28259" marR="28259" marT="0" marB="0"/>
                </a:tc>
                <a:extLst>
                  <a:ext uri="{0D108BD9-81ED-4DB2-BD59-A6C34878D82A}">
                    <a16:rowId xmlns:a16="http://schemas.microsoft.com/office/drawing/2014/main" val="239343945"/>
                  </a:ext>
                </a:extLst>
              </a:tr>
              <a:tr h="484061">
                <a:tc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Aft>
                          <a:spcPts val="600"/>
                        </a:spcAft>
                      </a:pPr>
                      <a:r>
                        <a:rPr lang="en-US" sz="1400" kern="1200" dirty="0" err="1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Herilalaina</a:t>
                      </a:r>
                      <a:r>
                        <a:rPr lang="en-US" sz="1400" kern="1200" dirty="0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 RAKOTOARISON</a:t>
                      </a:r>
                      <a:r>
                        <a:rPr lang="en-US" sz="1500" dirty="0">
                          <a:effectLst/>
                        </a:rPr>
                        <a:t> </a:t>
                      </a:r>
                      <a:endParaRPr lang="de-DE" sz="1400" dirty="0">
                        <a:effectLst/>
                      </a:endParaRPr>
                    </a:p>
                  </a:txBody>
                  <a:tcPr marL="28259" marR="28259" marT="0" marB="0"/>
                </a:tc>
                <a:tc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Aft>
                          <a:spcPts val="600"/>
                        </a:spcAft>
                      </a:pPr>
                      <a:r>
                        <a:rPr lang="en-US" sz="1400" kern="1200" dirty="0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PhD student in Machine learning from the </a:t>
                      </a:r>
                      <a:r>
                        <a:rPr lang="en-US" sz="1400" kern="1200" dirty="0" err="1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Université</a:t>
                      </a:r>
                      <a:r>
                        <a:rPr lang="en-US" sz="1400" kern="1200" dirty="0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 Paris-</a:t>
                      </a:r>
                      <a:r>
                        <a:rPr lang="en-US" sz="1400" kern="1200" dirty="0" err="1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Saclay</a:t>
                      </a:r>
                      <a:r>
                        <a:rPr lang="en-US" sz="1400" kern="1200" dirty="0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)</a:t>
                      </a:r>
                      <a:r>
                        <a:rPr lang="en-US" sz="1500" dirty="0">
                          <a:effectLst/>
                        </a:rPr>
                        <a:t> </a:t>
                      </a:r>
                      <a:endParaRPr lang="en-US" sz="1400" dirty="0">
                        <a:effectLst/>
                      </a:endParaRPr>
                    </a:p>
                  </a:txBody>
                  <a:tcPr marL="28259" marR="28259" marT="0" marB="0"/>
                </a:tc>
                <a:extLst>
                  <a:ext uri="{0D108BD9-81ED-4DB2-BD59-A6C34878D82A}">
                    <a16:rowId xmlns:a16="http://schemas.microsoft.com/office/drawing/2014/main" val="2949577839"/>
                  </a:ext>
                </a:extLst>
              </a:tr>
            </a:tbl>
          </a:graphicData>
        </a:graphic>
      </p:graphicFrame>
      <p:sp>
        <p:nvSpPr>
          <p:cNvPr id="3" name="Fußzeilenplatzhalt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AI for Outbreak Detection - FG-AI4H</a:t>
            </a:r>
            <a:endParaRPr lang="de-DE"/>
          </a:p>
        </p:txBody>
      </p:sp>
      <p:sp>
        <p:nvSpPr>
          <p:cNvPr id="5" name="Foliennummernplatzhalt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CBA79AD-181E-4AD8-BA5F-947560023B16}" type="slidenum">
              <a:rPr lang="de-DE" smtClean="0"/>
              <a:t>6</a:t>
            </a:fld>
            <a:endParaRPr lang="de-DE"/>
          </a:p>
        </p:txBody>
      </p:sp>
    </p:spTree>
    <p:extLst>
      <p:ext uri="{BB962C8B-B14F-4D97-AF65-F5344CB8AC3E}">
        <p14:creationId xmlns:p14="http://schemas.microsoft.com/office/powerpoint/2010/main" val="2597216202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8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0" name="Google Shape;90;p18"/>
          <p:cNvSpPr txBox="1"/>
          <p:nvPr/>
        </p:nvSpPr>
        <p:spPr>
          <a:xfrm>
            <a:off x="539400" y="2053775"/>
            <a:ext cx="7845900" cy="360407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0" tIns="0" rIns="0" bIns="0" anchor="t" anchorCtr="0">
            <a:noAutofit/>
          </a:bodyPr>
          <a:lstStyle/>
          <a:p>
            <a:pPr marL="457189" indent="-304793">
              <a:lnSpc>
                <a:spcPct val="115000"/>
              </a:lnSpc>
              <a:spcBef>
                <a:spcPts val="1200"/>
              </a:spcBef>
              <a:buClr>
                <a:srgbClr val="1B335C"/>
              </a:buClr>
              <a:buSzPts val="1200"/>
              <a:buFont typeface="Montserrat"/>
              <a:buChar char="●"/>
            </a:pPr>
            <a:endParaRPr lang="de-DE" dirty="0">
              <a:solidFill>
                <a:srgbClr val="1B335C"/>
              </a:solidFill>
              <a:latin typeface="Montserrat"/>
              <a:ea typeface="Montserrat"/>
              <a:cs typeface="Montserrat"/>
              <a:sym typeface="Montserrat"/>
            </a:endParaRPr>
          </a:p>
          <a:p>
            <a:pPr marL="457189" indent="-304793">
              <a:lnSpc>
                <a:spcPct val="115000"/>
              </a:lnSpc>
              <a:spcBef>
                <a:spcPts val="1200"/>
              </a:spcBef>
              <a:buClr>
                <a:srgbClr val="1B335C"/>
              </a:buClr>
              <a:buSzPts val="1200"/>
              <a:buFont typeface="Montserrat"/>
              <a:buChar char="●"/>
            </a:pPr>
            <a:r>
              <a:rPr lang="de-DE" dirty="0">
                <a:solidFill>
                  <a:srgbClr val="1B335C"/>
                </a:solidFill>
                <a:ea typeface="Montserrat"/>
                <a:cs typeface="Montserrat"/>
                <a:sym typeface="Montserrat"/>
              </a:rPr>
              <a:t>Holding bi-</a:t>
            </a:r>
            <a:r>
              <a:rPr lang="de-DE" dirty="0" err="1">
                <a:solidFill>
                  <a:srgbClr val="1B335C"/>
                </a:solidFill>
                <a:ea typeface="Montserrat"/>
                <a:cs typeface="Montserrat"/>
                <a:sym typeface="Montserrat"/>
              </a:rPr>
              <a:t>weekly</a:t>
            </a:r>
            <a:r>
              <a:rPr lang="de-DE" dirty="0">
                <a:solidFill>
                  <a:srgbClr val="1B335C"/>
                </a:solidFill>
                <a:ea typeface="Montserrat"/>
                <a:cs typeface="Montserrat"/>
                <a:sym typeface="Montserrat"/>
              </a:rPr>
              <a:t> online </a:t>
            </a:r>
            <a:r>
              <a:rPr lang="de-DE" dirty="0" err="1">
                <a:solidFill>
                  <a:srgbClr val="1B335C"/>
                </a:solidFill>
                <a:ea typeface="Montserrat"/>
                <a:cs typeface="Montserrat"/>
                <a:sym typeface="Montserrat"/>
              </a:rPr>
              <a:t>meetings</a:t>
            </a:r>
            <a:r>
              <a:rPr lang="de-DE" dirty="0">
                <a:solidFill>
                  <a:srgbClr val="1B335C"/>
                </a:solidFill>
                <a:ea typeface="Montserrat"/>
                <a:cs typeface="Montserrat"/>
                <a:sym typeface="Montserrat"/>
              </a:rPr>
              <a:t> </a:t>
            </a:r>
            <a:r>
              <a:rPr lang="de-DE" dirty="0" err="1">
                <a:solidFill>
                  <a:srgbClr val="1B335C"/>
                </a:solidFill>
                <a:ea typeface="Montserrat"/>
                <a:cs typeface="Montserrat"/>
                <a:sym typeface="Montserrat"/>
              </a:rPr>
              <a:t>to</a:t>
            </a:r>
            <a:r>
              <a:rPr lang="de-DE" dirty="0">
                <a:solidFill>
                  <a:srgbClr val="1B335C"/>
                </a:solidFill>
                <a:ea typeface="Montserrat"/>
                <a:cs typeface="Montserrat"/>
                <a:sym typeface="Montserrat"/>
              </a:rPr>
              <a:t> </a:t>
            </a:r>
            <a:r>
              <a:rPr lang="de-DE" dirty="0" err="1">
                <a:solidFill>
                  <a:srgbClr val="1B335C"/>
                </a:solidFill>
                <a:ea typeface="Montserrat"/>
                <a:cs typeface="Montserrat"/>
                <a:sym typeface="Montserrat"/>
              </a:rPr>
              <a:t>discuss</a:t>
            </a:r>
            <a:r>
              <a:rPr lang="de-DE" dirty="0">
                <a:solidFill>
                  <a:srgbClr val="1B335C"/>
                </a:solidFill>
                <a:ea typeface="Montserrat"/>
                <a:cs typeface="Montserrat"/>
                <a:sym typeface="Montserrat"/>
              </a:rPr>
              <a:t> </a:t>
            </a:r>
            <a:r>
              <a:rPr lang="de-DE" dirty="0" err="1">
                <a:solidFill>
                  <a:srgbClr val="1B335C"/>
                </a:solidFill>
                <a:ea typeface="Montserrat"/>
                <a:cs typeface="Montserrat"/>
                <a:sym typeface="Montserrat"/>
              </a:rPr>
              <a:t>benchmarking</a:t>
            </a:r>
            <a:r>
              <a:rPr lang="de-DE" dirty="0">
                <a:solidFill>
                  <a:srgbClr val="1B335C"/>
                </a:solidFill>
                <a:ea typeface="Montserrat"/>
                <a:cs typeface="Montserrat"/>
                <a:sym typeface="Montserrat"/>
              </a:rPr>
              <a:t> improvements</a:t>
            </a:r>
          </a:p>
          <a:p>
            <a:pPr marL="457189" indent="-304793">
              <a:lnSpc>
                <a:spcPct val="115000"/>
              </a:lnSpc>
              <a:spcBef>
                <a:spcPts val="1200"/>
              </a:spcBef>
              <a:buClr>
                <a:srgbClr val="1B335C"/>
              </a:buClr>
              <a:buSzPts val="1200"/>
              <a:buFont typeface="Montserrat"/>
              <a:buChar char="●"/>
            </a:pPr>
            <a:r>
              <a:rPr lang="de-DE" dirty="0">
                <a:solidFill>
                  <a:srgbClr val="1B335C"/>
                </a:solidFill>
                <a:ea typeface="Montserrat"/>
                <a:cs typeface="Montserrat"/>
                <a:sym typeface="Montserrat"/>
              </a:rPr>
              <a:t>Publications </a:t>
            </a:r>
            <a:r>
              <a:rPr lang="de-DE" dirty="0" err="1">
                <a:solidFill>
                  <a:srgbClr val="1B335C"/>
                </a:solidFill>
                <a:ea typeface="Montserrat"/>
                <a:cs typeface="Montserrat"/>
                <a:sym typeface="Montserrat"/>
              </a:rPr>
              <a:t>related</a:t>
            </a:r>
            <a:r>
              <a:rPr lang="de-DE" dirty="0">
                <a:solidFill>
                  <a:srgbClr val="1B335C"/>
                </a:solidFill>
                <a:ea typeface="Montserrat"/>
                <a:cs typeface="Montserrat"/>
                <a:sym typeface="Montserrat"/>
              </a:rPr>
              <a:t> </a:t>
            </a:r>
            <a:r>
              <a:rPr lang="de-DE" dirty="0" err="1">
                <a:solidFill>
                  <a:srgbClr val="1B335C"/>
                </a:solidFill>
                <a:ea typeface="Montserrat"/>
                <a:cs typeface="Montserrat"/>
                <a:sym typeface="Montserrat"/>
              </a:rPr>
              <a:t>to</a:t>
            </a:r>
            <a:r>
              <a:rPr lang="de-DE" dirty="0">
                <a:solidFill>
                  <a:srgbClr val="1B335C"/>
                </a:solidFill>
                <a:ea typeface="Montserrat"/>
                <a:cs typeface="Montserrat"/>
                <a:sym typeface="Montserrat"/>
              </a:rPr>
              <a:t> Topic </a:t>
            </a:r>
            <a:r>
              <a:rPr lang="de-DE" dirty="0" err="1">
                <a:solidFill>
                  <a:srgbClr val="1B335C"/>
                </a:solidFill>
                <a:ea typeface="Montserrat"/>
                <a:cs typeface="Montserrat"/>
                <a:sym typeface="Montserrat"/>
              </a:rPr>
              <a:t>group</a:t>
            </a:r>
            <a:endParaRPr lang="de-DE" dirty="0">
              <a:solidFill>
                <a:srgbClr val="1B335C"/>
              </a:solidFill>
              <a:ea typeface="Montserrat"/>
              <a:cs typeface="Montserrat"/>
              <a:sym typeface="Montserrat"/>
            </a:endParaRPr>
          </a:p>
          <a:p>
            <a:pPr marL="457189" indent="-304793">
              <a:lnSpc>
                <a:spcPct val="115000"/>
              </a:lnSpc>
              <a:spcBef>
                <a:spcPts val="1200"/>
              </a:spcBef>
              <a:buClr>
                <a:srgbClr val="1B335C"/>
              </a:buClr>
              <a:buSzPts val="1200"/>
              <a:buFont typeface="Montserrat"/>
              <a:buChar char="●"/>
            </a:pPr>
            <a:r>
              <a:rPr lang="de-DE" dirty="0">
                <a:solidFill>
                  <a:srgbClr val="1B335C"/>
                </a:solidFill>
                <a:ea typeface="Montserrat"/>
                <a:cs typeface="Montserrat"/>
                <a:sym typeface="Montserrat"/>
              </a:rPr>
              <a:t>Second Minimal Benchmarking </a:t>
            </a:r>
            <a:r>
              <a:rPr lang="de-DE" dirty="0" err="1">
                <a:solidFill>
                  <a:srgbClr val="1B335C"/>
                </a:solidFill>
                <a:ea typeface="Montserrat"/>
                <a:cs typeface="Montserrat"/>
                <a:sym typeface="Montserrat"/>
              </a:rPr>
              <a:t>platform</a:t>
            </a:r>
            <a:r>
              <a:rPr lang="de-DE" dirty="0">
                <a:solidFill>
                  <a:srgbClr val="1B335C"/>
                </a:solidFill>
                <a:ea typeface="Montserrat"/>
                <a:cs typeface="Montserrat"/>
                <a:sym typeface="Montserrat"/>
              </a:rPr>
              <a:t> </a:t>
            </a:r>
            <a:r>
              <a:rPr lang="de-DE" dirty="0" err="1">
                <a:solidFill>
                  <a:srgbClr val="1B335C"/>
                </a:solidFill>
                <a:ea typeface="Montserrat"/>
                <a:cs typeface="Montserrat"/>
                <a:sym typeface="Montserrat"/>
              </a:rPr>
              <a:t>developed</a:t>
            </a:r>
            <a:endParaRPr lang="de-DE" dirty="0">
              <a:solidFill>
                <a:srgbClr val="1B335C"/>
              </a:solidFill>
              <a:ea typeface="Montserrat"/>
              <a:cs typeface="Montserrat"/>
              <a:sym typeface="Montserrat"/>
            </a:endParaRPr>
          </a:p>
          <a:p>
            <a:pPr marL="457189" indent="-304793">
              <a:lnSpc>
                <a:spcPct val="115000"/>
              </a:lnSpc>
              <a:spcBef>
                <a:spcPts val="1200"/>
              </a:spcBef>
              <a:buClr>
                <a:srgbClr val="1B335C"/>
              </a:buClr>
              <a:buSzPts val="1200"/>
              <a:buFont typeface="Montserrat"/>
              <a:buChar char="●"/>
            </a:pPr>
            <a:r>
              <a:rPr lang="de-DE" dirty="0">
                <a:solidFill>
                  <a:srgbClr val="1B335C"/>
                </a:solidFill>
                <a:ea typeface="Montserrat"/>
                <a:cs typeface="Montserrat"/>
                <a:sym typeface="Montserrat"/>
              </a:rPr>
              <a:t> </a:t>
            </a:r>
            <a:r>
              <a:rPr lang="de-DE" dirty="0" err="1">
                <a:solidFill>
                  <a:srgbClr val="1B335C"/>
                </a:solidFill>
                <a:ea typeface="Montserrat"/>
                <a:cs typeface="Montserrat"/>
                <a:sym typeface="Montserrat"/>
              </a:rPr>
              <a:t>Launching</a:t>
            </a:r>
            <a:r>
              <a:rPr lang="de-DE" dirty="0">
                <a:solidFill>
                  <a:srgbClr val="1B335C"/>
                </a:solidFill>
                <a:ea typeface="Montserrat"/>
                <a:cs typeface="Montserrat"/>
                <a:sym typeface="Montserrat"/>
              </a:rPr>
              <a:t> </a:t>
            </a:r>
            <a:r>
              <a:rPr lang="de-DE" dirty="0" err="1">
                <a:solidFill>
                  <a:srgbClr val="1B335C"/>
                </a:solidFill>
                <a:ea typeface="Montserrat"/>
                <a:cs typeface="Montserrat"/>
                <a:sym typeface="Montserrat"/>
              </a:rPr>
              <a:t>challenge</a:t>
            </a:r>
            <a:r>
              <a:rPr lang="de-DE" dirty="0">
                <a:solidFill>
                  <a:srgbClr val="1B335C"/>
                </a:solidFill>
                <a:ea typeface="Montserrat"/>
                <a:cs typeface="Montserrat"/>
                <a:sym typeface="Montserrat"/>
              </a:rPr>
              <a:t> </a:t>
            </a:r>
          </a:p>
          <a:p>
            <a:pPr marL="457189" indent="-304793">
              <a:lnSpc>
                <a:spcPct val="115000"/>
              </a:lnSpc>
              <a:spcBef>
                <a:spcPts val="1200"/>
              </a:spcBef>
              <a:buClr>
                <a:srgbClr val="1B335C"/>
              </a:buClr>
              <a:buSzPts val="1200"/>
              <a:buFont typeface="Montserrat"/>
              <a:buChar char="●"/>
            </a:pPr>
            <a:r>
              <a:rPr lang="de-DE" dirty="0">
                <a:solidFill>
                  <a:srgbClr val="1B335C"/>
                </a:solidFill>
                <a:ea typeface="Montserrat"/>
                <a:cs typeface="Montserrat"/>
                <a:sym typeface="Montserrat"/>
              </a:rPr>
              <a:t>Updates available in TDD</a:t>
            </a:r>
          </a:p>
          <a:p>
            <a:pPr marL="152396">
              <a:lnSpc>
                <a:spcPct val="115000"/>
              </a:lnSpc>
              <a:spcBef>
                <a:spcPts val="1200"/>
              </a:spcBef>
              <a:buClr>
                <a:srgbClr val="1B335C"/>
              </a:buClr>
              <a:buSzPts val="1200"/>
            </a:pPr>
            <a:endParaRPr lang="de-DE" b="1" dirty="0">
              <a:solidFill>
                <a:srgbClr val="1B335C"/>
              </a:solidFill>
              <a:latin typeface="Montserrat"/>
              <a:ea typeface="Montserrat"/>
              <a:cs typeface="Montserrat"/>
              <a:sym typeface="Montserrat"/>
            </a:endParaRPr>
          </a:p>
        </p:txBody>
      </p:sp>
      <p:sp>
        <p:nvSpPr>
          <p:cNvPr id="91" name="Google Shape;91;p18"/>
          <p:cNvSpPr txBox="1"/>
          <p:nvPr/>
        </p:nvSpPr>
        <p:spPr>
          <a:xfrm>
            <a:off x="497525" y="1242275"/>
            <a:ext cx="6289200" cy="8115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0" tIns="0" rIns="0" bIns="0" anchor="t" anchorCtr="0">
            <a:noAutofit/>
          </a:bodyPr>
          <a:lstStyle/>
          <a:p>
            <a:pPr>
              <a:buClr>
                <a:schemeClr val="dk1"/>
              </a:buClr>
              <a:buSzPts val="1100"/>
            </a:pPr>
            <a:r>
              <a:rPr lang="en" sz="3600" dirty="0">
                <a:solidFill>
                  <a:srgbClr val="FF0000"/>
                </a:solidFill>
                <a:ea typeface="Montserrat Medium"/>
                <a:cs typeface="Montserrat Medium"/>
                <a:sym typeface="Montserrat Medium"/>
              </a:rPr>
              <a:t>Updates since meeting I</a:t>
            </a:r>
            <a:endParaRPr sz="3200" dirty="0">
              <a:solidFill>
                <a:srgbClr val="FF0000"/>
              </a:solidFill>
              <a:ea typeface="Montserrat"/>
              <a:cs typeface="Montserrat"/>
              <a:sym typeface="Montserrat"/>
            </a:endParaRPr>
          </a:p>
          <a:p>
            <a:pPr>
              <a:spcBef>
                <a:spcPts val="300"/>
              </a:spcBef>
              <a:buClr>
                <a:schemeClr val="dk1"/>
              </a:buClr>
              <a:buSzPts val="1100"/>
            </a:pPr>
            <a:endParaRPr sz="3600" dirty="0">
              <a:solidFill>
                <a:srgbClr val="3BA1FF"/>
              </a:solidFill>
              <a:ea typeface="Montserrat Medium"/>
              <a:cs typeface="Montserrat Medium"/>
              <a:sym typeface="Montserrat Medium"/>
            </a:endParaRPr>
          </a:p>
        </p:txBody>
      </p:sp>
    </p:spTree>
    <p:extLst>
      <p:ext uri="{BB962C8B-B14F-4D97-AF65-F5344CB8AC3E}">
        <p14:creationId xmlns:p14="http://schemas.microsoft.com/office/powerpoint/2010/main" val="863144078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546C1DF-406E-9241-8668-B521AB5E60F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>
                <a:solidFill>
                  <a:srgbClr val="FF0000"/>
                </a:solidFill>
                <a:ea typeface="Montserrat Medium"/>
                <a:cs typeface="Montserrat Medium"/>
                <a:sym typeface="Montserrat Medium"/>
              </a:rPr>
              <a:t>TG-Malaria Online meetings</a:t>
            </a:r>
            <a:br>
              <a:rPr lang="en-GB" dirty="0">
                <a:solidFill>
                  <a:srgbClr val="FF0000"/>
                </a:solidFill>
                <a:ea typeface="Montserrat Medium"/>
                <a:cs typeface="Montserrat Medium"/>
                <a:sym typeface="Montserrat Medium"/>
              </a:rPr>
            </a:br>
            <a:endParaRPr lang="en-UG" dirty="0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FBE40D92-B208-8B4A-895B-6126FFA3C061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571478" indent="-317492">
              <a:lnSpc>
                <a:spcPct val="115000"/>
              </a:lnSpc>
              <a:buClr>
                <a:srgbClr val="1B335C"/>
              </a:buClr>
              <a:buSzPct val="100000"/>
              <a:buFont typeface="Arial" panose="020B0604020202020204" pitchFamily="34" charset="0"/>
              <a:buChar char="•"/>
            </a:pPr>
            <a:r>
              <a:rPr lang="en-US" b="1" dirty="0">
                <a:solidFill>
                  <a:srgbClr val="1B335C"/>
                </a:solidFill>
                <a:ea typeface="Montserrat"/>
                <a:cs typeface="Montserrat"/>
                <a:sym typeface="Montserrat"/>
              </a:rPr>
              <a:t>Online Skype meetings</a:t>
            </a:r>
            <a:endParaRPr lang="de-DE" dirty="0">
              <a:solidFill>
                <a:srgbClr val="1B335C"/>
              </a:solidFill>
              <a:ea typeface="Montserrat"/>
              <a:cs typeface="Montserrat"/>
              <a:sym typeface="Montserrat"/>
            </a:endParaRPr>
          </a:p>
          <a:p>
            <a:pPr lvl="1">
              <a:lnSpc>
                <a:spcPct val="115000"/>
              </a:lnSpc>
              <a:buClr>
                <a:srgbClr val="1B335C"/>
              </a:buClr>
              <a:buFont typeface="Montserrat Medium"/>
              <a:buChar char="○"/>
            </a:pPr>
            <a:r>
              <a:rPr lang="de-DE" sz="2000" dirty="0" err="1">
                <a:solidFill>
                  <a:srgbClr val="1B335C"/>
                </a:solidFill>
                <a:sym typeface="Montserrat Medium"/>
              </a:rPr>
              <a:t>Discuss</a:t>
            </a:r>
            <a:r>
              <a:rPr lang="de-DE" sz="2000" dirty="0">
                <a:solidFill>
                  <a:srgbClr val="1B335C"/>
                </a:solidFill>
                <a:sym typeface="Montserrat Medium"/>
              </a:rPr>
              <a:t> </a:t>
            </a:r>
            <a:r>
              <a:rPr lang="de-DE" sz="2000" dirty="0" err="1">
                <a:solidFill>
                  <a:srgbClr val="1B335C"/>
                </a:solidFill>
                <a:sym typeface="Montserrat Medium"/>
              </a:rPr>
              <a:t>updates</a:t>
            </a:r>
            <a:r>
              <a:rPr lang="de-DE" sz="2000" dirty="0">
                <a:solidFill>
                  <a:srgbClr val="1B335C"/>
                </a:solidFill>
                <a:sym typeface="Montserrat Medium"/>
              </a:rPr>
              <a:t> on </a:t>
            </a:r>
            <a:r>
              <a:rPr lang="de-DE" sz="2000" dirty="0" err="1">
                <a:solidFill>
                  <a:srgbClr val="1B335C"/>
                </a:solidFill>
                <a:sym typeface="Montserrat Medium"/>
              </a:rPr>
              <a:t>benchmarking</a:t>
            </a:r>
            <a:r>
              <a:rPr lang="de-DE" sz="2000" dirty="0">
                <a:solidFill>
                  <a:srgbClr val="1B335C"/>
                </a:solidFill>
                <a:sym typeface="Montserrat Medium"/>
              </a:rPr>
              <a:t> </a:t>
            </a:r>
            <a:r>
              <a:rPr lang="de-DE" sz="2000" dirty="0" err="1">
                <a:solidFill>
                  <a:srgbClr val="1B335C"/>
                </a:solidFill>
                <a:sym typeface="Montserrat Medium"/>
              </a:rPr>
              <a:t>platform</a:t>
            </a:r>
            <a:r>
              <a:rPr lang="de-DE" sz="2000" dirty="0">
                <a:solidFill>
                  <a:srgbClr val="1B335C"/>
                </a:solidFill>
                <a:sym typeface="Montserrat Medium"/>
              </a:rPr>
              <a:t> improvements (</a:t>
            </a:r>
            <a:r>
              <a:rPr lang="de-DE" sz="2000" dirty="0" err="1">
                <a:solidFill>
                  <a:srgbClr val="1B335C"/>
                </a:solidFill>
                <a:sym typeface="Montserrat Medium"/>
              </a:rPr>
              <a:t>data</a:t>
            </a:r>
            <a:r>
              <a:rPr lang="de-DE" sz="2000" dirty="0">
                <a:solidFill>
                  <a:srgbClr val="1B335C"/>
                </a:solidFill>
                <a:sym typeface="Montserrat Medium"/>
              </a:rPr>
              <a:t>, AI </a:t>
            </a:r>
            <a:r>
              <a:rPr lang="de-DE" sz="2000" dirty="0" err="1">
                <a:solidFill>
                  <a:srgbClr val="1B335C"/>
                </a:solidFill>
                <a:sym typeface="Montserrat Medium"/>
              </a:rPr>
              <a:t>models</a:t>
            </a:r>
            <a:r>
              <a:rPr lang="de-DE" sz="2000" dirty="0">
                <a:solidFill>
                  <a:srgbClr val="1B335C"/>
                </a:solidFill>
                <a:sym typeface="Montserrat Medium"/>
              </a:rPr>
              <a:t>, Interface)</a:t>
            </a:r>
          </a:p>
          <a:p>
            <a:pPr lvl="1">
              <a:lnSpc>
                <a:spcPct val="115000"/>
              </a:lnSpc>
              <a:buClr>
                <a:srgbClr val="1B335C"/>
              </a:buClr>
              <a:buFont typeface="Montserrat Medium"/>
              <a:buChar char="○"/>
            </a:pPr>
            <a:r>
              <a:rPr lang="de-DE" sz="2000" dirty="0" err="1">
                <a:solidFill>
                  <a:srgbClr val="1B335C"/>
                </a:solidFill>
                <a:sym typeface="Montserrat Medium"/>
              </a:rPr>
              <a:t>Discuss</a:t>
            </a:r>
            <a:r>
              <a:rPr lang="de-DE" sz="2000" dirty="0">
                <a:solidFill>
                  <a:srgbClr val="1B335C"/>
                </a:solidFill>
                <a:sym typeface="Montserrat Medium"/>
              </a:rPr>
              <a:t> </a:t>
            </a:r>
            <a:r>
              <a:rPr lang="de-DE" sz="2000" dirty="0" err="1">
                <a:solidFill>
                  <a:srgbClr val="1B335C"/>
                </a:solidFill>
                <a:sym typeface="Montserrat Medium"/>
              </a:rPr>
              <a:t>technical</a:t>
            </a:r>
            <a:r>
              <a:rPr lang="de-DE" sz="2000" dirty="0">
                <a:solidFill>
                  <a:srgbClr val="1B335C"/>
                </a:solidFill>
                <a:sym typeface="Montserrat Medium"/>
              </a:rPr>
              <a:t> </a:t>
            </a:r>
            <a:r>
              <a:rPr lang="de-DE" sz="2000" dirty="0" err="1">
                <a:solidFill>
                  <a:srgbClr val="1B335C"/>
                </a:solidFill>
                <a:sym typeface="Montserrat Medium"/>
              </a:rPr>
              <a:t>implementation</a:t>
            </a:r>
            <a:r>
              <a:rPr lang="de-DE" sz="2000" dirty="0">
                <a:solidFill>
                  <a:srgbClr val="1B335C"/>
                </a:solidFill>
                <a:sym typeface="Montserrat Medium"/>
              </a:rPr>
              <a:t> </a:t>
            </a:r>
            <a:r>
              <a:rPr lang="de-DE" sz="2000" dirty="0" err="1">
                <a:solidFill>
                  <a:srgbClr val="1B335C"/>
                </a:solidFill>
                <a:sym typeface="Montserrat Medium"/>
              </a:rPr>
              <a:t>details</a:t>
            </a:r>
            <a:r>
              <a:rPr lang="de-DE" sz="2000" dirty="0">
                <a:solidFill>
                  <a:srgbClr val="1B335C"/>
                </a:solidFill>
                <a:sym typeface="Montserrat Medium"/>
              </a:rPr>
              <a:t> </a:t>
            </a:r>
            <a:r>
              <a:rPr lang="de-DE" sz="2000" dirty="0" err="1">
                <a:solidFill>
                  <a:srgbClr val="1B335C"/>
                </a:solidFill>
                <a:sym typeface="Montserrat Medium"/>
              </a:rPr>
              <a:t>that</a:t>
            </a:r>
            <a:r>
              <a:rPr lang="de-DE" sz="2000" dirty="0">
                <a:solidFill>
                  <a:srgbClr val="1B335C"/>
                </a:solidFill>
                <a:sym typeface="Montserrat Medium"/>
              </a:rPr>
              <a:t> </a:t>
            </a:r>
            <a:r>
              <a:rPr lang="de-DE" sz="2000" dirty="0" err="1">
                <a:solidFill>
                  <a:srgbClr val="1B335C"/>
                </a:solidFill>
                <a:sym typeface="Montserrat Medium"/>
              </a:rPr>
              <a:t>come</a:t>
            </a:r>
            <a:r>
              <a:rPr lang="de-DE" sz="2000" dirty="0">
                <a:solidFill>
                  <a:srgbClr val="1B335C"/>
                </a:solidFill>
                <a:sym typeface="Montserrat Medium"/>
              </a:rPr>
              <a:t> </a:t>
            </a:r>
            <a:r>
              <a:rPr lang="de-DE" sz="2000" dirty="0" err="1">
                <a:solidFill>
                  <a:srgbClr val="1B335C"/>
                </a:solidFill>
                <a:sym typeface="Montserrat Medium"/>
              </a:rPr>
              <a:t>with</a:t>
            </a:r>
            <a:r>
              <a:rPr lang="de-DE" sz="2000" dirty="0">
                <a:solidFill>
                  <a:srgbClr val="1B335C"/>
                </a:solidFill>
                <a:sym typeface="Montserrat Medium"/>
              </a:rPr>
              <a:t> improvements</a:t>
            </a:r>
          </a:p>
          <a:p>
            <a:pPr lvl="1">
              <a:lnSpc>
                <a:spcPct val="115000"/>
              </a:lnSpc>
              <a:buClr>
                <a:srgbClr val="1B335C"/>
              </a:buClr>
              <a:buFont typeface="Montserrat Medium"/>
              <a:buChar char="○"/>
            </a:pPr>
            <a:r>
              <a:rPr lang="de-DE" sz="2000" dirty="0" err="1">
                <a:solidFill>
                  <a:srgbClr val="1B335C"/>
                </a:solidFill>
                <a:sym typeface="Montserrat Medium"/>
              </a:rPr>
              <a:t>Develop</a:t>
            </a:r>
            <a:r>
              <a:rPr lang="de-DE" sz="2000" dirty="0">
                <a:solidFill>
                  <a:srgbClr val="1B335C"/>
                </a:solidFill>
                <a:sym typeface="Montserrat Medium"/>
              </a:rPr>
              <a:t> simple </a:t>
            </a:r>
            <a:r>
              <a:rPr lang="de-DE" sz="2000" dirty="0" err="1">
                <a:solidFill>
                  <a:srgbClr val="1B335C"/>
                </a:solidFill>
                <a:sym typeface="Montserrat Medium"/>
              </a:rPr>
              <a:t>models</a:t>
            </a:r>
            <a:r>
              <a:rPr lang="de-DE" sz="2000" dirty="0">
                <a:solidFill>
                  <a:srgbClr val="1B335C"/>
                </a:solidFill>
                <a:sym typeface="Montserrat Medium"/>
              </a:rPr>
              <a:t> </a:t>
            </a:r>
            <a:r>
              <a:rPr lang="de-DE" sz="2000" dirty="0" err="1">
                <a:solidFill>
                  <a:srgbClr val="1B335C"/>
                </a:solidFill>
                <a:sym typeface="Montserrat Medium"/>
              </a:rPr>
              <a:t>for</a:t>
            </a:r>
            <a:r>
              <a:rPr lang="de-DE" sz="2000" dirty="0">
                <a:solidFill>
                  <a:srgbClr val="1B335C"/>
                </a:solidFill>
                <a:sym typeface="Montserrat Medium"/>
              </a:rPr>
              <a:t> </a:t>
            </a:r>
            <a:r>
              <a:rPr lang="de-DE" sz="2000" dirty="0" err="1">
                <a:solidFill>
                  <a:srgbClr val="1B335C"/>
                </a:solidFill>
                <a:sym typeface="Montserrat Medium"/>
              </a:rPr>
              <a:t>testing</a:t>
            </a:r>
            <a:r>
              <a:rPr lang="de-DE" sz="2000" dirty="0">
                <a:solidFill>
                  <a:srgbClr val="1B335C"/>
                </a:solidFill>
                <a:sym typeface="Montserrat Medium"/>
              </a:rPr>
              <a:t> </a:t>
            </a:r>
            <a:r>
              <a:rPr lang="de-DE" sz="2000" dirty="0" err="1">
                <a:solidFill>
                  <a:srgbClr val="1B335C"/>
                </a:solidFill>
                <a:sym typeface="Montserrat Medium"/>
              </a:rPr>
              <a:t>the</a:t>
            </a:r>
            <a:r>
              <a:rPr lang="de-DE" sz="2000" dirty="0">
                <a:solidFill>
                  <a:srgbClr val="1B335C"/>
                </a:solidFill>
                <a:sym typeface="Montserrat Medium"/>
              </a:rPr>
              <a:t> </a:t>
            </a:r>
            <a:r>
              <a:rPr lang="de-DE" sz="2000" dirty="0" err="1">
                <a:solidFill>
                  <a:srgbClr val="1B335C"/>
                </a:solidFill>
                <a:sym typeface="Montserrat Medium"/>
              </a:rPr>
              <a:t>updated</a:t>
            </a:r>
            <a:r>
              <a:rPr lang="de-DE" sz="2000" dirty="0">
                <a:solidFill>
                  <a:srgbClr val="1B335C"/>
                </a:solidFill>
                <a:sym typeface="Montserrat Medium"/>
              </a:rPr>
              <a:t> </a:t>
            </a:r>
            <a:r>
              <a:rPr lang="de-DE" sz="2000" dirty="0" err="1">
                <a:solidFill>
                  <a:srgbClr val="1B335C"/>
                </a:solidFill>
                <a:sym typeface="Montserrat Medium"/>
              </a:rPr>
              <a:t>benchmarking</a:t>
            </a:r>
            <a:r>
              <a:rPr lang="de-DE" sz="2000" dirty="0">
                <a:solidFill>
                  <a:srgbClr val="1B335C"/>
                </a:solidFill>
                <a:sym typeface="Montserrat Medium"/>
              </a:rPr>
              <a:t> </a:t>
            </a:r>
            <a:r>
              <a:rPr lang="de-DE" sz="2000" dirty="0" err="1">
                <a:solidFill>
                  <a:srgbClr val="1B335C"/>
                </a:solidFill>
                <a:sym typeface="Montserrat Medium"/>
              </a:rPr>
              <a:t>platform</a:t>
            </a:r>
            <a:endParaRPr lang="de-DE" sz="2000" dirty="0">
              <a:solidFill>
                <a:srgbClr val="1B335C"/>
              </a:solidFill>
              <a:sym typeface="Montserrat Medium"/>
            </a:endParaRPr>
          </a:p>
          <a:p>
            <a:pPr lvl="1">
              <a:lnSpc>
                <a:spcPct val="115000"/>
              </a:lnSpc>
              <a:buClr>
                <a:srgbClr val="1B335C"/>
              </a:buClr>
              <a:buFont typeface="Montserrat Medium"/>
              <a:buChar char="○"/>
            </a:pPr>
            <a:r>
              <a:rPr lang="de-DE" sz="2000" dirty="0" err="1">
                <a:solidFill>
                  <a:srgbClr val="1B335C"/>
                </a:solidFill>
                <a:sym typeface="Montserrat Medium"/>
              </a:rPr>
              <a:t>Platform</a:t>
            </a:r>
            <a:r>
              <a:rPr lang="de-DE" sz="2000" dirty="0">
                <a:solidFill>
                  <a:srgbClr val="1B335C"/>
                </a:solidFill>
                <a:sym typeface="Montserrat Medium"/>
              </a:rPr>
              <a:t> </a:t>
            </a:r>
            <a:r>
              <a:rPr lang="de-DE" sz="2000" dirty="0" err="1">
                <a:solidFill>
                  <a:srgbClr val="1B335C"/>
                </a:solidFill>
                <a:sym typeface="Montserrat Medium"/>
              </a:rPr>
              <a:t>beta</a:t>
            </a:r>
            <a:r>
              <a:rPr lang="de-DE" sz="2000" dirty="0">
                <a:solidFill>
                  <a:srgbClr val="1B335C"/>
                </a:solidFill>
                <a:sym typeface="Montserrat Medium"/>
              </a:rPr>
              <a:t> </a:t>
            </a:r>
            <a:r>
              <a:rPr lang="de-DE" sz="2000" dirty="0" err="1">
                <a:solidFill>
                  <a:srgbClr val="1B335C"/>
                </a:solidFill>
                <a:sym typeface="Montserrat Medium"/>
              </a:rPr>
              <a:t>testing</a:t>
            </a:r>
            <a:endParaRPr lang="de-DE" sz="2000" dirty="0">
              <a:solidFill>
                <a:srgbClr val="1B335C"/>
              </a:solidFill>
              <a:sym typeface="Montserrat Medium"/>
            </a:endParaRPr>
          </a:p>
          <a:p>
            <a:pPr lvl="1">
              <a:lnSpc>
                <a:spcPct val="115000"/>
              </a:lnSpc>
              <a:buClr>
                <a:srgbClr val="1B335C"/>
              </a:buClr>
              <a:buFont typeface="Montserrat Medium"/>
              <a:buChar char="○"/>
            </a:pPr>
            <a:r>
              <a:rPr lang="de-DE" sz="2000" dirty="0" err="1">
                <a:solidFill>
                  <a:srgbClr val="1B335C"/>
                </a:solidFill>
                <a:sym typeface="Montserrat Medium"/>
              </a:rPr>
              <a:t>Launching</a:t>
            </a:r>
            <a:r>
              <a:rPr lang="de-DE" sz="2000" dirty="0">
                <a:solidFill>
                  <a:srgbClr val="1B335C"/>
                </a:solidFill>
                <a:sym typeface="Montserrat Medium"/>
              </a:rPr>
              <a:t> </a:t>
            </a:r>
            <a:r>
              <a:rPr lang="de-DE" sz="2000" dirty="0" err="1">
                <a:solidFill>
                  <a:srgbClr val="1B335C"/>
                </a:solidFill>
                <a:sym typeface="Montserrat Medium"/>
              </a:rPr>
              <a:t>the</a:t>
            </a:r>
            <a:r>
              <a:rPr lang="de-DE" sz="2000" dirty="0">
                <a:solidFill>
                  <a:srgbClr val="1B335C"/>
                </a:solidFill>
                <a:sym typeface="Montserrat Medium"/>
              </a:rPr>
              <a:t> </a:t>
            </a:r>
            <a:r>
              <a:rPr lang="de-DE" sz="2000" dirty="0" err="1">
                <a:solidFill>
                  <a:srgbClr val="1B335C"/>
                </a:solidFill>
                <a:sym typeface="Montserrat Medium"/>
              </a:rPr>
              <a:t>challenge</a:t>
            </a:r>
            <a:endParaRPr lang="de-DE" sz="2000" dirty="0">
              <a:solidFill>
                <a:srgbClr val="1B335C"/>
              </a:solidFill>
              <a:sym typeface="Montserrat Medium"/>
            </a:endParaRPr>
          </a:p>
          <a:p>
            <a:endParaRPr lang="en-UG" dirty="0"/>
          </a:p>
        </p:txBody>
      </p:sp>
    </p:spTree>
    <p:extLst>
      <p:ext uri="{BB962C8B-B14F-4D97-AF65-F5344CB8AC3E}">
        <p14:creationId xmlns:p14="http://schemas.microsoft.com/office/powerpoint/2010/main" val="2096800931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546C1DF-406E-9241-8668-B521AB5E60F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>
                <a:solidFill>
                  <a:srgbClr val="FF0000"/>
                </a:solidFill>
                <a:ea typeface="Montserrat Medium"/>
                <a:cs typeface="Montserrat Medium"/>
                <a:sym typeface="Montserrat Medium"/>
              </a:rPr>
              <a:t>Some publications</a:t>
            </a:r>
            <a:endParaRPr lang="en-UG" dirty="0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FBE40D92-B208-8B4A-895B-6126FFA3C061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711175" lvl="1" indent="0">
              <a:lnSpc>
                <a:spcPct val="115000"/>
              </a:lnSpc>
              <a:buClr>
                <a:srgbClr val="1B335C"/>
              </a:buClr>
              <a:buSzPct val="100000"/>
              <a:buNone/>
            </a:pPr>
            <a:endParaRPr lang="en-UG" sz="1400" i="1" dirty="0"/>
          </a:p>
          <a:p>
            <a:pPr marL="571478" indent="-317492">
              <a:lnSpc>
                <a:spcPct val="115000"/>
              </a:lnSpc>
              <a:buClr>
                <a:srgbClr val="1B335C"/>
              </a:buClr>
              <a:buSzPct val="100000"/>
              <a:buFont typeface="Arial" panose="020B0604020202020204" pitchFamily="34" charset="0"/>
              <a:buChar char="•"/>
            </a:pPr>
            <a:r>
              <a:rPr lang="en-UG" sz="1800" dirty="0"/>
              <a:t>A new approach for microscopic diagnosis of malaria parasites in thick blood smears using pre-trained deep learning models</a:t>
            </a:r>
          </a:p>
          <a:p>
            <a:pPr marL="253986" indent="0">
              <a:lnSpc>
                <a:spcPct val="115000"/>
              </a:lnSpc>
              <a:buClr>
                <a:srgbClr val="1B335C"/>
              </a:buClr>
              <a:buSzPct val="100000"/>
              <a:buNone/>
            </a:pPr>
            <a:endParaRPr lang="en-UG" sz="1800" dirty="0"/>
          </a:p>
          <a:p>
            <a:pPr marL="571478" indent="-317492">
              <a:lnSpc>
                <a:spcPct val="115000"/>
              </a:lnSpc>
              <a:buClr>
                <a:srgbClr val="1B335C"/>
              </a:buClr>
              <a:buSzPct val="100000"/>
              <a:buFont typeface="Arial" panose="020B0604020202020204" pitchFamily="34" charset="0"/>
              <a:buChar char="•"/>
            </a:pPr>
            <a:endParaRPr lang="en-UG" sz="1800" dirty="0"/>
          </a:p>
          <a:p>
            <a:pPr marL="1028667" lvl="1">
              <a:lnSpc>
                <a:spcPct val="115000"/>
              </a:lnSpc>
              <a:buClr>
                <a:srgbClr val="1B335C"/>
              </a:buClr>
              <a:buSzPct val="100000"/>
              <a:buFont typeface="Arial" panose="020B0604020202020204" pitchFamily="34" charset="0"/>
              <a:buChar char="•"/>
            </a:pPr>
            <a:endParaRPr lang="en-UG" sz="1400" i="1" dirty="0"/>
          </a:p>
          <a:p>
            <a:pPr marL="1028667" lvl="1">
              <a:lnSpc>
                <a:spcPct val="115000"/>
              </a:lnSpc>
              <a:buClr>
                <a:srgbClr val="1B335C"/>
              </a:buClr>
              <a:buSzPct val="100000"/>
              <a:buFont typeface="Arial" panose="020B0604020202020204" pitchFamily="34" charset="0"/>
              <a:buChar char="•"/>
            </a:pPr>
            <a:endParaRPr lang="en-UG" sz="1400" i="1" dirty="0"/>
          </a:p>
          <a:p>
            <a:pPr marL="1028667" lvl="1">
              <a:lnSpc>
                <a:spcPct val="115000"/>
              </a:lnSpc>
              <a:buClr>
                <a:srgbClr val="1B335C"/>
              </a:buClr>
              <a:buSzPct val="100000"/>
              <a:buFont typeface="Arial" panose="020B0604020202020204" pitchFamily="34" charset="0"/>
              <a:buChar char="•"/>
            </a:pPr>
            <a:endParaRPr lang="en-UG" sz="1400" i="1" dirty="0"/>
          </a:p>
          <a:p>
            <a:pPr marL="711175" lvl="1" indent="0">
              <a:lnSpc>
                <a:spcPct val="115000"/>
              </a:lnSpc>
              <a:buClr>
                <a:srgbClr val="1B335C"/>
              </a:buClr>
              <a:buSzPct val="100000"/>
              <a:buNone/>
            </a:pPr>
            <a:endParaRPr lang="en-UG" sz="1400" i="1" dirty="0"/>
          </a:p>
          <a:p>
            <a:pPr marL="1028667" lvl="1">
              <a:lnSpc>
                <a:spcPct val="115000"/>
              </a:lnSpc>
              <a:buClr>
                <a:srgbClr val="1B335C"/>
              </a:buClr>
              <a:buSzPct val="100000"/>
              <a:buFont typeface="Arial" panose="020B0604020202020204" pitchFamily="34" charset="0"/>
              <a:buChar char="•"/>
            </a:pPr>
            <a:r>
              <a:rPr lang="en-UG" sz="1400" i="1" dirty="0"/>
              <a:t>(Springer SN Applied Sciences 2, 1255</a:t>
            </a:r>
            <a:r>
              <a:rPr lang="en-US" sz="1400" i="1" dirty="0"/>
              <a:t>, 2020)</a:t>
            </a:r>
          </a:p>
          <a:p>
            <a:pPr marL="114297" indent="0">
              <a:buNone/>
            </a:pPr>
            <a:endParaRPr lang="en-UG" dirty="0"/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DC94380F-B216-1146-8404-B7250943CE2C}"/>
              </a:ext>
            </a:extLst>
          </p:cNvPr>
          <p:cNvPicPr/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77746" y="2915813"/>
            <a:ext cx="7635678" cy="219805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939854846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546C1DF-406E-9241-8668-B521AB5E60F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>
                <a:solidFill>
                  <a:srgbClr val="FF0000"/>
                </a:solidFill>
                <a:ea typeface="Montserrat Medium"/>
                <a:cs typeface="Montserrat Medium"/>
                <a:sym typeface="Montserrat Medium"/>
              </a:rPr>
              <a:t>Some publications</a:t>
            </a:r>
            <a:endParaRPr lang="en-UG" dirty="0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FBE40D92-B208-8B4A-895B-6126FFA3C061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571478" indent="-317492">
              <a:lnSpc>
                <a:spcPct val="115000"/>
              </a:lnSpc>
              <a:buClr>
                <a:srgbClr val="1B335C"/>
              </a:buClr>
              <a:buSzPct val="100000"/>
              <a:buFont typeface="Arial" panose="020B0604020202020204" pitchFamily="34" charset="0"/>
              <a:buChar char="•"/>
            </a:pPr>
            <a:r>
              <a:rPr lang="en-UG" sz="1800" dirty="0"/>
              <a:t>An approach for Assessing quality of labeled Data for a machine learning task in Malaria detection;</a:t>
            </a:r>
          </a:p>
          <a:p>
            <a:pPr marL="253986" indent="0">
              <a:lnSpc>
                <a:spcPct val="115000"/>
              </a:lnSpc>
              <a:buClr>
                <a:srgbClr val="1B335C"/>
              </a:buClr>
              <a:buSzPct val="100000"/>
              <a:buNone/>
            </a:pPr>
            <a:endParaRPr lang="en-UG" sz="1800" dirty="0"/>
          </a:p>
          <a:p>
            <a:pPr marL="571478" indent="-317492">
              <a:lnSpc>
                <a:spcPct val="115000"/>
              </a:lnSpc>
              <a:buClr>
                <a:srgbClr val="1B335C"/>
              </a:buClr>
              <a:buSzPct val="100000"/>
              <a:buFont typeface="Arial" panose="020B0604020202020204" pitchFamily="34" charset="0"/>
              <a:buChar char="•"/>
            </a:pPr>
            <a:endParaRPr lang="en-UG" sz="1800" dirty="0"/>
          </a:p>
          <a:p>
            <a:pPr marL="1028667" lvl="1">
              <a:lnSpc>
                <a:spcPct val="115000"/>
              </a:lnSpc>
              <a:buClr>
                <a:srgbClr val="1B335C"/>
              </a:buClr>
              <a:buSzPct val="100000"/>
              <a:buFont typeface="Arial" panose="020B0604020202020204" pitchFamily="34" charset="0"/>
              <a:buChar char="•"/>
            </a:pPr>
            <a:endParaRPr lang="en-UG" sz="1400" i="1" dirty="0"/>
          </a:p>
          <a:p>
            <a:pPr marL="1028667" lvl="1">
              <a:lnSpc>
                <a:spcPct val="115000"/>
              </a:lnSpc>
              <a:buClr>
                <a:srgbClr val="1B335C"/>
              </a:buClr>
              <a:buSzPct val="100000"/>
              <a:buFont typeface="Arial" panose="020B0604020202020204" pitchFamily="34" charset="0"/>
              <a:buChar char="•"/>
            </a:pPr>
            <a:endParaRPr lang="en-UG" sz="1400" i="1" dirty="0"/>
          </a:p>
          <a:p>
            <a:pPr marL="1028667" lvl="1">
              <a:lnSpc>
                <a:spcPct val="115000"/>
              </a:lnSpc>
              <a:buClr>
                <a:srgbClr val="1B335C"/>
              </a:buClr>
              <a:buSzPct val="100000"/>
              <a:buFont typeface="Arial" panose="020B0604020202020204" pitchFamily="34" charset="0"/>
              <a:buChar char="•"/>
            </a:pPr>
            <a:endParaRPr lang="en-UG" sz="1400" i="1" dirty="0"/>
          </a:p>
          <a:p>
            <a:pPr marL="711175" lvl="1" indent="0">
              <a:lnSpc>
                <a:spcPct val="115000"/>
              </a:lnSpc>
              <a:buClr>
                <a:srgbClr val="1B335C"/>
              </a:buClr>
              <a:buSzPct val="100000"/>
              <a:buNone/>
            </a:pPr>
            <a:endParaRPr lang="en-UG" sz="1400" i="1" dirty="0"/>
          </a:p>
          <a:p>
            <a:pPr marL="711175" lvl="1" indent="0">
              <a:lnSpc>
                <a:spcPct val="115000"/>
              </a:lnSpc>
              <a:buClr>
                <a:srgbClr val="1B335C"/>
              </a:buClr>
              <a:buSzPct val="100000"/>
              <a:buNone/>
            </a:pPr>
            <a:endParaRPr lang="en-UG" sz="1400" dirty="0"/>
          </a:p>
          <a:p>
            <a:pPr marL="114297" indent="0">
              <a:buNone/>
            </a:pPr>
            <a:r>
              <a:rPr lang="en-UG" sz="1400" i="1" dirty="0"/>
              <a:t>(Proceedings of the 3rd ACM SIGCAS Conference on Computing and Sustainable Societies: PP. 301- 304</a:t>
            </a:r>
            <a:r>
              <a:rPr lang="en-US" sz="1400" i="1" dirty="0"/>
              <a:t>, 2020</a:t>
            </a:r>
            <a:r>
              <a:rPr lang="en-UG" sz="1400" i="1" dirty="0"/>
              <a:t>. )</a:t>
            </a:r>
          </a:p>
          <a:p>
            <a:pPr marL="114297" indent="0">
              <a:buNone/>
            </a:pPr>
            <a:endParaRPr lang="en-UG" dirty="0"/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C2461D52-3350-8643-9C6D-DA3A543A7FDB}"/>
              </a:ext>
            </a:extLst>
          </p:cNvPr>
          <p:cNvPicPr/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735666" y="2346678"/>
            <a:ext cx="4724400" cy="26162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571042910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546C1DF-406E-9241-8668-B521AB5E60F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>
                <a:solidFill>
                  <a:srgbClr val="FF0000"/>
                </a:solidFill>
                <a:ea typeface="Montserrat Medium"/>
                <a:cs typeface="Montserrat Medium"/>
                <a:sym typeface="Montserrat Medium"/>
              </a:rPr>
              <a:t>Some publications</a:t>
            </a:r>
            <a:endParaRPr lang="en-UG" dirty="0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FBE40D92-B208-8B4A-895B-6126FFA3C061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571478" indent="-317492">
              <a:lnSpc>
                <a:spcPct val="115000"/>
              </a:lnSpc>
              <a:buClr>
                <a:srgbClr val="1B335C"/>
              </a:buClr>
              <a:buSzPct val="100000"/>
              <a:buFont typeface="Arial" panose="020B0604020202020204" pitchFamily="34" charset="0"/>
              <a:buChar char="•"/>
            </a:pPr>
            <a:r>
              <a:rPr lang="en-UG" sz="1800" dirty="0"/>
              <a:t>A web-based intelligence platform for diagnosis of malaria in thick blood smear images: A case for a developing Country </a:t>
            </a:r>
          </a:p>
          <a:p>
            <a:pPr marL="253986" indent="0">
              <a:lnSpc>
                <a:spcPct val="115000"/>
              </a:lnSpc>
              <a:buClr>
                <a:srgbClr val="1B335C"/>
              </a:buClr>
              <a:buSzPct val="100000"/>
              <a:buNone/>
            </a:pPr>
            <a:endParaRPr lang="en-UG" sz="1800" dirty="0"/>
          </a:p>
          <a:p>
            <a:pPr marL="571478" indent="-317492">
              <a:lnSpc>
                <a:spcPct val="115000"/>
              </a:lnSpc>
              <a:buClr>
                <a:srgbClr val="1B335C"/>
              </a:buClr>
              <a:buSzPct val="100000"/>
              <a:buFont typeface="Arial" panose="020B0604020202020204" pitchFamily="34" charset="0"/>
              <a:buChar char="•"/>
            </a:pPr>
            <a:endParaRPr lang="en-UG" sz="1800" dirty="0"/>
          </a:p>
          <a:p>
            <a:pPr marL="1028667" lvl="1">
              <a:lnSpc>
                <a:spcPct val="115000"/>
              </a:lnSpc>
              <a:buClr>
                <a:srgbClr val="1B335C"/>
              </a:buClr>
              <a:buSzPct val="100000"/>
              <a:buFont typeface="Arial" panose="020B0604020202020204" pitchFamily="34" charset="0"/>
              <a:buChar char="•"/>
            </a:pPr>
            <a:endParaRPr lang="en-UG" sz="1400" i="1" dirty="0"/>
          </a:p>
          <a:p>
            <a:pPr marL="1028667" lvl="1">
              <a:lnSpc>
                <a:spcPct val="115000"/>
              </a:lnSpc>
              <a:buClr>
                <a:srgbClr val="1B335C"/>
              </a:buClr>
              <a:buSzPct val="100000"/>
              <a:buFont typeface="Arial" panose="020B0604020202020204" pitchFamily="34" charset="0"/>
              <a:buChar char="•"/>
            </a:pPr>
            <a:endParaRPr lang="en-UG" sz="1400" i="1" dirty="0"/>
          </a:p>
          <a:p>
            <a:pPr marL="1028667" lvl="1">
              <a:lnSpc>
                <a:spcPct val="115000"/>
              </a:lnSpc>
              <a:buClr>
                <a:srgbClr val="1B335C"/>
              </a:buClr>
              <a:buSzPct val="100000"/>
              <a:buFont typeface="Arial" panose="020B0604020202020204" pitchFamily="34" charset="0"/>
              <a:buChar char="•"/>
            </a:pPr>
            <a:endParaRPr lang="en-UG" sz="1400" i="1" dirty="0"/>
          </a:p>
          <a:p>
            <a:pPr marL="711175" lvl="1" indent="0">
              <a:lnSpc>
                <a:spcPct val="115000"/>
              </a:lnSpc>
              <a:buClr>
                <a:srgbClr val="1B335C"/>
              </a:buClr>
              <a:buSzPct val="100000"/>
              <a:buNone/>
            </a:pPr>
            <a:endParaRPr lang="en-UG" sz="1400" i="1" dirty="0"/>
          </a:p>
          <a:p>
            <a:pPr marL="711175" lvl="1" indent="0">
              <a:lnSpc>
                <a:spcPct val="115000"/>
              </a:lnSpc>
              <a:buClr>
                <a:srgbClr val="1B335C"/>
              </a:buClr>
              <a:buSzPct val="100000"/>
              <a:buNone/>
            </a:pPr>
            <a:endParaRPr lang="en-UG" sz="1400" dirty="0"/>
          </a:p>
          <a:p>
            <a:pPr marL="711175" lvl="1" indent="0">
              <a:lnSpc>
                <a:spcPct val="115000"/>
              </a:lnSpc>
              <a:buClr>
                <a:srgbClr val="1B335C"/>
              </a:buClr>
              <a:buSzPct val="100000"/>
              <a:buNone/>
            </a:pPr>
            <a:r>
              <a:rPr lang="en-UG" sz="1400" i="1" dirty="0"/>
              <a:t>(Proceedings of the IEEE/ CVF Conference on Computer Vision and Pattern Recognition (CVPR) Workshops, pp. 984-985</a:t>
            </a:r>
            <a:r>
              <a:rPr lang="en-US" sz="1400" i="1" dirty="0"/>
              <a:t>, 2020</a:t>
            </a:r>
            <a:endParaRPr lang="en-UG" sz="1400" i="1" dirty="0"/>
          </a:p>
          <a:p>
            <a:pPr marL="114297" indent="0">
              <a:buNone/>
            </a:pPr>
            <a:endParaRPr lang="en-UG" dirty="0"/>
          </a:p>
        </p:txBody>
      </p:sp>
      <p:pic>
        <p:nvPicPr>
          <p:cNvPr id="8" name="Picture 7">
            <a:extLst>
              <a:ext uri="{FF2B5EF4-FFF2-40B4-BE49-F238E27FC236}">
                <a16:creationId xmlns:a16="http://schemas.microsoft.com/office/drawing/2014/main" id="{9942BFC2-1A97-9B42-8513-2E04F08A537B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230488" y="2316305"/>
            <a:ext cx="6404328" cy="300506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51534193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6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8" name="Google Shape;68;p15"/>
          <p:cNvSpPr txBox="1"/>
          <p:nvPr/>
        </p:nvSpPr>
        <p:spPr>
          <a:xfrm>
            <a:off x="539400" y="2048400"/>
            <a:ext cx="7536000" cy="33210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0" tIns="0" rIns="0" bIns="0" anchor="t" anchorCtr="0">
            <a:noAutofit/>
          </a:bodyPr>
          <a:lstStyle/>
          <a:p>
            <a:pPr marL="139697">
              <a:lnSpc>
                <a:spcPct val="115000"/>
              </a:lnSpc>
              <a:spcBef>
                <a:spcPts val="1200"/>
              </a:spcBef>
              <a:buClr>
                <a:srgbClr val="1B335C"/>
              </a:buClr>
              <a:buSzPts val="1400"/>
            </a:pPr>
            <a:r>
              <a:rPr lang="en" sz="1600" b="1" dirty="0">
                <a:solidFill>
                  <a:srgbClr val="1B335C"/>
                </a:solidFill>
                <a:ea typeface="Montserrat"/>
                <a:cs typeface="Montserrat"/>
                <a:sym typeface="Montserrat"/>
              </a:rPr>
              <a:t>Our first benchmarking attempt required the following;</a:t>
            </a:r>
          </a:p>
          <a:p>
            <a:pPr marL="457189" indent="-317492">
              <a:lnSpc>
                <a:spcPct val="115000"/>
              </a:lnSpc>
              <a:spcBef>
                <a:spcPts val="1200"/>
              </a:spcBef>
              <a:buClr>
                <a:srgbClr val="1B335C"/>
              </a:buClr>
              <a:buSzPts val="1400"/>
              <a:buFont typeface="Montserrat"/>
              <a:buChar char="●"/>
            </a:pPr>
            <a:r>
              <a:rPr lang="en" sz="1600" b="1" dirty="0">
                <a:solidFill>
                  <a:srgbClr val="1B335C"/>
                </a:solidFill>
                <a:ea typeface="Montserrat"/>
                <a:cs typeface="Montserrat"/>
                <a:sym typeface="Montserrat"/>
              </a:rPr>
              <a:t>Inputs</a:t>
            </a:r>
            <a:endParaRPr sz="1600" b="1" dirty="0">
              <a:solidFill>
                <a:srgbClr val="1B335C"/>
              </a:solidFill>
              <a:ea typeface="Montserrat"/>
              <a:cs typeface="Montserrat"/>
              <a:sym typeface="Montserrat"/>
            </a:endParaRPr>
          </a:p>
          <a:p>
            <a:pPr marL="914378" lvl="1" indent="-317492">
              <a:lnSpc>
                <a:spcPct val="115000"/>
              </a:lnSpc>
              <a:buClr>
                <a:srgbClr val="1B335C"/>
              </a:buClr>
              <a:buSzPts val="1400"/>
              <a:buFont typeface="Montserrat Medium"/>
              <a:buChar char="○"/>
            </a:pPr>
            <a:r>
              <a:rPr lang="en" sz="1600" dirty="0">
                <a:solidFill>
                  <a:srgbClr val="1B335C"/>
                </a:solidFill>
                <a:ea typeface="Montserrat Medium"/>
                <a:cs typeface="Montserrat Medium"/>
                <a:sym typeface="Montserrat Medium"/>
              </a:rPr>
              <a:t>A well annotated dataset of thick blood smear images</a:t>
            </a:r>
          </a:p>
          <a:p>
            <a:pPr marL="914378" lvl="1" indent="-317492">
              <a:lnSpc>
                <a:spcPct val="115000"/>
              </a:lnSpc>
              <a:buClr>
                <a:srgbClr val="1B335C"/>
              </a:buClr>
              <a:buSzPts val="1400"/>
              <a:buFont typeface="Montserrat Medium"/>
              <a:buChar char="○"/>
            </a:pPr>
            <a:r>
              <a:rPr lang="en" sz="1600" dirty="0">
                <a:solidFill>
                  <a:srgbClr val="1B335C"/>
                </a:solidFill>
                <a:ea typeface="Montserrat Medium"/>
                <a:cs typeface="Montserrat Medium"/>
                <a:sym typeface="Montserrat Medium"/>
              </a:rPr>
              <a:t>AI models to be submitted to the benchmarking platform</a:t>
            </a:r>
            <a:endParaRPr sz="1600" dirty="0">
              <a:solidFill>
                <a:srgbClr val="1B335C"/>
              </a:solidFill>
              <a:ea typeface="Montserrat Medium"/>
              <a:cs typeface="Montserrat Medium"/>
              <a:sym typeface="Montserrat Medium"/>
            </a:endParaRPr>
          </a:p>
          <a:p>
            <a:pPr marL="457189" indent="-317492">
              <a:lnSpc>
                <a:spcPct val="115000"/>
              </a:lnSpc>
              <a:buClr>
                <a:srgbClr val="1B335C"/>
              </a:buClr>
              <a:buSzPts val="1400"/>
              <a:buFont typeface="Montserrat"/>
              <a:buChar char="●"/>
            </a:pPr>
            <a:r>
              <a:rPr lang="en" sz="1600" b="1" dirty="0">
                <a:solidFill>
                  <a:srgbClr val="1B335C"/>
                </a:solidFill>
                <a:ea typeface="Montserrat"/>
                <a:cs typeface="Montserrat"/>
                <a:sym typeface="Montserrat"/>
              </a:rPr>
              <a:t>Outputs</a:t>
            </a:r>
            <a:endParaRPr sz="1600" b="1" dirty="0">
              <a:solidFill>
                <a:srgbClr val="1B335C"/>
              </a:solidFill>
              <a:ea typeface="Montserrat"/>
              <a:cs typeface="Montserrat"/>
              <a:sym typeface="Montserrat"/>
            </a:endParaRPr>
          </a:p>
          <a:p>
            <a:pPr marL="914378" lvl="1" indent="-317492">
              <a:lnSpc>
                <a:spcPct val="115000"/>
              </a:lnSpc>
              <a:buClr>
                <a:srgbClr val="1B335C"/>
              </a:buClr>
              <a:buSzPts val="1400"/>
              <a:buFont typeface="Montserrat Medium"/>
              <a:buChar char="○"/>
            </a:pPr>
            <a:r>
              <a:rPr lang="en" sz="1600" dirty="0">
                <a:solidFill>
                  <a:srgbClr val="1B335C"/>
                </a:solidFill>
                <a:ea typeface="Montserrat Medium"/>
                <a:cs typeface="Montserrat Medium"/>
                <a:sym typeface="Montserrat Medium"/>
              </a:rPr>
              <a:t>Performance of AI</a:t>
            </a:r>
            <a:endParaRPr lang="en-US" sz="1600" dirty="0">
              <a:solidFill>
                <a:srgbClr val="1B335C"/>
              </a:solidFill>
              <a:ea typeface="Montserrat Medium"/>
              <a:cs typeface="Montserrat Medium"/>
              <a:sym typeface="Montserrat Medium"/>
            </a:endParaRPr>
          </a:p>
          <a:p>
            <a:pPr marL="457189" indent="-317492">
              <a:lnSpc>
                <a:spcPct val="115000"/>
              </a:lnSpc>
              <a:buClr>
                <a:srgbClr val="1B335C"/>
              </a:buClr>
              <a:buSzPts val="1400"/>
              <a:buFont typeface="Montserrat"/>
              <a:buChar char="●"/>
            </a:pPr>
            <a:r>
              <a:rPr lang="en-US" sz="1600" b="1" dirty="0">
                <a:solidFill>
                  <a:srgbClr val="1B335C"/>
                </a:solidFill>
                <a:ea typeface="Montserrat"/>
                <a:cs typeface="Montserrat"/>
                <a:sym typeface="Montserrat"/>
              </a:rPr>
              <a:t>Scores &amp; Metrics</a:t>
            </a:r>
          </a:p>
          <a:p>
            <a:pPr marL="914378" lvl="1" indent="-317492">
              <a:lnSpc>
                <a:spcPct val="115000"/>
              </a:lnSpc>
              <a:buClr>
                <a:srgbClr val="1B335C"/>
              </a:buClr>
              <a:buSzPts val="1400"/>
              <a:buFont typeface="Montserrat Medium"/>
              <a:buChar char="○"/>
            </a:pPr>
            <a:r>
              <a:rPr lang="en-US" sz="1600" dirty="0">
                <a:solidFill>
                  <a:srgbClr val="1B335C"/>
                </a:solidFill>
                <a:ea typeface="Montserrat Medium"/>
                <a:cs typeface="Montserrat Medium"/>
                <a:sym typeface="Montserrat Medium"/>
              </a:rPr>
              <a:t>ROC AUC</a:t>
            </a:r>
          </a:p>
          <a:p>
            <a:pPr marL="914378" lvl="1" indent="-317492">
              <a:lnSpc>
                <a:spcPct val="115000"/>
              </a:lnSpc>
              <a:buClr>
                <a:srgbClr val="1B335C"/>
              </a:buClr>
              <a:buSzPts val="1400"/>
              <a:buFont typeface="Montserrat Medium"/>
              <a:buChar char="○"/>
            </a:pPr>
            <a:r>
              <a:rPr lang="en-US" sz="1600" dirty="0">
                <a:solidFill>
                  <a:srgbClr val="1B335C"/>
                </a:solidFill>
                <a:ea typeface="Montserrat Medium"/>
                <a:cs typeface="Montserrat Medium"/>
                <a:sym typeface="Montserrat Medium"/>
              </a:rPr>
              <a:t>Precision</a:t>
            </a:r>
          </a:p>
          <a:p>
            <a:pPr marL="914378" lvl="1" indent="-317492">
              <a:lnSpc>
                <a:spcPct val="115000"/>
              </a:lnSpc>
              <a:buClr>
                <a:srgbClr val="1B335C"/>
              </a:buClr>
              <a:buSzPts val="1400"/>
              <a:buFont typeface="Montserrat Medium"/>
              <a:buChar char="○"/>
            </a:pPr>
            <a:r>
              <a:rPr lang="en-US" sz="1600" dirty="0">
                <a:solidFill>
                  <a:srgbClr val="1B335C"/>
                </a:solidFill>
                <a:ea typeface="Montserrat Medium"/>
                <a:cs typeface="Montserrat Medium"/>
                <a:sym typeface="Montserrat Medium"/>
              </a:rPr>
              <a:t> recall </a:t>
            </a:r>
          </a:p>
          <a:p>
            <a:pPr marL="914378" lvl="1" indent="-317492">
              <a:lnSpc>
                <a:spcPct val="115000"/>
              </a:lnSpc>
              <a:buClr>
                <a:srgbClr val="1B335C"/>
              </a:buClr>
              <a:buSzPts val="1400"/>
              <a:buFont typeface="Montserrat Medium"/>
              <a:buChar char="○"/>
            </a:pPr>
            <a:r>
              <a:rPr lang="en-US" sz="1600" dirty="0">
                <a:solidFill>
                  <a:srgbClr val="1B335C"/>
                </a:solidFill>
                <a:ea typeface="Montserrat Medium"/>
                <a:cs typeface="Montserrat Medium"/>
                <a:sym typeface="Montserrat Medium"/>
              </a:rPr>
              <a:t>Average precision</a:t>
            </a:r>
          </a:p>
          <a:p>
            <a:pPr marL="457189" indent="-317492">
              <a:lnSpc>
                <a:spcPct val="115000"/>
              </a:lnSpc>
              <a:buClr>
                <a:srgbClr val="1B335C"/>
              </a:buClr>
              <a:buSzPts val="1400"/>
              <a:buFont typeface="Montserrat"/>
              <a:buChar char="●"/>
            </a:pPr>
            <a:r>
              <a:rPr lang="en" sz="1600" b="1" dirty="0">
                <a:solidFill>
                  <a:srgbClr val="1B335C"/>
                </a:solidFill>
                <a:ea typeface="Montserrat"/>
                <a:cs typeface="Montserrat"/>
                <a:sym typeface="Montserrat"/>
              </a:rPr>
              <a:t>Report</a:t>
            </a:r>
            <a:endParaRPr lang="en" sz="1600" dirty="0">
              <a:solidFill>
                <a:srgbClr val="1B335C"/>
              </a:solidFill>
              <a:ea typeface="Montserrat"/>
              <a:cs typeface="Montserrat"/>
              <a:sym typeface="Montserrat"/>
            </a:endParaRPr>
          </a:p>
          <a:p>
            <a:pPr marL="800089" lvl="1" indent="-317492">
              <a:lnSpc>
                <a:spcPct val="115000"/>
              </a:lnSpc>
              <a:buClr>
                <a:srgbClr val="1B335C"/>
              </a:buClr>
              <a:buSzPts val="1400"/>
              <a:buFont typeface="Montserrat"/>
              <a:buChar char="●"/>
            </a:pPr>
            <a:r>
              <a:rPr lang="en" sz="1600" dirty="0">
                <a:solidFill>
                  <a:srgbClr val="1B335C"/>
                </a:solidFill>
                <a:ea typeface="Montserrat"/>
                <a:cs typeface="Montserrat"/>
                <a:sym typeface="Montserrat"/>
              </a:rPr>
              <a:t>Performance of AI models</a:t>
            </a:r>
            <a:endParaRPr sz="1600" dirty="0">
              <a:solidFill>
                <a:srgbClr val="1B335C"/>
              </a:solidFill>
              <a:ea typeface="Montserrat"/>
              <a:cs typeface="Montserrat"/>
              <a:sym typeface="Montserrat"/>
            </a:endParaRPr>
          </a:p>
          <a:p>
            <a:pPr>
              <a:lnSpc>
                <a:spcPct val="150000"/>
              </a:lnSpc>
              <a:spcBef>
                <a:spcPts val="1200"/>
              </a:spcBef>
            </a:pPr>
            <a:endParaRPr sz="2400" dirty="0">
              <a:solidFill>
                <a:srgbClr val="1B335C"/>
              </a:solidFill>
              <a:latin typeface="Montserrat"/>
              <a:ea typeface="Montserrat"/>
              <a:cs typeface="Montserrat"/>
              <a:sym typeface="Montserrat"/>
            </a:endParaRPr>
          </a:p>
        </p:txBody>
      </p:sp>
      <p:sp>
        <p:nvSpPr>
          <p:cNvPr id="69" name="Google Shape;69;p15"/>
          <p:cNvSpPr txBox="1"/>
          <p:nvPr/>
        </p:nvSpPr>
        <p:spPr>
          <a:xfrm>
            <a:off x="539400" y="1242275"/>
            <a:ext cx="6290377" cy="8115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0" tIns="0" rIns="0" bIns="0" anchor="b" anchorCtr="0">
            <a:noAutofit/>
          </a:bodyPr>
          <a:lstStyle/>
          <a:p>
            <a:pPr>
              <a:buClr>
                <a:srgbClr val="000000"/>
              </a:buClr>
              <a:buSzPts val="1100"/>
            </a:pPr>
            <a:r>
              <a:rPr lang="en" sz="3600" dirty="0">
                <a:solidFill>
                  <a:srgbClr val="FF0000"/>
                </a:solidFill>
                <a:ea typeface="Montserrat Medium"/>
                <a:cs typeface="Montserrat Medium"/>
                <a:sym typeface="Montserrat Medium"/>
              </a:rPr>
              <a:t>First Benchmarking Platform v1</a:t>
            </a:r>
            <a:endParaRPr sz="3600" dirty="0">
              <a:solidFill>
                <a:srgbClr val="FF0000"/>
              </a:solidFill>
              <a:ea typeface="Montserrat Medium"/>
              <a:cs typeface="Montserrat Medium"/>
              <a:sym typeface="Montserrat Medium"/>
            </a:endParaRPr>
          </a:p>
        </p:txBody>
      </p:sp>
    </p:spTree>
    <p:extLst>
      <p:ext uri="{BB962C8B-B14F-4D97-AF65-F5344CB8AC3E}">
        <p14:creationId xmlns:p14="http://schemas.microsoft.com/office/powerpoint/2010/main" val="1965068813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6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8" name="Google Shape;68;p15"/>
          <p:cNvSpPr txBox="1"/>
          <p:nvPr/>
        </p:nvSpPr>
        <p:spPr>
          <a:xfrm>
            <a:off x="505534" y="1466753"/>
            <a:ext cx="7536000" cy="473599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0" tIns="0" rIns="0" bIns="0" anchor="t" anchorCtr="0">
            <a:noAutofit/>
          </a:bodyPr>
          <a:lstStyle/>
          <a:p>
            <a:pPr marL="457189" indent="-317492">
              <a:lnSpc>
                <a:spcPct val="115000"/>
              </a:lnSpc>
              <a:spcBef>
                <a:spcPts val="1200"/>
              </a:spcBef>
              <a:buClr>
                <a:srgbClr val="1B335C"/>
              </a:buClr>
              <a:buSzPts val="1400"/>
              <a:buFont typeface="Montserrat"/>
              <a:buChar char="●"/>
            </a:pPr>
            <a:r>
              <a:rPr lang="en" sz="2000" b="1" dirty="0">
                <a:solidFill>
                  <a:srgbClr val="1B335C"/>
                </a:solidFill>
                <a:ea typeface="Montserrat"/>
                <a:cs typeface="Montserrat"/>
                <a:sym typeface="Montserrat"/>
              </a:rPr>
              <a:t>Add new public dataset of thin blood smear dataset</a:t>
            </a:r>
            <a:endParaRPr sz="2000" b="1" dirty="0">
              <a:solidFill>
                <a:srgbClr val="1B335C"/>
              </a:solidFill>
              <a:ea typeface="Montserrat"/>
              <a:cs typeface="Montserrat"/>
              <a:sym typeface="Montserrat"/>
            </a:endParaRPr>
          </a:p>
          <a:p>
            <a:pPr marL="914378" lvl="1" indent="-317492">
              <a:lnSpc>
                <a:spcPct val="115000"/>
              </a:lnSpc>
              <a:buClr>
                <a:srgbClr val="1B335C"/>
              </a:buClr>
              <a:buSzPts val="1400"/>
              <a:buFont typeface="Montserrat Medium"/>
              <a:buChar char="○"/>
            </a:pPr>
            <a:r>
              <a:rPr lang="en" sz="2000" dirty="0">
                <a:solidFill>
                  <a:srgbClr val="1B335C"/>
                </a:solidFill>
                <a:ea typeface="Montserrat Medium"/>
                <a:cs typeface="Montserrat Medium"/>
                <a:sym typeface="Montserrat Medium"/>
              </a:rPr>
              <a:t>A well annotated dataset of thin blood smear images</a:t>
            </a:r>
          </a:p>
          <a:p>
            <a:pPr marL="914378" lvl="1" indent="-317492">
              <a:lnSpc>
                <a:spcPct val="115000"/>
              </a:lnSpc>
              <a:buClr>
                <a:srgbClr val="1B335C"/>
              </a:buClr>
              <a:buSzPts val="1400"/>
              <a:buFont typeface="Montserrat Medium"/>
              <a:buChar char="○"/>
            </a:pPr>
            <a:r>
              <a:rPr lang="en-US" sz="2000" dirty="0">
                <a:solidFill>
                  <a:srgbClr val="1B335C"/>
                </a:solidFill>
                <a:ea typeface="Montserrat Medium"/>
                <a:cs typeface="Montserrat Medium"/>
                <a:sym typeface="Montserrat Medium"/>
              </a:rPr>
              <a:t>A total of 27,558 images</a:t>
            </a:r>
          </a:p>
          <a:p>
            <a:pPr marL="914378" lvl="1" indent="-317492">
              <a:lnSpc>
                <a:spcPct val="115000"/>
              </a:lnSpc>
              <a:buClr>
                <a:srgbClr val="1B335C"/>
              </a:buClr>
              <a:buSzPts val="1400"/>
              <a:buFont typeface="Montserrat Medium"/>
              <a:buChar char="○"/>
            </a:pPr>
            <a:r>
              <a:rPr lang="en-US" sz="2000" dirty="0">
                <a:solidFill>
                  <a:srgbClr val="1B335C"/>
                </a:solidFill>
                <a:ea typeface="Montserrat Medium"/>
                <a:cs typeface="Montserrat Medium"/>
                <a:sym typeface="Montserrat Medium"/>
              </a:rPr>
              <a:t>Infected and uninfected cells</a:t>
            </a:r>
            <a:endParaRPr sz="2000" dirty="0">
              <a:solidFill>
                <a:srgbClr val="1B335C"/>
              </a:solidFill>
              <a:ea typeface="Montserrat Medium"/>
              <a:cs typeface="Montserrat Medium"/>
              <a:sym typeface="Montserrat Medium"/>
            </a:endParaRPr>
          </a:p>
          <a:p>
            <a:pPr marL="457189" indent="-317492">
              <a:lnSpc>
                <a:spcPct val="115000"/>
              </a:lnSpc>
              <a:buClr>
                <a:srgbClr val="1B335C"/>
              </a:buClr>
              <a:buSzPts val="1400"/>
              <a:buFont typeface="Montserrat"/>
              <a:buChar char="●"/>
            </a:pPr>
            <a:r>
              <a:rPr lang="en" sz="2000" b="1" dirty="0">
                <a:solidFill>
                  <a:srgbClr val="1B335C"/>
                </a:solidFill>
                <a:ea typeface="Montserrat"/>
                <a:cs typeface="Montserrat"/>
                <a:sym typeface="Montserrat"/>
              </a:rPr>
              <a:t>Adding support for deep learning library (</a:t>
            </a:r>
            <a:r>
              <a:rPr lang="en" sz="2000" b="1" dirty="0" err="1">
                <a:solidFill>
                  <a:srgbClr val="1B335C"/>
                </a:solidFill>
                <a:ea typeface="Montserrat"/>
                <a:cs typeface="Montserrat"/>
                <a:sym typeface="Montserrat"/>
              </a:rPr>
              <a:t>pytorch</a:t>
            </a:r>
            <a:r>
              <a:rPr lang="en" sz="2000" b="1" dirty="0">
                <a:solidFill>
                  <a:srgbClr val="1B335C"/>
                </a:solidFill>
                <a:ea typeface="Montserrat"/>
                <a:cs typeface="Montserrat"/>
                <a:sym typeface="Montserrat"/>
              </a:rPr>
              <a:t> and </a:t>
            </a:r>
            <a:r>
              <a:rPr lang="en" sz="2000" b="1" dirty="0" err="1">
                <a:solidFill>
                  <a:srgbClr val="1B335C"/>
                </a:solidFill>
                <a:ea typeface="Montserrat"/>
                <a:cs typeface="Montserrat"/>
                <a:sym typeface="Montserrat"/>
              </a:rPr>
              <a:t>tensorflow</a:t>
            </a:r>
            <a:r>
              <a:rPr lang="en" sz="2000" b="1" dirty="0">
                <a:solidFill>
                  <a:srgbClr val="1B335C"/>
                </a:solidFill>
                <a:ea typeface="Montserrat"/>
                <a:cs typeface="Montserrat"/>
                <a:sym typeface="Montserrat"/>
              </a:rPr>
              <a:t>)</a:t>
            </a:r>
          </a:p>
          <a:p>
            <a:pPr marL="914389" lvl="1" indent="-317492">
              <a:lnSpc>
                <a:spcPct val="115000"/>
              </a:lnSpc>
              <a:buClr>
                <a:srgbClr val="1B335C"/>
              </a:buClr>
              <a:buSzPts val="1400"/>
              <a:buFont typeface="Montserrat"/>
              <a:buChar char="●"/>
            </a:pPr>
            <a:r>
              <a:rPr lang="en-GB" sz="2000" dirty="0">
                <a:solidFill>
                  <a:srgbClr val="1B335C"/>
                </a:solidFill>
                <a:ea typeface="Montserrat"/>
                <a:cs typeface="Montserrat"/>
                <a:sym typeface="Montserrat"/>
              </a:rPr>
              <a:t>C</a:t>
            </a:r>
            <a:r>
              <a:rPr lang="en" sz="2000" dirty="0">
                <a:solidFill>
                  <a:srgbClr val="1B335C"/>
                </a:solidFill>
                <a:ea typeface="Montserrat"/>
                <a:cs typeface="Montserrat"/>
                <a:sym typeface="Montserrat"/>
              </a:rPr>
              <a:t>classification tasks</a:t>
            </a:r>
          </a:p>
          <a:p>
            <a:pPr marL="457189" indent="-317492">
              <a:lnSpc>
                <a:spcPct val="115000"/>
              </a:lnSpc>
              <a:buClr>
                <a:srgbClr val="1B335C"/>
              </a:buClr>
              <a:buSzPts val="1400"/>
              <a:buFont typeface="Montserrat"/>
              <a:buChar char="●"/>
            </a:pPr>
            <a:r>
              <a:rPr lang="en" sz="2000" b="1" dirty="0">
                <a:solidFill>
                  <a:srgbClr val="1B335C"/>
                </a:solidFill>
                <a:sym typeface="Montserrat"/>
              </a:rPr>
              <a:t>Setting up time budget for up-to 1 hour/submission</a:t>
            </a:r>
            <a:r>
              <a:rPr lang="en-GB" sz="2000" b="1" dirty="0">
                <a:solidFill>
                  <a:srgbClr val="1B335C"/>
                </a:solidFill>
                <a:sym typeface="Montserrat"/>
              </a:rPr>
              <a:t>n</a:t>
            </a:r>
            <a:r>
              <a:rPr lang="en" sz="2000" b="1" dirty="0">
                <a:solidFill>
                  <a:srgbClr val="1B335C"/>
                </a:solidFill>
                <a:sym typeface="Montserrat"/>
              </a:rPr>
              <a:t>.</a:t>
            </a:r>
          </a:p>
          <a:p>
            <a:pPr marL="914389" lvl="1" indent="-317492">
              <a:lnSpc>
                <a:spcPct val="115000"/>
              </a:lnSpc>
              <a:buClr>
                <a:srgbClr val="1B335C"/>
              </a:buClr>
              <a:buSzPts val="1400"/>
              <a:buFont typeface="Montserrat"/>
              <a:buChar char="●"/>
            </a:pPr>
            <a:r>
              <a:rPr lang="en" sz="2000" dirty="0">
                <a:solidFill>
                  <a:srgbClr val="1B335C"/>
                </a:solidFill>
                <a:sym typeface="Montserrat"/>
              </a:rPr>
              <a:t>To allow for heavy submissions</a:t>
            </a:r>
          </a:p>
          <a:p>
            <a:pPr marL="457189" indent="-317492">
              <a:lnSpc>
                <a:spcPct val="115000"/>
              </a:lnSpc>
              <a:buClr>
                <a:srgbClr val="1B335C"/>
              </a:buClr>
              <a:buSzPts val="1400"/>
              <a:buFont typeface="Montserrat"/>
              <a:buChar char="●"/>
            </a:pPr>
            <a:r>
              <a:rPr lang="en" sz="2000" b="1" dirty="0">
                <a:solidFill>
                  <a:srgbClr val="1B335C"/>
                </a:solidFill>
                <a:sym typeface="Montserrat"/>
              </a:rPr>
              <a:t>Adding support for uploading dataset</a:t>
            </a:r>
          </a:p>
          <a:p>
            <a:pPr marL="914389" lvl="1" indent="-317492">
              <a:lnSpc>
                <a:spcPct val="115000"/>
              </a:lnSpc>
              <a:buClr>
                <a:srgbClr val="1B335C"/>
              </a:buClr>
              <a:buSzPts val="1400"/>
              <a:buFont typeface="Montserrat"/>
              <a:buChar char="●"/>
            </a:pPr>
            <a:r>
              <a:rPr lang="en-GB" sz="2000" dirty="0"/>
              <a:t>Towards crowdsourcing</a:t>
            </a:r>
            <a:endParaRPr lang="en-UG" sz="2000" dirty="0"/>
          </a:p>
          <a:p>
            <a:pPr marL="457189" indent="-317492">
              <a:lnSpc>
                <a:spcPct val="115000"/>
              </a:lnSpc>
              <a:buClr>
                <a:srgbClr val="1B335C"/>
              </a:buClr>
              <a:buSzPts val="1400"/>
              <a:buFont typeface="Montserrat"/>
              <a:buChar char="●"/>
            </a:pPr>
            <a:endParaRPr sz="1600" b="1" dirty="0">
              <a:solidFill>
                <a:srgbClr val="1B335C"/>
              </a:solidFill>
              <a:ea typeface="Montserrat"/>
              <a:cs typeface="Montserrat"/>
              <a:sym typeface="Montserrat"/>
            </a:endParaRPr>
          </a:p>
          <a:p>
            <a:pPr>
              <a:lnSpc>
                <a:spcPct val="150000"/>
              </a:lnSpc>
              <a:spcBef>
                <a:spcPts val="1200"/>
              </a:spcBef>
            </a:pPr>
            <a:endParaRPr sz="2400" dirty="0">
              <a:solidFill>
                <a:srgbClr val="1B335C"/>
              </a:solidFill>
              <a:latin typeface="Montserrat"/>
              <a:ea typeface="Montserrat"/>
              <a:cs typeface="Montserrat"/>
              <a:sym typeface="Montserrat"/>
            </a:endParaRPr>
          </a:p>
        </p:txBody>
      </p:sp>
      <p:sp>
        <p:nvSpPr>
          <p:cNvPr id="69" name="Google Shape;69;p15"/>
          <p:cNvSpPr txBox="1"/>
          <p:nvPr/>
        </p:nvSpPr>
        <p:spPr>
          <a:xfrm>
            <a:off x="505533" y="655253"/>
            <a:ext cx="7182199" cy="8115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0" tIns="0" rIns="0" bIns="0" anchor="b" anchorCtr="0">
            <a:noAutofit/>
          </a:bodyPr>
          <a:lstStyle/>
          <a:p>
            <a:pPr>
              <a:buClr>
                <a:srgbClr val="000000"/>
              </a:buClr>
              <a:buSzPts val="1100"/>
            </a:pPr>
            <a:r>
              <a:rPr lang="en" sz="3600" dirty="0">
                <a:solidFill>
                  <a:srgbClr val="FF0000"/>
                </a:solidFill>
                <a:ea typeface="Montserrat Medium"/>
                <a:cs typeface="Montserrat Medium"/>
                <a:sym typeface="Montserrat Medium"/>
              </a:rPr>
              <a:t>Update on Benchmarking platform-V2</a:t>
            </a:r>
            <a:endParaRPr sz="3600" dirty="0">
              <a:solidFill>
                <a:srgbClr val="FF0000"/>
              </a:solidFill>
              <a:ea typeface="Montserrat Medium"/>
              <a:cs typeface="Montserrat Medium"/>
              <a:sym typeface="Montserrat Medium"/>
            </a:endParaRPr>
          </a:p>
        </p:txBody>
      </p:sp>
    </p:spTree>
    <p:extLst>
      <p:ext uri="{BB962C8B-B14F-4D97-AF65-F5344CB8AC3E}">
        <p14:creationId xmlns:p14="http://schemas.microsoft.com/office/powerpoint/2010/main" val="1566512747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093DBE5-87A5-9B4D-BE0E-A127C6DC26C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>
                <a:solidFill>
                  <a:srgbClr val="FF0000"/>
                </a:solidFill>
                <a:ea typeface="Montserrat Medium"/>
                <a:cs typeface="Montserrat Medium"/>
                <a:sym typeface="Montserrat Medium"/>
              </a:rPr>
              <a:t>User interface for the challenge</a:t>
            </a:r>
            <a:br>
              <a:rPr lang="en-GB" dirty="0">
                <a:solidFill>
                  <a:srgbClr val="FF0000"/>
                </a:solidFill>
                <a:ea typeface="Montserrat Medium"/>
                <a:cs typeface="Montserrat Medium"/>
                <a:sym typeface="Montserrat Medium"/>
              </a:rPr>
            </a:br>
            <a:endParaRPr lang="en-UG" dirty="0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5097DE50-396D-2844-B591-B301CD440052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108500" y="1258578"/>
            <a:ext cx="8520600" cy="4555200"/>
          </a:xfrm>
        </p:spPr>
        <p:txBody>
          <a:bodyPr/>
          <a:lstStyle/>
          <a:p>
            <a:r>
              <a:rPr lang="en" dirty="0">
                <a:solidFill>
                  <a:srgbClr val="1B335C"/>
                </a:solidFill>
                <a:ea typeface="Montserrat Medium"/>
                <a:cs typeface="Montserrat Medium"/>
                <a:sym typeface="Montserrat Medium"/>
              </a:rPr>
              <a:t>Benchmarking-Malaria platform with </a:t>
            </a:r>
            <a:r>
              <a:rPr lang="en" dirty="0" err="1">
                <a:solidFill>
                  <a:srgbClr val="1B335C"/>
                </a:solidFill>
                <a:ea typeface="Montserrat Medium"/>
                <a:cs typeface="Montserrat Medium"/>
                <a:sym typeface="Montserrat Medium"/>
              </a:rPr>
              <a:t>codalab</a:t>
            </a:r>
            <a:endParaRPr lang="en-US" dirty="0"/>
          </a:p>
          <a:p>
            <a:endParaRPr lang="en-UG" dirty="0"/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0A2DC47F-8AE4-B441-8B20-03BECE08BA99}"/>
              </a:ext>
            </a:extLst>
          </p:cNvPr>
          <p:cNvPicPr/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17689" y="2022178"/>
            <a:ext cx="8211411" cy="403013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051780771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0554856-E144-7749-B01E-726977A600D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" b="1" dirty="0">
                <a:solidFill>
                  <a:srgbClr val="FF0000"/>
                </a:solidFill>
                <a:sym typeface="Montserrat"/>
              </a:rPr>
              <a:t>Support for uploading dataset</a:t>
            </a:r>
            <a:br>
              <a:rPr lang="en" b="1" dirty="0">
                <a:solidFill>
                  <a:srgbClr val="FF0000"/>
                </a:solidFill>
                <a:sym typeface="Montserrat"/>
              </a:rPr>
            </a:br>
            <a:endParaRPr lang="en-UG" dirty="0">
              <a:solidFill>
                <a:srgbClr val="FF0000"/>
              </a:solidFill>
            </a:endParaRP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1BA0759A-7D84-1646-8DDE-EB5C975159E7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G" dirty="0"/>
          </a:p>
          <a:p>
            <a:endParaRPr lang="en-UG" dirty="0"/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E2F301DD-4FF3-F24C-AB53-7439D6B2CAA6}"/>
              </a:ext>
            </a:extLst>
          </p:cNvPr>
          <p:cNvPicPr/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79440" y="1851378"/>
            <a:ext cx="7395316" cy="409151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034663337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AFCE518-188F-5141-9356-34BFD2ADA1F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de-DE" sz="3200" dirty="0">
                <a:solidFill>
                  <a:srgbClr val="FF0000"/>
                </a:solidFill>
                <a:latin typeface="+mn-lt"/>
                <a:sym typeface="Montserrat Medium"/>
              </a:rPr>
              <a:t>Scoring </a:t>
            </a:r>
            <a:r>
              <a:rPr lang="de-DE" sz="3200" dirty="0" err="1">
                <a:solidFill>
                  <a:srgbClr val="FF0000"/>
                </a:solidFill>
                <a:latin typeface="+mn-lt"/>
                <a:sym typeface="Montserrat Medium"/>
              </a:rPr>
              <a:t>metrices</a:t>
            </a:r>
            <a:endParaRPr lang="en-US" sz="3200" dirty="0">
              <a:solidFill>
                <a:srgbClr val="FF0000"/>
              </a:solidFill>
              <a:latin typeface="+mn-lt"/>
            </a:endParaRP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7A67A346-1E76-944C-BFCE-5DB9DAA57AD1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114297" indent="0">
              <a:buNone/>
            </a:pPr>
            <a:r>
              <a:rPr lang="en" sz="1600" dirty="0">
                <a:solidFill>
                  <a:srgbClr val="1B335C"/>
                </a:solidFill>
                <a:sym typeface="Montserrat Medium"/>
              </a:rPr>
              <a:t>Preliminary results</a:t>
            </a:r>
            <a:endParaRPr lang="en-US" sz="1600" dirty="0"/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D732547D-B112-3A47-B562-904C4CA65BF8}"/>
              </a:ext>
            </a:extLst>
          </p:cNvPr>
          <p:cNvPicPr/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06587" y="2382145"/>
            <a:ext cx="6756237" cy="362058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741222994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16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3" name="Google Shape;163;p25"/>
          <p:cNvSpPr txBox="1"/>
          <p:nvPr/>
        </p:nvSpPr>
        <p:spPr>
          <a:xfrm>
            <a:off x="539399" y="1277375"/>
            <a:ext cx="8423979" cy="8115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0" tIns="0" rIns="0" bIns="0" anchor="t" anchorCtr="0">
            <a:noAutofit/>
          </a:bodyPr>
          <a:lstStyle/>
          <a:p>
            <a:pPr>
              <a:buClr>
                <a:srgbClr val="000000"/>
              </a:buClr>
              <a:buSzPts val="1100"/>
            </a:pPr>
            <a:endParaRPr sz="3600" i="1" dirty="0">
              <a:solidFill>
                <a:srgbClr val="FF0000"/>
              </a:solidFill>
              <a:latin typeface="Montserrat Medium"/>
              <a:ea typeface="Montserrat Medium"/>
              <a:cs typeface="Montserrat Medium"/>
              <a:sym typeface="Montserrat Medium"/>
            </a:endParaRPr>
          </a:p>
        </p:txBody>
      </p:sp>
      <p:sp>
        <p:nvSpPr>
          <p:cNvPr id="164" name="Google Shape;164;p25"/>
          <p:cNvSpPr txBox="1"/>
          <p:nvPr/>
        </p:nvSpPr>
        <p:spPr>
          <a:xfrm>
            <a:off x="539400" y="2282375"/>
            <a:ext cx="8296869" cy="3375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0" tIns="0" rIns="0" bIns="0" anchor="t" anchorCtr="0">
            <a:noAutofit/>
          </a:bodyPr>
          <a:lstStyle/>
          <a:p>
            <a:pPr marL="457189" indent="-317492">
              <a:lnSpc>
                <a:spcPct val="150000"/>
              </a:lnSpc>
              <a:buClr>
                <a:srgbClr val="1B335C"/>
              </a:buClr>
              <a:buSzPts val="1400"/>
              <a:buFont typeface="Montserrat"/>
              <a:buChar char="●"/>
            </a:pPr>
            <a:r>
              <a:rPr lang="de-DE" sz="2400" b="1" dirty="0">
                <a:solidFill>
                  <a:srgbClr val="1B335C"/>
                </a:solidFill>
                <a:ea typeface="Montserrat"/>
                <a:cs typeface="Montserrat"/>
                <a:sym typeface="Montserrat"/>
              </a:rPr>
              <a:t>Benchmarking Malaria platform-v2:</a:t>
            </a:r>
          </a:p>
          <a:p>
            <a:pPr marL="825497" lvl="2">
              <a:lnSpc>
                <a:spcPct val="150000"/>
              </a:lnSpc>
              <a:buClr>
                <a:srgbClr val="1B335C"/>
              </a:buClr>
              <a:buSzPts val="1400"/>
            </a:pPr>
            <a:r>
              <a:rPr lang="en-US" u="sng" dirty="0">
                <a:hlinkClick r:id="rId3"/>
              </a:rPr>
              <a:t>https://codalab.lri.fr/competitions/775</a:t>
            </a:r>
            <a:r>
              <a:rPr lang="en-GB" dirty="0"/>
              <a:t>) </a:t>
            </a:r>
            <a:endParaRPr lang="de-DE" sz="2400" b="1" dirty="0">
              <a:solidFill>
                <a:srgbClr val="1B335C"/>
              </a:solidFill>
              <a:latin typeface="Montserrat"/>
              <a:ea typeface="Montserrat"/>
              <a:cs typeface="Montserrat"/>
              <a:sym typeface="Montserrat"/>
            </a:endParaRPr>
          </a:p>
        </p:txBody>
      </p:sp>
    </p:spTree>
    <p:extLst>
      <p:ext uri="{BB962C8B-B14F-4D97-AF65-F5344CB8AC3E}">
        <p14:creationId xmlns:p14="http://schemas.microsoft.com/office/powerpoint/2010/main" val="2444777696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7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5" name="Google Shape;75;p16"/>
          <p:cNvSpPr txBox="1"/>
          <p:nvPr/>
        </p:nvSpPr>
        <p:spPr>
          <a:xfrm>
            <a:off x="539400" y="1979275"/>
            <a:ext cx="7536000" cy="3694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0" tIns="0" rIns="0" bIns="0" anchor="t" anchorCtr="0">
            <a:noAutofit/>
          </a:bodyPr>
          <a:lstStyle/>
          <a:p>
            <a:pPr lvl="0"/>
            <a:r>
              <a:rPr lang="en-GB" sz="1600" dirty="0"/>
              <a:t>We have achieved a second version attempt on the benchmarking platform,</a:t>
            </a:r>
          </a:p>
          <a:p>
            <a:pPr lvl="0"/>
            <a:endParaRPr lang="en-GB" sz="1600" dirty="0"/>
          </a:p>
          <a:p>
            <a:pPr lvl="0"/>
            <a:r>
              <a:rPr lang="en-GB" sz="1600" dirty="0"/>
              <a:t>Our next set of activities include;</a:t>
            </a:r>
          </a:p>
          <a:p>
            <a:pPr lvl="0"/>
            <a:endParaRPr lang="en-GB" sz="1600" dirty="0"/>
          </a:p>
          <a:p>
            <a:pPr marL="557213" lvl="1" indent="-214313">
              <a:buFont typeface="Wingdings" pitchFamily="2" charset="2"/>
              <a:buChar char="§"/>
            </a:pPr>
            <a:r>
              <a:rPr lang="en-GB" sz="1600" dirty="0"/>
              <a:t>Receive participant feedback from our first challenge </a:t>
            </a:r>
          </a:p>
          <a:p>
            <a:pPr lvl="1"/>
            <a:endParaRPr lang="en-US" sz="1600" dirty="0"/>
          </a:p>
          <a:p>
            <a:pPr marL="557213" lvl="1" indent="-214313">
              <a:buFont typeface="Wingdings" pitchFamily="2" charset="2"/>
              <a:buChar char="§"/>
            </a:pPr>
            <a:r>
              <a:rPr lang="en-GB" sz="1600" dirty="0"/>
              <a:t>Assess performance of models</a:t>
            </a:r>
          </a:p>
          <a:p>
            <a:pPr marL="557213" lvl="1" indent="-214313">
              <a:buFont typeface="Wingdings" pitchFamily="2" charset="2"/>
              <a:buChar char="§"/>
            </a:pPr>
            <a:r>
              <a:rPr lang="en-GB" sz="1600" dirty="0"/>
              <a:t>Investigate possibility for scaling to object detection tasks. </a:t>
            </a:r>
            <a:r>
              <a:rPr lang="en-US" sz="1600" dirty="0"/>
              <a:t> </a:t>
            </a:r>
          </a:p>
        </p:txBody>
      </p:sp>
      <p:sp>
        <p:nvSpPr>
          <p:cNvPr id="76" name="Google Shape;76;p16"/>
          <p:cNvSpPr txBox="1"/>
          <p:nvPr/>
        </p:nvSpPr>
        <p:spPr>
          <a:xfrm>
            <a:off x="539400" y="1089875"/>
            <a:ext cx="8457843" cy="8115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0" tIns="0" rIns="0" bIns="0" anchor="b" anchorCtr="0">
            <a:noAutofit/>
          </a:bodyPr>
          <a:lstStyle/>
          <a:p>
            <a:pPr>
              <a:buClr>
                <a:srgbClr val="000000"/>
              </a:buClr>
              <a:buSzPts val="1100"/>
            </a:pPr>
            <a:r>
              <a:rPr lang="en-US" sz="3600" dirty="0">
                <a:solidFill>
                  <a:srgbClr val="FF0000"/>
                </a:solidFill>
                <a:latin typeface="Montserrat Medium"/>
                <a:ea typeface="Montserrat Medium"/>
                <a:cs typeface="Montserrat Medium"/>
                <a:sym typeface="Montserrat Medium"/>
              </a:rPr>
              <a:t>Next benchmarking  iterations</a:t>
            </a:r>
          </a:p>
        </p:txBody>
      </p:sp>
    </p:spTree>
    <p:extLst>
      <p:ext uri="{BB962C8B-B14F-4D97-AF65-F5344CB8AC3E}">
        <p14:creationId xmlns:p14="http://schemas.microsoft.com/office/powerpoint/2010/main" val="1281618139"/>
      </p:ext>
    </p:extLst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8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0" name="Google Shape;90;p18"/>
          <p:cNvSpPr txBox="1"/>
          <p:nvPr/>
        </p:nvSpPr>
        <p:spPr>
          <a:xfrm>
            <a:off x="539400" y="2053775"/>
            <a:ext cx="7845900" cy="3997069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0" tIns="0" rIns="0" bIns="0" anchor="t" anchorCtr="0">
            <a:noAutofit/>
          </a:bodyPr>
          <a:lstStyle/>
          <a:p>
            <a:pPr marL="152396">
              <a:lnSpc>
                <a:spcPct val="115000"/>
              </a:lnSpc>
              <a:spcBef>
                <a:spcPts val="1200"/>
              </a:spcBef>
              <a:buClr>
                <a:srgbClr val="1B335C"/>
              </a:buClr>
              <a:buSzPts val="1200"/>
            </a:pPr>
            <a:endParaRPr lang="de-DE" dirty="0">
              <a:solidFill>
                <a:srgbClr val="1B335C"/>
              </a:solidFill>
              <a:latin typeface="Montserrat"/>
              <a:ea typeface="Montserrat"/>
              <a:cs typeface="Montserrat"/>
              <a:sym typeface="Montserrat"/>
            </a:endParaRPr>
          </a:p>
          <a:p>
            <a:pPr marL="457189" indent="-304793">
              <a:lnSpc>
                <a:spcPct val="115000"/>
              </a:lnSpc>
              <a:spcBef>
                <a:spcPts val="1200"/>
              </a:spcBef>
              <a:buClr>
                <a:srgbClr val="1B335C"/>
              </a:buClr>
              <a:buSzPts val="1200"/>
              <a:buFont typeface="Montserrat"/>
              <a:buChar char="●"/>
            </a:pPr>
            <a:r>
              <a:rPr lang="de-DE" dirty="0">
                <a:solidFill>
                  <a:srgbClr val="1B335C"/>
                </a:solidFill>
                <a:ea typeface="Montserrat"/>
                <a:cs typeface="Montserrat"/>
                <a:sym typeface="Montserrat"/>
              </a:rPr>
              <a:t>Data Collection</a:t>
            </a:r>
          </a:p>
          <a:p>
            <a:pPr marL="914389" lvl="1" indent="-304793">
              <a:lnSpc>
                <a:spcPct val="115000"/>
              </a:lnSpc>
              <a:spcBef>
                <a:spcPts val="1200"/>
              </a:spcBef>
              <a:buClr>
                <a:srgbClr val="1B335C"/>
              </a:buClr>
              <a:buSzPts val="1200"/>
              <a:buFont typeface="Montserrat"/>
              <a:buChar char="●"/>
            </a:pPr>
            <a:r>
              <a:rPr lang="de-DE" dirty="0" err="1">
                <a:solidFill>
                  <a:srgbClr val="1B335C"/>
                </a:solidFill>
                <a:ea typeface="Montserrat"/>
                <a:cs typeface="Montserrat"/>
                <a:sym typeface="Montserrat"/>
              </a:rPr>
              <a:t>Undisclosed</a:t>
            </a:r>
            <a:r>
              <a:rPr lang="de-DE" dirty="0">
                <a:solidFill>
                  <a:srgbClr val="1B335C"/>
                </a:solidFill>
                <a:ea typeface="Montserrat"/>
                <a:cs typeface="Montserrat"/>
                <a:sym typeface="Montserrat"/>
              </a:rPr>
              <a:t> </a:t>
            </a:r>
            <a:r>
              <a:rPr lang="de-DE" dirty="0" err="1">
                <a:solidFill>
                  <a:srgbClr val="1B335C"/>
                </a:solidFill>
                <a:ea typeface="Montserrat"/>
                <a:cs typeface="Montserrat"/>
                <a:sym typeface="Montserrat"/>
              </a:rPr>
              <a:t>datasets</a:t>
            </a:r>
            <a:r>
              <a:rPr lang="de-DE" dirty="0">
                <a:solidFill>
                  <a:srgbClr val="1B335C"/>
                </a:solidFill>
                <a:ea typeface="Montserrat"/>
                <a:cs typeface="Montserrat"/>
                <a:sym typeface="Montserrat"/>
              </a:rPr>
              <a:t> </a:t>
            </a:r>
            <a:r>
              <a:rPr lang="de-DE" dirty="0" err="1">
                <a:solidFill>
                  <a:srgbClr val="1B335C"/>
                </a:solidFill>
                <a:ea typeface="Montserrat"/>
                <a:cs typeface="Montserrat"/>
                <a:sym typeface="Montserrat"/>
              </a:rPr>
              <a:t>needed</a:t>
            </a:r>
            <a:r>
              <a:rPr lang="de-DE" dirty="0">
                <a:solidFill>
                  <a:srgbClr val="1B335C"/>
                </a:solidFill>
                <a:ea typeface="Montserrat"/>
                <a:cs typeface="Montserrat"/>
                <a:sym typeface="Montserrat"/>
              </a:rPr>
              <a:t> </a:t>
            </a:r>
            <a:r>
              <a:rPr lang="de-DE" dirty="0" err="1">
                <a:solidFill>
                  <a:srgbClr val="1B335C"/>
                </a:solidFill>
                <a:ea typeface="Montserrat"/>
                <a:cs typeface="Montserrat"/>
                <a:sym typeface="Montserrat"/>
              </a:rPr>
              <a:t>for</a:t>
            </a:r>
            <a:r>
              <a:rPr lang="de-DE" dirty="0">
                <a:solidFill>
                  <a:srgbClr val="1B335C"/>
                </a:solidFill>
                <a:ea typeface="Montserrat"/>
                <a:cs typeface="Montserrat"/>
                <a:sym typeface="Montserrat"/>
              </a:rPr>
              <a:t> </a:t>
            </a:r>
            <a:r>
              <a:rPr lang="de-DE" dirty="0" err="1">
                <a:solidFill>
                  <a:srgbClr val="1B335C"/>
                </a:solidFill>
                <a:ea typeface="Montserrat"/>
                <a:cs typeface="Montserrat"/>
                <a:sym typeface="Montserrat"/>
              </a:rPr>
              <a:t>testinng</a:t>
            </a:r>
            <a:endParaRPr lang="de-DE" dirty="0">
              <a:solidFill>
                <a:srgbClr val="1B335C"/>
              </a:solidFill>
              <a:ea typeface="Montserrat"/>
              <a:cs typeface="Montserrat"/>
              <a:sym typeface="Montserrat"/>
            </a:endParaRPr>
          </a:p>
          <a:p>
            <a:pPr marL="457189" indent="-304793">
              <a:lnSpc>
                <a:spcPct val="115000"/>
              </a:lnSpc>
              <a:spcBef>
                <a:spcPts val="1200"/>
              </a:spcBef>
              <a:buClr>
                <a:srgbClr val="1B335C"/>
              </a:buClr>
              <a:buSzPts val="1200"/>
              <a:buFont typeface="Montserrat"/>
              <a:buChar char="●"/>
            </a:pPr>
            <a:r>
              <a:rPr lang="de-DE" dirty="0">
                <a:solidFill>
                  <a:srgbClr val="1B335C"/>
                </a:solidFill>
                <a:ea typeface="Montserrat"/>
                <a:cs typeface="Montserrat"/>
                <a:sym typeface="Montserrat"/>
              </a:rPr>
              <a:t>Updates </a:t>
            </a:r>
            <a:r>
              <a:rPr lang="de-DE" dirty="0" err="1">
                <a:solidFill>
                  <a:srgbClr val="1B335C"/>
                </a:solidFill>
                <a:ea typeface="Montserrat"/>
                <a:cs typeface="Montserrat"/>
                <a:sym typeface="Montserrat"/>
              </a:rPr>
              <a:t>to</a:t>
            </a:r>
            <a:r>
              <a:rPr lang="de-DE" dirty="0">
                <a:solidFill>
                  <a:srgbClr val="1B335C"/>
                </a:solidFill>
                <a:ea typeface="Montserrat"/>
                <a:cs typeface="Montserrat"/>
                <a:sym typeface="Montserrat"/>
              </a:rPr>
              <a:t> TDD</a:t>
            </a:r>
          </a:p>
          <a:p>
            <a:pPr marL="457189" indent="-304793">
              <a:lnSpc>
                <a:spcPct val="115000"/>
              </a:lnSpc>
              <a:spcBef>
                <a:spcPts val="1200"/>
              </a:spcBef>
              <a:buClr>
                <a:srgbClr val="1B335C"/>
              </a:buClr>
              <a:buSzPts val="1200"/>
              <a:buFont typeface="Montserrat"/>
              <a:buChar char="●"/>
            </a:pPr>
            <a:r>
              <a:rPr lang="de-DE" dirty="0">
                <a:solidFill>
                  <a:srgbClr val="1B335C"/>
                </a:solidFill>
                <a:ea typeface="Montserrat"/>
                <a:cs typeface="Montserrat"/>
                <a:sym typeface="Montserrat"/>
              </a:rPr>
              <a:t>TG </a:t>
            </a:r>
            <a:r>
              <a:rPr lang="de-DE" dirty="0" err="1">
                <a:solidFill>
                  <a:srgbClr val="1B335C"/>
                </a:solidFill>
                <a:ea typeface="Montserrat"/>
                <a:cs typeface="Montserrat"/>
                <a:sym typeface="Montserrat"/>
              </a:rPr>
              <a:t>building</a:t>
            </a:r>
            <a:endParaRPr lang="de-DE" dirty="0">
              <a:solidFill>
                <a:srgbClr val="1B335C"/>
              </a:solidFill>
              <a:ea typeface="Montserrat"/>
              <a:cs typeface="Montserrat"/>
              <a:sym typeface="Montserrat"/>
            </a:endParaRPr>
          </a:p>
          <a:p>
            <a:pPr marL="914389" lvl="1" indent="-304793">
              <a:lnSpc>
                <a:spcPct val="115000"/>
              </a:lnSpc>
              <a:spcBef>
                <a:spcPts val="1200"/>
              </a:spcBef>
              <a:buClr>
                <a:srgbClr val="1B335C"/>
              </a:buClr>
              <a:buSzPts val="1200"/>
              <a:buFont typeface="Montserrat"/>
              <a:buChar char="●"/>
            </a:pPr>
            <a:r>
              <a:rPr lang="de-DE" dirty="0" err="1">
                <a:solidFill>
                  <a:srgbClr val="1B335C"/>
                </a:solidFill>
                <a:ea typeface="Montserrat"/>
                <a:cs typeface="Montserrat"/>
                <a:sym typeface="Montserrat"/>
              </a:rPr>
              <a:t>Encourage</a:t>
            </a:r>
            <a:r>
              <a:rPr lang="de-DE" dirty="0">
                <a:solidFill>
                  <a:srgbClr val="1B335C"/>
                </a:solidFill>
                <a:ea typeface="Montserrat"/>
                <a:cs typeface="Montserrat"/>
                <a:sym typeface="Montserrat"/>
              </a:rPr>
              <a:t> TG </a:t>
            </a:r>
            <a:r>
              <a:rPr lang="de-DE" dirty="0" err="1">
                <a:solidFill>
                  <a:srgbClr val="1B335C"/>
                </a:solidFill>
                <a:ea typeface="Montserrat"/>
                <a:cs typeface="Montserrat"/>
                <a:sym typeface="Montserrat"/>
              </a:rPr>
              <a:t>member</a:t>
            </a:r>
            <a:r>
              <a:rPr lang="de-DE" dirty="0">
                <a:solidFill>
                  <a:srgbClr val="1B335C"/>
                </a:solidFill>
                <a:ea typeface="Montserrat"/>
                <a:cs typeface="Montserrat"/>
                <a:sym typeface="Montserrat"/>
              </a:rPr>
              <a:t> </a:t>
            </a:r>
            <a:r>
              <a:rPr lang="de-DE" dirty="0" err="1">
                <a:solidFill>
                  <a:srgbClr val="1B335C"/>
                </a:solidFill>
                <a:ea typeface="Montserrat"/>
                <a:cs typeface="Montserrat"/>
                <a:sym typeface="Montserrat"/>
              </a:rPr>
              <a:t>participation</a:t>
            </a:r>
            <a:endParaRPr lang="de-DE" dirty="0">
              <a:solidFill>
                <a:srgbClr val="1B335C"/>
              </a:solidFill>
              <a:ea typeface="Montserrat"/>
              <a:cs typeface="Montserrat"/>
              <a:sym typeface="Montserrat"/>
            </a:endParaRPr>
          </a:p>
          <a:p>
            <a:pPr marL="914389" lvl="1" indent="-304793">
              <a:lnSpc>
                <a:spcPct val="115000"/>
              </a:lnSpc>
              <a:spcBef>
                <a:spcPts val="1200"/>
              </a:spcBef>
              <a:buClr>
                <a:srgbClr val="1B335C"/>
              </a:buClr>
              <a:buSzPts val="1200"/>
              <a:buFont typeface="Montserrat"/>
              <a:buChar char="●"/>
            </a:pPr>
            <a:r>
              <a:rPr lang="de-DE" dirty="0" err="1">
                <a:solidFill>
                  <a:srgbClr val="1B335C"/>
                </a:solidFill>
                <a:ea typeface="Montserrat"/>
                <a:cs typeface="Montserrat"/>
                <a:sym typeface="Montserrat"/>
              </a:rPr>
              <a:t>Get</a:t>
            </a:r>
            <a:r>
              <a:rPr lang="de-DE" dirty="0">
                <a:solidFill>
                  <a:srgbClr val="1B335C"/>
                </a:solidFill>
                <a:ea typeface="Montserrat"/>
                <a:cs typeface="Montserrat"/>
                <a:sym typeface="Montserrat"/>
              </a:rPr>
              <a:t> </a:t>
            </a:r>
            <a:r>
              <a:rPr lang="de-DE" dirty="0" err="1">
                <a:solidFill>
                  <a:srgbClr val="1B335C"/>
                </a:solidFill>
                <a:ea typeface="Montserrat"/>
                <a:cs typeface="Montserrat"/>
                <a:sym typeface="Montserrat"/>
              </a:rPr>
              <a:t>more</a:t>
            </a:r>
            <a:r>
              <a:rPr lang="de-DE" dirty="0">
                <a:solidFill>
                  <a:srgbClr val="1B335C"/>
                </a:solidFill>
                <a:ea typeface="Montserrat"/>
                <a:cs typeface="Montserrat"/>
                <a:sym typeface="Montserrat"/>
              </a:rPr>
              <a:t> </a:t>
            </a:r>
            <a:r>
              <a:rPr lang="de-DE" dirty="0" err="1">
                <a:solidFill>
                  <a:srgbClr val="1B335C"/>
                </a:solidFill>
                <a:ea typeface="Montserrat"/>
                <a:cs typeface="Montserrat"/>
                <a:sym typeface="Montserrat"/>
              </a:rPr>
              <a:t>experts</a:t>
            </a:r>
            <a:r>
              <a:rPr lang="de-DE" dirty="0">
                <a:solidFill>
                  <a:srgbClr val="1B335C"/>
                </a:solidFill>
                <a:ea typeface="Montserrat"/>
                <a:cs typeface="Montserrat"/>
                <a:sym typeface="Montserrat"/>
              </a:rPr>
              <a:t> </a:t>
            </a:r>
            <a:r>
              <a:rPr lang="de-DE" dirty="0" err="1">
                <a:solidFill>
                  <a:srgbClr val="1B335C"/>
                </a:solidFill>
                <a:ea typeface="Montserrat"/>
                <a:cs typeface="Montserrat"/>
                <a:sym typeface="Montserrat"/>
              </a:rPr>
              <a:t>involved</a:t>
            </a:r>
            <a:endParaRPr lang="de-DE" dirty="0">
              <a:solidFill>
                <a:srgbClr val="1B335C"/>
              </a:solidFill>
              <a:ea typeface="Montserrat"/>
              <a:cs typeface="Montserrat"/>
              <a:sym typeface="Montserrat"/>
            </a:endParaRPr>
          </a:p>
          <a:p>
            <a:pPr marL="152396">
              <a:lnSpc>
                <a:spcPct val="115000"/>
              </a:lnSpc>
              <a:spcBef>
                <a:spcPts val="1200"/>
              </a:spcBef>
              <a:buClr>
                <a:srgbClr val="1B335C"/>
              </a:buClr>
              <a:buSzPts val="1200"/>
            </a:pPr>
            <a:endParaRPr lang="de-DE" b="1" dirty="0">
              <a:solidFill>
                <a:srgbClr val="1B335C"/>
              </a:solidFill>
              <a:latin typeface="Montserrat"/>
              <a:ea typeface="Montserrat"/>
              <a:cs typeface="Montserrat"/>
              <a:sym typeface="Montserrat"/>
            </a:endParaRPr>
          </a:p>
        </p:txBody>
      </p:sp>
      <p:sp>
        <p:nvSpPr>
          <p:cNvPr id="91" name="Google Shape;91;p18"/>
          <p:cNvSpPr txBox="1"/>
          <p:nvPr/>
        </p:nvSpPr>
        <p:spPr>
          <a:xfrm>
            <a:off x="497525" y="1242275"/>
            <a:ext cx="6289200" cy="8115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0" tIns="0" rIns="0" bIns="0" anchor="t" anchorCtr="0">
            <a:noAutofit/>
          </a:bodyPr>
          <a:lstStyle/>
          <a:p>
            <a:pPr>
              <a:buClr>
                <a:schemeClr val="dk1"/>
              </a:buClr>
              <a:buSzPts val="1100"/>
            </a:pPr>
            <a:r>
              <a:rPr lang="en-US" sz="3600" dirty="0">
                <a:solidFill>
                  <a:srgbClr val="FF0000"/>
                </a:solidFill>
                <a:ea typeface="Montserrat Medium"/>
                <a:cs typeface="Montserrat Medium"/>
                <a:sym typeface="Montserrat Medium"/>
              </a:rPr>
              <a:t>Next steps</a:t>
            </a:r>
            <a:endParaRPr sz="3200" dirty="0">
              <a:solidFill>
                <a:srgbClr val="FF0000"/>
              </a:solidFill>
              <a:ea typeface="Montserrat"/>
              <a:cs typeface="Montserrat"/>
              <a:sym typeface="Montserrat"/>
            </a:endParaRPr>
          </a:p>
        </p:txBody>
      </p:sp>
    </p:spTree>
    <p:extLst>
      <p:ext uri="{BB962C8B-B14F-4D97-AF65-F5344CB8AC3E}">
        <p14:creationId xmlns:p14="http://schemas.microsoft.com/office/powerpoint/2010/main" val="819345691"/>
      </p:ext>
    </p:extLst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z="3200" dirty="0">
                <a:solidFill>
                  <a:srgbClr val="FF0000"/>
                </a:solidFill>
                <a:latin typeface="+mn-lt"/>
                <a:sym typeface="Montserrat Medium"/>
              </a:rPr>
              <a:t>Call for participation</a:t>
            </a:r>
            <a:endParaRPr lang="de-DE" sz="5400" dirty="0">
              <a:solidFill>
                <a:srgbClr val="FF0000"/>
              </a:solidFill>
              <a:latin typeface="+mn-lt"/>
            </a:endParaRPr>
          </a:p>
        </p:txBody>
      </p:sp>
      <p:sp>
        <p:nvSpPr>
          <p:cNvPr id="3" name="Inhaltsplatzhalter 2"/>
          <p:cNvSpPr>
            <a:spLocks noGrp="1"/>
          </p:cNvSpPr>
          <p:nvPr>
            <p:ph idx="1"/>
          </p:nvPr>
        </p:nvSpPr>
        <p:spPr>
          <a:xfrm>
            <a:off x="628650" y="2125266"/>
            <a:ext cx="7029450" cy="3326607"/>
          </a:xfrm>
        </p:spPr>
        <p:txBody>
          <a:bodyPr>
            <a:normAutofit/>
          </a:bodyPr>
          <a:lstStyle/>
          <a:p>
            <a:pPr marL="0" indent="0">
              <a:lnSpc>
                <a:spcPct val="110000"/>
              </a:lnSpc>
              <a:buNone/>
            </a:pPr>
            <a:r>
              <a:rPr lang="de-DE" sz="2400" dirty="0"/>
              <a:t>Participation can be in form of:</a:t>
            </a:r>
            <a:endParaRPr lang="en-GB" sz="2400" dirty="0"/>
          </a:p>
          <a:p>
            <a:pPr lvl="0">
              <a:lnSpc>
                <a:spcPct val="110000"/>
              </a:lnSpc>
            </a:pPr>
            <a:r>
              <a:rPr lang="en-GB" sz="2400" dirty="0"/>
              <a:t>Provision of quality labelled data</a:t>
            </a:r>
          </a:p>
          <a:p>
            <a:pPr lvl="0">
              <a:lnSpc>
                <a:spcPct val="110000"/>
              </a:lnSpc>
            </a:pPr>
            <a:r>
              <a:rPr lang="en-GB" sz="2400" b="1" dirty="0"/>
              <a:t>AI models </a:t>
            </a:r>
            <a:r>
              <a:rPr lang="en-GB" sz="2400" dirty="0"/>
              <a:t>and algorithms for benchmarking task on malaria</a:t>
            </a:r>
          </a:p>
          <a:p>
            <a:pPr lvl="0">
              <a:lnSpc>
                <a:spcPct val="110000"/>
              </a:lnSpc>
            </a:pPr>
            <a:r>
              <a:rPr lang="en-GB" sz="2400" b="1" dirty="0"/>
              <a:t>General support </a:t>
            </a:r>
            <a:r>
              <a:rPr lang="en-GB" sz="2400" dirty="0"/>
              <a:t>on different aspects of this topic</a:t>
            </a:r>
            <a:r>
              <a:rPr lang="de-DE" sz="2400" dirty="0"/>
              <a:t> </a:t>
            </a:r>
            <a:r>
              <a:rPr lang="en-GB" sz="2400" dirty="0"/>
              <a:t>(data, methods, benchmarking, etc.)</a:t>
            </a:r>
            <a:endParaRPr lang="de-DE" sz="2400" dirty="0"/>
          </a:p>
        </p:txBody>
      </p:sp>
      <p:sp>
        <p:nvSpPr>
          <p:cNvPr id="4" name="Fußzeilenplatzhalt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AI for Outbreak Detection - FG-AI4H</a:t>
            </a:r>
            <a:endParaRPr lang="de-DE"/>
          </a:p>
        </p:txBody>
      </p:sp>
      <p:sp>
        <p:nvSpPr>
          <p:cNvPr id="5" name="Foliennummernplatzhalt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CBA79AD-181E-4AD8-BA5F-947560023B16}" type="slidenum">
              <a:rPr lang="de-DE" smtClean="0"/>
              <a:t>20</a:t>
            </a:fld>
            <a:endParaRPr lang="de-DE"/>
          </a:p>
        </p:txBody>
      </p:sp>
    </p:spTree>
    <p:extLst>
      <p:ext uri="{BB962C8B-B14F-4D97-AF65-F5344CB8AC3E}">
        <p14:creationId xmlns:p14="http://schemas.microsoft.com/office/powerpoint/2010/main" val="2792683098"/>
      </p:ext>
    </p:extLst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16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3" name="Google Shape;163;p25"/>
          <p:cNvSpPr txBox="1"/>
          <p:nvPr/>
        </p:nvSpPr>
        <p:spPr>
          <a:xfrm>
            <a:off x="539399" y="1277375"/>
            <a:ext cx="8423979" cy="8115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0" tIns="0" rIns="0" bIns="0" anchor="t" anchorCtr="0">
            <a:noAutofit/>
          </a:bodyPr>
          <a:lstStyle/>
          <a:p>
            <a:pPr>
              <a:buClr>
                <a:srgbClr val="000000"/>
              </a:buClr>
              <a:buSzPts val="1100"/>
            </a:pPr>
            <a:r>
              <a:rPr lang="de-DE" sz="3200" dirty="0">
                <a:solidFill>
                  <a:srgbClr val="FF0000"/>
                </a:solidFill>
                <a:latin typeface="Montserrat Medium"/>
                <a:ea typeface="Montserrat Medium"/>
                <a:cs typeface="Montserrat Medium"/>
                <a:sym typeface="Montserrat Medium"/>
              </a:rPr>
              <a:t>Call </a:t>
            </a:r>
            <a:r>
              <a:rPr lang="de-DE" sz="3200" dirty="0" err="1">
                <a:solidFill>
                  <a:srgbClr val="FF0000"/>
                </a:solidFill>
                <a:latin typeface="Montserrat Medium"/>
                <a:ea typeface="Montserrat Medium"/>
                <a:cs typeface="Montserrat Medium"/>
                <a:sym typeface="Montserrat Medium"/>
              </a:rPr>
              <a:t>to</a:t>
            </a:r>
            <a:r>
              <a:rPr lang="de-DE" sz="3200" dirty="0">
                <a:solidFill>
                  <a:srgbClr val="FF0000"/>
                </a:solidFill>
                <a:latin typeface="Montserrat Medium"/>
                <a:ea typeface="Montserrat Medium"/>
                <a:cs typeface="Montserrat Medium"/>
                <a:sym typeface="Montserrat Medium"/>
              </a:rPr>
              <a:t> participate in </a:t>
            </a:r>
            <a:r>
              <a:rPr lang="de-DE" sz="3200" dirty="0" err="1">
                <a:solidFill>
                  <a:srgbClr val="FF0000"/>
                </a:solidFill>
                <a:latin typeface="Montserrat Medium"/>
                <a:ea typeface="Montserrat Medium"/>
                <a:cs typeface="Montserrat Medium"/>
                <a:sym typeface="Montserrat Medium"/>
              </a:rPr>
              <a:t>the</a:t>
            </a:r>
            <a:r>
              <a:rPr lang="de-DE" sz="3200" dirty="0">
                <a:solidFill>
                  <a:srgbClr val="FF0000"/>
                </a:solidFill>
                <a:latin typeface="Montserrat Medium"/>
                <a:ea typeface="Montserrat Medium"/>
                <a:cs typeface="Montserrat Medium"/>
                <a:sym typeface="Montserrat Medium"/>
              </a:rPr>
              <a:t> </a:t>
            </a:r>
            <a:r>
              <a:rPr lang="de-DE" sz="3200" dirty="0" err="1">
                <a:solidFill>
                  <a:srgbClr val="FF0000"/>
                </a:solidFill>
                <a:latin typeface="Montserrat Medium"/>
                <a:ea typeface="Montserrat Medium"/>
                <a:cs typeface="Montserrat Medium"/>
                <a:sym typeface="Montserrat Medium"/>
              </a:rPr>
              <a:t>challenge</a:t>
            </a:r>
            <a:r>
              <a:rPr lang="de-DE" sz="3200" dirty="0">
                <a:solidFill>
                  <a:srgbClr val="FF0000"/>
                </a:solidFill>
                <a:latin typeface="Montserrat Medium"/>
                <a:ea typeface="Montserrat Medium"/>
                <a:cs typeface="Montserrat Medium"/>
                <a:sym typeface="Montserrat Medium"/>
              </a:rPr>
              <a:t>; follow Link</a:t>
            </a:r>
            <a:endParaRPr sz="3200" i="1" dirty="0">
              <a:solidFill>
                <a:srgbClr val="FF0000"/>
              </a:solidFill>
              <a:latin typeface="Montserrat Medium"/>
              <a:ea typeface="Montserrat Medium"/>
              <a:cs typeface="Montserrat Medium"/>
              <a:sym typeface="Montserrat Medium"/>
            </a:endParaRPr>
          </a:p>
        </p:txBody>
      </p:sp>
      <p:sp>
        <p:nvSpPr>
          <p:cNvPr id="164" name="Google Shape;164;p25"/>
          <p:cNvSpPr txBox="1"/>
          <p:nvPr/>
        </p:nvSpPr>
        <p:spPr>
          <a:xfrm>
            <a:off x="539400" y="2282375"/>
            <a:ext cx="8296869" cy="3375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0" tIns="0" rIns="0" bIns="0" anchor="t" anchorCtr="0">
            <a:noAutofit/>
          </a:bodyPr>
          <a:lstStyle/>
          <a:p>
            <a:pPr marL="457189" indent="-317492">
              <a:lnSpc>
                <a:spcPct val="150000"/>
              </a:lnSpc>
              <a:buClr>
                <a:srgbClr val="1B335C"/>
              </a:buClr>
              <a:buSzPts val="1400"/>
              <a:buFont typeface="Montserrat"/>
              <a:buChar char="●"/>
            </a:pPr>
            <a:r>
              <a:rPr lang="de-DE" sz="2400" b="1" dirty="0">
                <a:solidFill>
                  <a:srgbClr val="1B335C"/>
                </a:solidFill>
                <a:ea typeface="Montserrat"/>
                <a:cs typeface="Montserrat"/>
                <a:sym typeface="Montserrat"/>
              </a:rPr>
              <a:t>Benchmarking Malaria platform-v2:</a:t>
            </a:r>
          </a:p>
          <a:p>
            <a:pPr marL="825497" lvl="2">
              <a:lnSpc>
                <a:spcPct val="150000"/>
              </a:lnSpc>
              <a:buClr>
                <a:srgbClr val="1B335C"/>
              </a:buClr>
              <a:buSzPts val="1400"/>
            </a:pPr>
            <a:r>
              <a:rPr lang="en-US" u="sng" dirty="0">
                <a:hlinkClick r:id="rId3"/>
              </a:rPr>
              <a:t>https://codalab.lri.fr/competitions/775</a:t>
            </a:r>
            <a:r>
              <a:rPr lang="en-GB" dirty="0"/>
              <a:t>) </a:t>
            </a:r>
            <a:endParaRPr lang="de-DE" sz="2400" b="1" dirty="0">
              <a:solidFill>
                <a:srgbClr val="1B335C"/>
              </a:solidFill>
              <a:latin typeface="Montserrat"/>
              <a:ea typeface="Montserrat"/>
              <a:cs typeface="Montserrat"/>
              <a:sym typeface="Montserrat"/>
            </a:endParaRPr>
          </a:p>
        </p:txBody>
      </p:sp>
    </p:spTree>
    <p:extLst>
      <p:ext uri="{BB962C8B-B14F-4D97-AF65-F5344CB8AC3E}">
        <p14:creationId xmlns:p14="http://schemas.microsoft.com/office/powerpoint/2010/main" val="1236706309"/>
      </p:ext>
    </p:extLst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FDC2193-412D-0E42-9B1D-F9A1CB314D2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>
                <a:solidFill>
                  <a:srgbClr val="FF0000"/>
                </a:solidFill>
                <a:sym typeface="Montserrat Medium"/>
              </a:rPr>
              <a:t>Contact us</a:t>
            </a:r>
            <a:endParaRPr lang="en-UG" dirty="0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A6CA05B3-00C7-1C48-AC13-5D3D9733A7E5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114297" indent="0">
              <a:buNone/>
            </a:pPr>
            <a:endParaRPr lang="en-UG" dirty="0"/>
          </a:p>
          <a:p>
            <a:endParaRPr lang="en-UG" dirty="0"/>
          </a:p>
          <a:p>
            <a:r>
              <a:rPr lang="en-UG" dirty="0"/>
              <a:t>TG-Malaria</a:t>
            </a:r>
          </a:p>
          <a:p>
            <a:pPr lvl="1"/>
            <a:r>
              <a:rPr lang="de-DE" dirty="0">
                <a:solidFill>
                  <a:srgbClr val="1B335C"/>
                </a:solidFill>
                <a:ea typeface="Montserrat"/>
                <a:cs typeface="Montserrat"/>
                <a:sym typeface="Montserrat"/>
                <a:hlinkClick r:id="rId2"/>
              </a:rPr>
              <a:t>fgai4htgmalaria@lists.itu.int</a:t>
            </a:r>
            <a:endParaRPr lang="de-DE" dirty="0">
              <a:solidFill>
                <a:srgbClr val="1B335C"/>
              </a:solidFill>
              <a:ea typeface="Montserrat"/>
              <a:cs typeface="Montserrat"/>
              <a:sym typeface="Montserrat"/>
            </a:endParaRPr>
          </a:p>
          <a:p>
            <a:pPr marL="596886" lvl="1" indent="0">
              <a:buNone/>
            </a:pPr>
            <a:endParaRPr lang="en-UG" dirty="0"/>
          </a:p>
          <a:p>
            <a:r>
              <a:rPr lang="en-UG" dirty="0"/>
              <a:t>TG-Driver</a:t>
            </a:r>
          </a:p>
          <a:p>
            <a:pPr lvl="1"/>
            <a:r>
              <a:rPr lang="en-GB" dirty="0">
                <a:hlinkClick r:id="rId3"/>
              </a:rPr>
              <a:t>g.nakasirose@gmail.com</a:t>
            </a:r>
            <a:endParaRPr lang="en-GB" dirty="0"/>
          </a:p>
          <a:p>
            <a:pPr marL="596886" lvl="1" indent="0">
              <a:buNone/>
            </a:pPr>
            <a:endParaRPr lang="en-UG" dirty="0"/>
          </a:p>
          <a:p>
            <a:pPr marL="596886" lvl="1" indent="0">
              <a:buNone/>
            </a:pPr>
            <a:endParaRPr lang="en-UG" dirty="0"/>
          </a:p>
        </p:txBody>
      </p:sp>
    </p:spTree>
    <p:extLst>
      <p:ext uri="{BB962C8B-B14F-4D97-AF65-F5344CB8AC3E}">
        <p14:creationId xmlns:p14="http://schemas.microsoft.com/office/powerpoint/2010/main" val="2173147040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主题​​">
  <a:themeElements>
    <a:clrScheme name="Office 主题​​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 主题​​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主题​​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Office 主题​​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等线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等线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customXml/_rels/item1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1.xml"/></Relationships>
</file>

<file path=customXml/_rels/item2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2.xml"/></Relationships>
</file>

<file path=customXml/_rels/item3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3.xml"/></Relationships>
</file>

<file path=customXml/item1.xml><?xml version="1.0" encoding="utf-8"?>
<ct:contentTypeSchema xmlns:ct="http://schemas.microsoft.com/office/2006/metadata/contentType" xmlns:ma="http://schemas.microsoft.com/office/2006/metadata/properties/metaAttributes" ct:_="" ma:_="" ma:contentTypeName="Document" ma:contentTypeID="0x0101002D863A2280E3F84C93CB7D95B3AE289B" ma:contentTypeVersion="2" ma:contentTypeDescription="Create a new document." ma:contentTypeScope="" ma:versionID="7e530ecd20c263b95f6042ee110165eb">
  <xsd:schema xmlns:xsd="http://www.w3.org/2001/XMLSchema" xmlns:xs="http://www.w3.org/2001/XMLSchema" xmlns:p="http://schemas.microsoft.com/office/2006/metadata/properties" xmlns:ns1="http://schemas.microsoft.com/sharepoint/v3" xmlns:ns2="1aaea1ea-72e4-4374-b05e-72e2f16fb7ae" targetNamespace="http://schemas.microsoft.com/office/2006/metadata/properties" ma:root="true" ma:fieldsID="55e75d33b50fbf3f19c1feb9a309975b" ns1:_="" ns2:_="">
    <xsd:import namespace="http://schemas.microsoft.com/sharepoint/v3"/>
    <xsd:import namespace="1aaea1ea-72e4-4374-b05e-72e2f16fb7ae"/>
    <xsd:element name="properties">
      <xsd:complexType>
        <xsd:sequence>
          <xsd:element name="documentManagement">
            <xsd:complexType>
              <xsd:all>
                <xsd:element ref="ns1:PublishingStartDate" minOccurs="0"/>
                <xsd:element ref="ns1:PublishingExpirationDate" minOccurs="0"/>
                <xsd:element ref="ns2:SharedWithUsers" minOccurs="0"/>
              </xsd:all>
            </xsd:complexType>
          </xsd:element>
        </xsd:sequence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http://schemas.microsoft.com/sharepoint/v3" elementFormDefault="qualified">
    <xsd:import namespace="http://schemas.microsoft.com/office/2006/documentManagement/types"/>
    <xsd:import namespace="http://schemas.microsoft.com/office/infopath/2007/PartnerControls"/>
    <xsd:element name="PublishingStartDate" ma:index="8" nillable="true" ma:displayName="Scheduling Start Date" ma:description="Scheduling Start Date is a site column created by the Publishing feature. It is used to specify the date and time on which this page will first appear to site visitors." ma:hidden="true" ma:internalName="PublishingStartDate">
      <xsd:simpleType>
        <xsd:restriction base="dms:Unknown"/>
      </xsd:simpleType>
    </xsd:element>
    <xsd:element name="PublishingExpirationDate" ma:index="9" nillable="true" ma:displayName="Scheduling End Date" ma:description="Scheduling End Date is a site column created by the Publishing feature. It is used to specify the date and time on which this page will no longer appear to site visitors." ma:hidden="true" ma:internalName="PublishingExpirationDate">
      <xsd:simpleType>
        <xsd:restriction base="dms:Unknown"/>
      </xsd:simple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1aaea1ea-72e4-4374-b05e-72e2f16fb7ae" elementFormDefault="qualified">
    <xsd:import namespace="http://schemas.microsoft.com/office/2006/documentManagement/types"/>
    <xsd:import namespace="http://schemas.microsoft.com/office/infopath/2007/PartnerControls"/>
    <xsd:element name="SharedWithUsers" ma:index="10" nillable="true" ma:displayName="Shared With" ma:description="" ma:internalName="SharedWithUsers" ma:readOnly="true">
      <xsd:complexType>
        <xsd:complexContent>
          <xsd:extension base="dms:UserMulti">
            <xsd:sequence>
              <xsd:element name="UserInfo" minOccurs="0" maxOccurs="unbounded">
                <xsd:complexType>
                  <xsd:sequence>
                    <xsd:element name="DisplayName" type="xsd:string" minOccurs="0"/>
                    <xsd:element name="AccountId" type="dms:UserId" minOccurs="0" nillable="true"/>
                    <xsd:element name="AccountType" type="xsd:string" minOccurs="0"/>
                  </xsd:sequence>
                </xsd:complexType>
              </xsd:element>
            </xsd:sequence>
          </xsd:extension>
        </xsd:complexContent>
      </xsd:complexType>
    </xsd:element>
  </xsd:schema>
  <xsd:schema xmlns="http://schemas.openxmlformats.org/package/2006/metadata/core-properties" xmlns:xsd="http://www.w3.org/2001/XMLSchema" xmlns:xsi="http://www.w3.org/2001/XMLSchema-instance" xmlns:dc="http://purl.org/dc/elements/1.1/" xmlns:dcterms="http://purl.org/dc/terms/" xmlns:odoc="http://schemas.microsoft.com/internal/obd" targetNamespace="http://schemas.openxmlformats.org/package/2006/metadata/core-properties" elementFormDefault="qualified" attributeFormDefault="unqualified" blockDefault="#all">
    <xsd:import namespace="http://purl.org/dc/elements/1.1/" schemaLocation="http://dublincore.org/schemas/xmls/qdc/2003/04/02/dc.xsd"/>
    <xsd:import namespace="http://purl.org/dc/terms/" schemaLocation="http://dublincore.org/schemas/xmls/qdc/2003/04/02/dcterms.xsd"/>
    <xsd:element name="coreProperties" type="CT_coreProperties"/>
    <xsd:complexType name="CT_coreProperties">
      <xsd:all>
        <xsd:element ref="dc:creator" minOccurs="0" maxOccurs="1"/>
        <xsd:element ref="dcterms:created" minOccurs="0" maxOccurs="1"/>
        <xsd:element ref="dc:identifier" minOccurs="0" maxOccurs="1"/>
        <xsd:element name="contentType" minOccurs="0" maxOccurs="1" type="xsd:string" ma:index="0" ma:displayName="Content Type"/>
        <xsd:element ref="dc:title" minOccurs="0" maxOccurs="1" ma:index="4" ma:displayName="Title"/>
        <xsd:element ref="dc:subject" minOccurs="0" maxOccurs="1"/>
        <xsd:element ref="dc:description" minOccurs="0" maxOccurs="1"/>
        <xsd:element name="keywords" minOccurs="0" maxOccurs="1" type="xsd:string"/>
        <xsd:element ref="dc:language" minOccurs="0" maxOccurs="1"/>
        <xsd:element name="category" minOccurs="0" maxOccurs="1" type="xsd:string"/>
        <xsd:element name="version" minOccurs="0" maxOccurs="1" type="xsd:string"/>
        <xsd:element name="revision" minOccurs="0" maxOccurs="1" type="xsd:string">
          <xsd:annotation>
            <xsd:documentation>
                        This value indicates the number of saves or revisions. The application is responsible for updating this value after each revision.
                    </xsd:documentation>
          </xsd:annotation>
        </xsd:element>
        <xsd:element name="lastModifiedBy" minOccurs="0" maxOccurs="1" type="xsd:string"/>
        <xsd:element ref="dcterms:modified" minOccurs="0" maxOccurs="1"/>
        <xsd:element name="contentStatus" minOccurs="0" maxOccurs="1" type="xsd:string"/>
      </xsd:all>
    </xsd:complexType>
  </xsd:schema>
  <xs:schema xmlns:pc="http://schemas.microsoft.com/office/infopath/2007/PartnerControls" xmlns:xs="http://www.w3.org/2001/XMLSchema" targetNamespace="http://schemas.microsoft.com/office/infopath/2007/PartnerControls" elementFormDefault="qualified" attributeFormDefault="unqualified">
    <xs:element name="Person">
      <xs:complexType>
        <xs:sequence>
          <xs:element ref="pc:DisplayName" minOccurs="0"/>
          <xs:element ref="pc:AccountId" minOccurs="0"/>
          <xs:element ref="pc:AccountType" minOccurs="0"/>
        </xs:sequence>
      </xs:complexType>
    </xs:element>
    <xs:element name="DisplayName" type="xs:string"/>
    <xs:element name="AccountId" type="xs:string"/>
    <xs:element name="AccountType" type="xs:string"/>
    <xs:element name="BDCAssociatedEntity">
      <xs:complexType>
        <xs:sequence>
          <xs:element ref="pc:BDCEntity" minOccurs="0" maxOccurs="unbounded"/>
        </xs:sequence>
        <xs:attribute ref="pc:EntityNamespace"/>
        <xs:attribute ref="pc:EntityName"/>
        <xs:attribute ref="pc:SystemInstanceName"/>
        <xs:attribute ref="pc:AssociationName"/>
      </xs:complexType>
    </xs:element>
    <xs:attribute name="EntityNamespace" type="xs:string"/>
    <xs:attribute name="EntityName" type="xs:string"/>
    <xs:attribute name="SystemInstanceName" type="xs:string"/>
    <xs:attribute name="AssociationName" type="xs:string"/>
    <xs:element name="BDCEntity">
      <xs:complexType>
        <xs:sequence>
          <xs:element ref="pc:EntityDisplayName" minOccurs="0"/>
          <xs:element ref="pc:EntityInstanceReference" minOccurs="0"/>
          <xs:element ref="pc:EntityId1" minOccurs="0"/>
          <xs:element ref="pc:EntityId2" minOccurs="0"/>
          <xs:element ref="pc:EntityId3" minOccurs="0"/>
          <xs:element ref="pc:EntityId4" minOccurs="0"/>
          <xs:element ref="pc:EntityId5" minOccurs="0"/>
        </xs:sequence>
      </xs:complexType>
    </xs:element>
    <xs:element name="EntityDisplayName" type="xs:string"/>
    <xs:element name="EntityInstanceReference" type="xs:string"/>
    <xs:element name="EntityId1" type="xs:string"/>
    <xs:element name="EntityId2" type="xs:string"/>
    <xs:element name="EntityId3" type="xs:string"/>
    <xs:element name="EntityId4" type="xs:string"/>
    <xs:element name="EntityId5" type="xs:string"/>
    <xs:element name="Terms">
      <xs:complexType>
        <xs:sequence>
          <xs:element ref="pc:TermInfo" minOccurs="0" maxOccurs="unbounded"/>
        </xs:sequence>
      </xs:complexType>
    </xs:element>
    <xs:element name="TermInfo">
      <xs:complexType>
        <xs:sequence>
          <xs:element ref="pc:TermName" minOccurs="0"/>
          <xs:element ref="pc:TermId" minOccurs="0"/>
        </xs:sequence>
      </xs:complexType>
    </xs:element>
    <xs:element name="TermName" type="xs:string"/>
    <xs:element name="TermId" type="xs:string"/>
  </xs:schema>
</ct:contentTypeSchema>
</file>

<file path=customXml/item2.xml><?xml version="1.0" encoding="utf-8"?>
<?mso-contentType ?>
<FormTemplates xmlns="http://schemas.microsoft.com/sharepoint/v3/contenttype/forms">
  <Display>DocumentLibraryForm</Display>
  <Edit>DocumentLibraryForm</Edit>
  <New>DocumentLibraryForm</New>
</FormTemplates>
</file>

<file path=customXml/item3.xml><?xml version="1.0" encoding="utf-8"?>
<p:properties xmlns:p="http://schemas.microsoft.com/office/2006/metadata/properties" xmlns:xsi="http://www.w3.org/2001/XMLSchema-instance" xmlns:pc="http://schemas.microsoft.com/office/infopath/2007/PartnerControls">
  <documentManagement>
    <PublishingExpirationDate xmlns="http://schemas.microsoft.com/sharepoint/v3" xsi:nil="true"/>
    <PublishingStartDate xmlns="http://schemas.microsoft.com/sharepoint/v3" xsi:nil="true"/>
  </documentManagement>
</p:properties>
</file>

<file path=customXml/itemProps1.xml><?xml version="1.0" encoding="utf-8"?>
<ds:datastoreItem xmlns:ds="http://schemas.openxmlformats.org/officeDocument/2006/customXml" ds:itemID="{AB033066-ED6C-42B4-9D46-AF58683ACB31}"/>
</file>

<file path=customXml/itemProps2.xml><?xml version="1.0" encoding="utf-8"?>
<ds:datastoreItem xmlns:ds="http://schemas.openxmlformats.org/officeDocument/2006/customXml" ds:itemID="{263EDF69-883F-4630-8D5D-47FF3AA110B2}"/>
</file>

<file path=customXml/itemProps3.xml><?xml version="1.0" encoding="utf-8"?>
<ds:datastoreItem xmlns:ds="http://schemas.openxmlformats.org/officeDocument/2006/customXml" ds:itemID="{8D757891-533E-4B08-9CC2-432445C0232A}"/>
</file>

<file path=docProps/app.xml><?xml version="1.0" encoding="utf-8"?>
<Properties xmlns="http://schemas.openxmlformats.org/officeDocument/2006/extended-properties" xmlns:vt="http://schemas.openxmlformats.org/officeDocument/2006/docPropsVTypes">
  <Template>Office Theme</Template>
  <TotalTime>1773</TotalTime>
  <Words>891</Words>
  <Application>Microsoft Office PowerPoint</Application>
  <PresentationFormat>On-screen Show (4:3)</PresentationFormat>
  <Paragraphs>188</Paragraphs>
  <Slides>22</Slides>
  <Notes>11</Notes>
  <HiddenSlides>0</HiddenSlides>
  <MMClips>0</MMClips>
  <ScaleCrop>false</ScaleCrop>
  <HeadingPairs>
    <vt:vector size="6" baseType="variant">
      <vt:variant>
        <vt:lpstr>Fonts Used</vt:lpstr>
      </vt:variant>
      <vt:variant>
        <vt:i4>8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22</vt:i4>
      </vt:variant>
    </vt:vector>
  </HeadingPairs>
  <TitlesOfParts>
    <vt:vector size="31" baseType="lpstr">
      <vt:lpstr>等线</vt:lpstr>
      <vt:lpstr>Arial</vt:lpstr>
      <vt:lpstr>Calibri</vt:lpstr>
      <vt:lpstr>Calibri Light</vt:lpstr>
      <vt:lpstr>Montserrat</vt:lpstr>
      <vt:lpstr>Montserrat Medium</vt:lpstr>
      <vt:lpstr>Noto Sans</vt:lpstr>
      <vt:lpstr>Wingdings</vt:lpstr>
      <vt:lpstr>Office 主题​​</vt:lpstr>
      <vt:lpstr>PowerPoint Presentation</vt:lpstr>
      <vt:lpstr>Topic Group-Malaria:  AI based detection of Malaria-an update</vt:lpstr>
      <vt:lpstr>PowerPoint Presentation</vt:lpstr>
      <vt:lpstr>Digital imaging </vt:lpstr>
      <vt:lpstr>PowerPoint Presentation</vt:lpstr>
      <vt:lpstr>Topic Group members:</vt:lpstr>
      <vt:lpstr>PowerPoint Presentation</vt:lpstr>
      <vt:lpstr>TG-Malaria Online meetings </vt:lpstr>
      <vt:lpstr>Some publications</vt:lpstr>
      <vt:lpstr>Some publications</vt:lpstr>
      <vt:lpstr>Some publications</vt:lpstr>
      <vt:lpstr>PowerPoint Presentation</vt:lpstr>
      <vt:lpstr>PowerPoint Presentation</vt:lpstr>
      <vt:lpstr>User interface for the challenge </vt:lpstr>
      <vt:lpstr>Support for uploading dataset </vt:lpstr>
      <vt:lpstr>Scoring metrices</vt:lpstr>
      <vt:lpstr>PowerPoint Presentation</vt:lpstr>
      <vt:lpstr>PowerPoint Presentation</vt:lpstr>
      <vt:lpstr>PowerPoint Presentation</vt:lpstr>
      <vt:lpstr>Call for participation</vt:lpstr>
      <vt:lpstr>PowerPoint Presentation</vt:lpstr>
      <vt:lpstr>Contact us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Att.3 – Presentation (TG-Malaria)</dc:title>
  <dc:creator>Campos, Simao</dc:creator>
  <cp:lastModifiedBy>Dabiri, Ayda</cp:lastModifiedBy>
  <cp:revision>66</cp:revision>
  <cp:lastPrinted>2019-04-04T08:49:31Z</cp:lastPrinted>
  <dcterms:created xsi:type="dcterms:W3CDTF">2019-03-31T15:53:06Z</dcterms:created>
  <dcterms:modified xsi:type="dcterms:W3CDTF">2020-10-04T09:05:25Z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ContentTypeId">
    <vt:lpwstr>0x0101002D863A2280E3F84C93CB7D95B3AE289B</vt:lpwstr>
  </property>
</Properties>
</file>