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58" r:id="rId6"/>
    <p:sldId id="275" r:id="rId7"/>
    <p:sldId id="268" r:id="rId8"/>
    <p:sldId id="269" r:id="rId9"/>
    <p:sldId id="271" r:id="rId10"/>
    <p:sldId id="273" r:id="rId11"/>
    <p:sldId id="277" r:id="rId12"/>
    <p:sldId id="276" r:id="rId13"/>
    <p:sldId id="274" r:id="rId14"/>
    <p:sldId id="265" r:id="rId15"/>
    <p:sldId id="266" r:id="rId16"/>
    <p:sldId id="267" r:id="rId17"/>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97433-572F-41D1-A502-1B25DEC42B9A}" v="2" dt="2020-09-25T15:53:49.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20" autoAdjust="0"/>
    <p:restoredTop sz="92029" autoAdjust="0"/>
  </p:normalViewPr>
  <p:slideViewPr>
    <p:cSldViewPr snapToGrid="0">
      <p:cViewPr varScale="1">
        <p:scale>
          <a:sx n="67" d="100"/>
          <a:sy n="67" d="100"/>
        </p:scale>
        <p:origin x="9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os, Simao" userId="a1bf0726-548b-4db8-a746-2e19b5e24da4" providerId="ADAL" clId="{62C6CFDA-DA37-43FE-BD99-6C0A14F0B21F}"/>
    <pc:docChg chg="modSld">
      <pc:chgData name="Campos, Simao" userId="a1bf0726-548b-4db8-a746-2e19b5e24da4" providerId="ADAL" clId="{62C6CFDA-DA37-43FE-BD99-6C0A14F0B21F}" dt="2020-07-31T13:07:33.154" v="2" actId="20577"/>
      <pc:docMkLst>
        <pc:docMk/>
      </pc:docMkLst>
      <pc:sldChg chg="modSp mod">
        <pc:chgData name="Campos, Simao" userId="a1bf0726-548b-4db8-a746-2e19b5e24da4" providerId="ADAL" clId="{62C6CFDA-DA37-43FE-BD99-6C0A14F0B21F}" dt="2020-07-31T13:07:33.154" v="2" actId="20577"/>
        <pc:sldMkLst>
          <pc:docMk/>
          <pc:sldMk cId="2383934936" sldId="256"/>
        </pc:sldMkLst>
        <pc:spChg chg="mod">
          <ac:chgData name="Campos, Simao" userId="a1bf0726-548b-4db8-a746-2e19b5e24da4" providerId="ADAL" clId="{62C6CFDA-DA37-43FE-BD99-6C0A14F0B21F}" dt="2020-07-31T13:07:33.154" v="2" actId="20577"/>
          <ac:spMkLst>
            <pc:docMk/>
            <pc:sldMk cId="2383934936" sldId="256"/>
            <ac:spMk id="9" creationId="{8C7CA0D1-8B49-4675-8A5E-57C7F64475C1}"/>
          </ac:spMkLst>
        </pc:spChg>
        <pc:spChg chg="mod">
          <ac:chgData name="Campos, Simao" userId="a1bf0726-548b-4db8-a746-2e19b5e24da4" providerId="ADAL" clId="{62C6CFDA-DA37-43FE-BD99-6C0A14F0B21F}" dt="2020-07-31T13:07:29.042" v="0"/>
          <ac:spMkLst>
            <pc:docMk/>
            <pc:sldMk cId="2383934936" sldId="256"/>
            <ac:spMk id="10" creationId="{D36F58C8-2F54-4864-94DC-A069EA8D2640}"/>
          </ac:spMkLst>
        </pc:spChg>
      </pc:sldChg>
    </pc:docChg>
  </pc:docChgLst>
  <pc:docChgLst>
    <pc:chgData name="Dabiri, Ayda" userId="b37f3988-c176-4be8-807a-107e80ddceeb" providerId="ADAL" clId="{05F97433-572F-41D1-A502-1B25DEC42B9A}"/>
    <pc:docChg chg="custSel addSld delSld modSld">
      <pc:chgData name="Dabiri, Ayda" userId="b37f3988-c176-4be8-807a-107e80ddceeb" providerId="ADAL" clId="{05F97433-572F-41D1-A502-1B25DEC42B9A}" dt="2020-09-25T15:57:12.455" v="22" actId="20577"/>
      <pc:docMkLst>
        <pc:docMk/>
      </pc:docMkLst>
      <pc:sldChg chg="addSp delSp modSp">
        <pc:chgData name="Dabiri, Ayda" userId="b37f3988-c176-4be8-807a-107e80ddceeb" providerId="ADAL" clId="{05F97433-572F-41D1-A502-1B25DEC42B9A}" dt="2020-09-25T15:57:12.455" v="22" actId="20577"/>
        <pc:sldMkLst>
          <pc:docMk/>
          <pc:sldMk cId="2383934936" sldId="256"/>
        </pc:sldMkLst>
        <pc:spChg chg="mod">
          <ac:chgData name="Dabiri, Ayda" userId="b37f3988-c176-4be8-807a-107e80ddceeb" providerId="ADAL" clId="{05F97433-572F-41D1-A502-1B25DEC42B9A}" dt="2020-09-25T15:52:43.482" v="7" actId="20577"/>
          <ac:spMkLst>
            <pc:docMk/>
            <pc:sldMk cId="2383934936" sldId="256"/>
            <ac:spMk id="9" creationId="{8C7CA0D1-8B49-4675-8A5E-57C7F64475C1}"/>
          </ac:spMkLst>
        </pc:spChg>
        <pc:graphicFrameChg chg="add modGraphic">
          <ac:chgData name="Dabiri, Ayda" userId="b37f3988-c176-4be8-807a-107e80ddceeb" providerId="ADAL" clId="{05F97433-572F-41D1-A502-1B25DEC42B9A}" dt="2020-09-25T15:57:12.455" v="22" actId="20577"/>
          <ac:graphicFrameMkLst>
            <pc:docMk/>
            <pc:sldMk cId="2383934936" sldId="256"/>
            <ac:graphicFrameMk id="5" creationId="{74C12A0D-46C6-497D-99B3-24356FA8D0B4}"/>
          </ac:graphicFrameMkLst>
        </pc:graphicFrameChg>
        <pc:graphicFrameChg chg="del">
          <ac:chgData name="Dabiri, Ayda" userId="b37f3988-c176-4be8-807a-107e80ddceeb" providerId="ADAL" clId="{05F97433-572F-41D1-A502-1B25DEC42B9A}" dt="2020-09-25T15:53:40.825" v="8" actId="478"/>
          <ac:graphicFrameMkLst>
            <pc:docMk/>
            <pc:sldMk cId="2383934936" sldId="256"/>
            <ac:graphicFrameMk id="14" creationId="{F23ADA95-2EB2-45F5-AA21-8B52FA9A9E11}"/>
          </ac:graphicFrameMkLst>
        </pc:graphicFrameChg>
      </pc:sldChg>
      <pc:sldChg chg="add del">
        <pc:chgData name="Dabiri, Ayda" userId="b37f3988-c176-4be8-807a-107e80ddceeb" providerId="ADAL" clId="{05F97433-572F-41D1-A502-1B25DEC42B9A}" dt="2020-09-25T15:53:59.822" v="11" actId="47"/>
        <pc:sldMkLst>
          <pc:docMk/>
          <pc:sldMk cId="1165746607" sldId="257"/>
        </pc:sldMkLst>
      </pc:sldChg>
      <pc:sldChg chg="add">
        <pc:chgData name="Dabiri, Ayda" userId="b37f3988-c176-4be8-807a-107e80ddceeb" providerId="ADAL" clId="{05F97433-572F-41D1-A502-1B25DEC42B9A}" dt="2020-09-25T15:53:49.979" v="10"/>
        <pc:sldMkLst>
          <pc:docMk/>
          <pc:sldMk cId="0" sldId="258"/>
        </pc:sldMkLst>
      </pc:sldChg>
      <pc:sldChg chg="add">
        <pc:chgData name="Dabiri, Ayda" userId="b37f3988-c176-4be8-807a-107e80ddceeb" providerId="ADAL" clId="{05F97433-572F-41D1-A502-1B25DEC42B9A}" dt="2020-09-25T15:53:49.979" v="10"/>
        <pc:sldMkLst>
          <pc:docMk/>
          <pc:sldMk cId="0" sldId="265"/>
        </pc:sldMkLst>
      </pc:sldChg>
      <pc:sldChg chg="add">
        <pc:chgData name="Dabiri, Ayda" userId="b37f3988-c176-4be8-807a-107e80ddceeb" providerId="ADAL" clId="{05F97433-572F-41D1-A502-1B25DEC42B9A}" dt="2020-09-25T15:53:49.979" v="10"/>
        <pc:sldMkLst>
          <pc:docMk/>
          <pc:sldMk cId="0" sldId="266"/>
        </pc:sldMkLst>
      </pc:sldChg>
      <pc:sldChg chg="add">
        <pc:chgData name="Dabiri, Ayda" userId="b37f3988-c176-4be8-807a-107e80ddceeb" providerId="ADAL" clId="{05F97433-572F-41D1-A502-1B25DEC42B9A}" dt="2020-09-25T15:53:49.979" v="10"/>
        <pc:sldMkLst>
          <pc:docMk/>
          <pc:sldMk cId="0" sldId="267"/>
        </pc:sldMkLst>
      </pc:sldChg>
      <pc:sldChg chg="add">
        <pc:chgData name="Dabiri, Ayda" userId="b37f3988-c176-4be8-807a-107e80ddceeb" providerId="ADAL" clId="{05F97433-572F-41D1-A502-1B25DEC42B9A}" dt="2020-09-25T15:53:49.979" v="10"/>
        <pc:sldMkLst>
          <pc:docMk/>
          <pc:sldMk cId="3468807642" sldId="268"/>
        </pc:sldMkLst>
      </pc:sldChg>
      <pc:sldChg chg="add">
        <pc:chgData name="Dabiri, Ayda" userId="b37f3988-c176-4be8-807a-107e80ddceeb" providerId="ADAL" clId="{05F97433-572F-41D1-A502-1B25DEC42B9A}" dt="2020-09-25T15:53:49.979" v="10"/>
        <pc:sldMkLst>
          <pc:docMk/>
          <pc:sldMk cId="2957005183" sldId="269"/>
        </pc:sldMkLst>
      </pc:sldChg>
      <pc:sldChg chg="add">
        <pc:chgData name="Dabiri, Ayda" userId="b37f3988-c176-4be8-807a-107e80ddceeb" providerId="ADAL" clId="{05F97433-572F-41D1-A502-1B25DEC42B9A}" dt="2020-09-25T15:53:49.979" v="10"/>
        <pc:sldMkLst>
          <pc:docMk/>
          <pc:sldMk cId="4000709131" sldId="271"/>
        </pc:sldMkLst>
      </pc:sldChg>
      <pc:sldChg chg="add">
        <pc:chgData name="Dabiri, Ayda" userId="b37f3988-c176-4be8-807a-107e80ddceeb" providerId="ADAL" clId="{05F97433-572F-41D1-A502-1B25DEC42B9A}" dt="2020-09-25T15:53:49.979" v="10"/>
        <pc:sldMkLst>
          <pc:docMk/>
          <pc:sldMk cId="1959350704" sldId="273"/>
        </pc:sldMkLst>
      </pc:sldChg>
      <pc:sldChg chg="add">
        <pc:chgData name="Dabiri, Ayda" userId="b37f3988-c176-4be8-807a-107e80ddceeb" providerId="ADAL" clId="{05F97433-572F-41D1-A502-1B25DEC42B9A}" dt="2020-09-25T15:53:49.979" v="10"/>
        <pc:sldMkLst>
          <pc:docMk/>
          <pc:sldMk cId="1651762361" sldId="274"/>
        </pc:sldMkLst>
      </pc:sldChg>
      <pc:sldChg chg="modSp add">
        <pc:chgData name="Dabiri, Ayda" userId="b37f3988-c176-4be8-807a-107e80ddceeb" providerId="ADAL" clId="{05F97433-572F-41D1-A502-1B25DEC42B9A}" dt="2020-09-25T15:54:18.158" v="12" actId="313"/>
        <pc:sldMkLst>
          <pc:docMk/>
          <pc:sldMk cId="1128980062" sldId="275"/>
        </pc:sldMkLst>
        <pc:spChg chg="mod">
          <ac:chgData name="Dabiri, Ayda" userId="b37f3988-c176-4be8-807a-107e80ddceeb" providerId="ADAL" clId="{05F97433-572F-41D1-A502-1B25DEC42B9A}" dt="2020-09-25T15:54:18.158" v="12" actId="313"/>
          <ac:spMkLst>
            <pc:docMk/>
            <pc:sldMk cId="1128980062" sldId="275"/>
            <ac:spMk id="16" creationId="{CF16DEAF-BD60-9F44-93D9-4B2FDD90828F}"/>
          </ac:spMkLst>
        </pc:spChg>
      </pc:sldChg>
      <pc:sldChg chg="add">
        <pc:chgData name="Dabiri, Ayda" userId="b37f3988-c176-4be8-807a-107e80ddceeb" providerId="ADAL" clId="{05F97433-572F-41D1-A502-1B25DEC42B9A}" dt="2020-09-25T15:53:49.979" v="10"/>
        <pc:sldMkLst>
          <pc:docMk/>
          <pc:sldMk cId="564782037" sldId="276"/>
        </pc:sldMkLst>
      </pc:sldChg>
      <pc:sldChg chg="add">
        <pc:chgData name="Dabiri, Ayda" userId="b37f3988-c176-4be8-807a-107e80ddceeb" providerId="ADAL" clId="{05F97433-572F-41D1-A502-1B25DEC42B9A}" dt="2020-09-25T15:53:49.979" v="10"/>
        <pc:sldMkLst>
          <pc:docMk/>
          <pc:sldMk cId="1259879216"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2020/9/25</a:t>
            </a:fld>
            <a:endParaRPr lang="zh-CN" altLang="en-US"/>
          </a:p>
        </p:txBody>
      </p:sp>
      <p:sp>
        <p:nvSpPr>
          <p:cNvPr id="4" name="幻灯片图像占位符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2020/9/25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6688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2020/9/25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29747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2020/9/25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68431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0" name="Titeltext"/>
          <p:cNvSpPr txBox="1">
            <a:spLocks noGrp="1"/>
          </p:cNvSpPr>
          <p:nvPr>
            <p:ph type="title"/>
          </p:nvPr>
        </p:nvSpPr>
        <p:spPr>
          <a:prstGeom prst="rect">
            <a:avLst/>
          </a:prstGeom>
        </p:spPr>
        <p:txBody>
          <a:bodyPr/>
          <a:lstStyle/>
          <a:p>
            <a:r>
              <a:t>Titeltext</a:t>
            </a:r>
          </a:p>
        </p:txBody>
      </p:sp>
      <p:sp>
        <p:nvSpPr>
          <p:cNvPr id="21"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2"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5668546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2020/9/25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36911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2020/9/25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769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2020/9/25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98554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2020/9/25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5596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2020/9/25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3463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2020/9/25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30504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2020/9/25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55571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2020/9/25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0622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2020/9/25</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05595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achim.krois@charite.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tarry.sinbgh@deepkapha.ai"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xtranet.itu.int/sites/itu-t/focusgroups/ai4h/docs/FGAI4H-H-010-A01.docx"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6572245" y="935321"/>
            <a:ext cx="1912639" cy="369332"/>
          </a:xfrm>
          <a:prstGeom prst="rect">
            <a:avLst/>
          </a:prstGeom>
        </p:spPr>
        <p:txBody>
          <a:bodyPr wrap="none">
            <a:spAutoFit/>
          </a:bodyPr>
          <a:lstStyle/>
          <a:p>
            <a:pPr algn="r"/>
            <a:r>
              <a:rPr lang="en-GB" b="1" dirty="0"/>
              <a:t>FGAI4H-J-010-A03</a:t>
            </a:r>
          </a:p>
        </p:txBody>
      </p:sp>
      <p:sp>
        <p:nvSpPr>
          <p:cNvPr id="10" name="Rectangle 9">
            <a:extLst>
              <a:ext uri="{FF2B5EF4-FFF2-40B4-BE49-F238E27FC236}">
                <a16:creationId xmlns:a16="http://schemas.microsoft.com/office/drawing/2014/main" id="{D36F58C8-2F54-4864-94DC-A069EA8D2640}"/>
              </a:ext>
            </a:extLst>
          </p:cNvPr>
          <p:cNvSpPr/>
          <p:nvPr/>
        </p:nvSpPr>
        <p:spPr>
          <a:xfrm>
            <a:off x="4196322" y="1304653"/>
            <a:ext cx="4251870" cy="369332"/>
          </a:xfrm>
          <a:prstGeom prst="rect">
            <a:avLst/>
          </a:prstGeom>
        </p:spPr>
        <p:txBody>
          <a:bodyPr wrap="none">
            <a:spAutoFit/>
          </a:bodyPr>
          <a:lstStyle/>
          <a:p>
            <a:pPr algn="r"/>
            <a:r>
              <a:rPr lang="en-US" dirty="0"/>
              <a:t>E-meeting, 30 September – 2 October 2020</a:t>
            </a:r>
            <a:endParaRPr lang="en-GB" dirty="0"/>
          </a:p>
        </p:txBody>
      </p:sp>
      <p:graphicFrame>
        <p:nvGraphicFramePr>
          <p:cNvPr id="5" name="Table 2">
            <a:extLst>
              <a:ext uri="{FF2B5EF4-FFF2-40B4-BE49-F238E27FC236}">
                <a16:creationId xmlns:a16="http://schemas.microsoft.com/office/drawing/2014/main" id="{74C12A0D-46C6-497D-99B3-24356FA8D0B4}"/>
              </a:ext>
            </a:extLst>
          </p:cNvPr>
          <p:cNvGraphicFramePr>
            <a:graphicFrameLocks noGrp="1"/>
          </p:cNvGraphicFramePr>
          <p:nvPr>
            <p:extLst>
              <p:ext uri="{D42A27DB-BD31-4B8C-83A1-F6EECF244321}">
                <p14:modId xmlns:p14="http://schemas.microsoft.com/office/powerpoint/2010/main" val="4200482659"/>
              </p:ext>
            </p:extLst>
          </p:nvPr>
        </p:nvGraphicFramePr>
        <p:xfrm>
          <a:off x="924051" y="2666136"/>
          <a:ext cx="7112397" cy="3695700"/>
        </p:xfrm>
        <a:graphic>
          <a:graphicData uri="http://schemas.openxmlformats.org/drawingml/2006/table">
            <a:tbl>
              <a:tblPr firstRow="1" bandRow="1">
                <a:tableStyleId>{2D5ABB26-0587-4C30-8999-92F81FD0307C}</a:tableStyleId>
              </a:tblPr>
              <a:tblGrid>
                <a:gridCol w="1139830">
                  <a:extLst>
                    <a:ext uri="{9D8B030D-6E8A-4147-A177-3AD203B41FA5}">
                      <a16:colId xmlns:a16="http://schemas.microsoft.com/office/drawing/2014/main" val="3760236376"/>
                    </a:ext>
                  </a:extLst>
                </a:gridCol>
                <a:gridCol w="2374769">
                  <a:extLst>
                    <a:ext uri="{9D8B030D-6E8A-4147-A177-3AD203B41FA5}">
                      <a16:colId xmlns:a16="http://schemas.microsoft.com/office/drawing/2014/main" val="4118390399"/>
                    </a:ext>
                  </a:extLst>
                </a:gridCol>
                <a:gridCol w="3597798">
                  <a:extLst>
                    <a:ext uri="{9D8B030D-6E8A-4147-A177-3AD203B41FA5}">
                      <a16:colId xmlns:a16="http://schemas.microsoft.com/office/drawing/2014/main" val="3689152469"/>
                    </a:ext>
                  </a:extLst>
                </a:gridCol>
              </a:tblGrid>
              <a:tr h="365760">
                <a:tc>
                  <a:txBody>
                    <a:bodyPr/>
                    <a:lstStyle/>
                    <a:p>
                      <a:r>
                        <a:rPr lang="en-US" sz="1600" b="1" dirty="0"/>
                        <a:t>Source:</a:t>
                      </a:r>
                      <a:endParaRPr lang="en-GB" sz="1600" b="1" dirty="0"/>
                    </a:p>
                  </a:txBody>
                  <a:tcPr marL="68580" marR="68580" marT="34290" marB="34290"/>
                </a:tc>
                <a:tc gridSpan="2">
                  <a:txBody>
                    <a:bodyPr/>
                    <a:lstStyle/>
                    <a:p>
                      <a:r>
                        <a:rPr lang="en-GB" sz="1600" b="0" i="0" kern="1200" dirty="0">
                          <a:solidFill>
                            <a:schemeClr val="tx1"/>
                          </a:solidFill>
                          <a:effectLst/>
                          <a:latin typeface="+mn-lt"/>
                          <a:ea typeface="+mn-ea"/>
                          <a:cs typeface="+mn-cs"/>
                        </a:rPr>
                        <a:t>TG-Dental Topic Driver</a:t>
                      </a:r>
                      <a:endParaRPr lang="en-GB" sz="1600" dirty="0">
                        <a:solidFill>
                          <a:srgbClr val="FF0000"/>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600" b="1" dirty="0"/>
                        <a:t>Title:</a:t>
                      </a:r>
                      <a:endParaRPr lang="en-GB" sz="1600" b="1" dirty="0"/>
                    </a:p>
                  </a:txBody>
                  <a:tcPr marL="68580" marR="68580" marT="34290" marB="34290"/>
                </a:tc>
                <a:tc gridSpan="2">
                  <a:txBody>
                    <a:bodyPr/>
                    <a:lstStyle/>
                    <a:p>
                      <a:r>
                        <a:rPr lang="en-GB" sz="1600" b="0" i="0" kern="1200" dirty="0">
                          <a:solidFill>
                            <a:schemeClr val="tx1"/>
                          </a:solidFill>
                          <a:effectLst/>
                          <a:latin typeface="+mn-lt"/>
                          <a:ea typeface="+mn-ea"/>
                          <a:cs typeface="+mn-cs"/>
                        </a:rPr>
                        <a:t>Att.3 – Presentation (TG-Dental)</a:t>
                      </a:r>
                      <a:endParaRPr lang="en-GB" sz="16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600" b="1" dirty="0"/>
                        <a:t>Purpose:</a:t>
                      </a:r>
                      <a:endParaRPr lang="en-GB" sz="16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600" dirty="0"/>
                        <a:t>Discussion</a:t>
                      </a:r>
                      <a:endParaRPr lang="en-GB" sz="16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600" b="1" dirty="0"/>
                        <a:t>Contact:</a:t>
                      </a:r>
                      <a:endParaRPr lang="en-GB" sz="16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defRPr sz="1400">
                          <a:sym typeface="Arial"/>
                        </a:defRPr>
                      </a:pPr>
                      <a:r>
                        <a:rPr sz="1600" dirty="0"/>
                        <a:t>Joachim </a:t>
                      </a:r>
                      <a:r>
                        <a:rPr sz="1600" dirty="0" err="1"/>
                        <a:t>Krois</a:t>
                      </a:r>
                      <a:endParaRPr sz="1600" dirty="0"/>
                    </a:p>
                    <a:p>
                      <a:pPr algn="l">
                        <a:defRPr sz="1400">
                          <a:sym typeface="Arial"/>
                        </a:defRPr>
                      </a:pPr>
                      <a:r>
                        <a:rPr sz="1600" dirty="0"/>
                        <a:t>Falk </a:t>
                      </a:r>
                      <a:r>
                        <a:rPr sz="1600" dirty="0" err="1"/>
                        <a:t>Schwendicke</a:t>
                      </a: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sz="1400">
                          <a:sym typeface="Arial"/>
                        </a:defRPr>
                      </a:pPr>
                      <a:r>
                        <a:rPr lang="de-DE" sz="1600" dirty="0" err="1"/>
                        <a:t>Tarry</a:t>
                      </a:r>
                      <a:r>
                        <a:rPr lang="de-DE" sz="1600" dirty="0"/>
                        <a:t> Singh</a:t>
                      </a:r>
                    </a:p>
                  </a:txBody>
                  <a:tcPr marL="45720" marR="45720" horzOverflow="overflow">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a:defRPr sz="1400">
                          <a:sym typeface="Arial"/>
                        </a:defRPr>
                      </a:pPr>
                      <a:r>
                        <a:rPr sz="1600" dirty="0"/>
                        <a:t>E-mail: </a:t>
                      </a:r>
                      <a:r>
                        <a:rPr sz="1600" u="sng" dirty="0">
                          <a:solidFill>
                            <a:srgbClr val="0563C1"/>
                          </a:solidFill>
                          <a:uFill>
                            <a:solidFill>
                              <a:srgbClr val="0563C1"/>
                            </a:solidFill>
                          </a:uFill>
                          <a:hlinkClick r:id="rId3"/>
                        </a:rPr>
                        <a:t>joachim.krois@charite.de</a:t>
                      </a:r>
                    </a:p>
                    <a:p>
                      <a:pPr algn="l">
                        <a:defRPr sz="1400">
                          <a:sym typeface="Arial"/>
                        </a:defRPr>
                      </a:pPr>
                      <a:r>
                        <a:rPr sz="1600" dirty="0"/>
                        <a:t>E-mail: </a:t>
                      </a:r>
                      <a:r>
                        <a:rPr sz="1600" u="sng" dirty="0">
                          <a:solidFill>
                            <a:srgbClr val="0563C1"/>
                          </a:solidFill>
                          <a:uFill>
                            <a:solidFill>
                              <a:srgbClr val="0563C1"/>
                            </a:solidFill>
                          </a:uFill>
                          <a:hlinkClick r:id="rId3"/>
                        </a:rPr>
                        <a:t>falk.schwendicke@charite.de</a:t>
                      </a:r>
                      <a:endParaRPr lang="en-US" sz="1600" u="sng" dirty="0">
                        <a:solidFill>
                          <a:srgbClr val="0563C1"/>
                        </a:solidFill>
                        <a:uFill>
                          <a:solidFill>
                            <a:srgbClr val="0563C1"/>
                          </a:solidFill>
                        </a:uFill>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sz="1400">
                          <a:sym typeface="Arial"/>
                        </a:defRPr>
                      </a:pPr>
                      <a:r>
                        <a:rPr lang="de-DE" sz="1600" dirty="0" err="1"/>
                        <a:t>E-mail</a:t>
                      </a:r>
                      <a:r>
                        <a:rPr lang="de-DE" sz="1600" dirty="0"/>
                        <a:t>: </a:t>
                      </a:r>
                      <a:r>
                        <a:rPr lang="de-DE" sz="1600" dirty="0">
                          <a:hlinkClick r:id="rId4"/>
                        </a:rPr>
                        <a:t>tarry.singh</a:t>
                      </a:r>
                      <a:r>
                        <a:rPr lang="de-DE" sz="1600" u="sng" dirty="0">
                          <a:solidFill>
                            <a:srgbClr val="0563C1"/>
                          </a:solidFill>
                          <a:uFill>
                            <a:solidFill>
                              <a:srgbClr val="0563C1"/>
                            </a:solidFill>
                          </a:uFill>
                          <a:hlinkClick r:id="rId4"/>
                        </a:rPr>
                        <a:t>@deepkapha.ai</a:t>
                      </a:r>
                      <a:endParaRPr lang="de-DE" sz="1600" u="sng" dirty="0">
                        <a:solidFill>
                          <a:srgbClr val="0563C1"/>
                        </a:solidFill>
                        <a:uFill>
                          <a:solidFill>
                            <a:srgbClr val="0563C1"/>
                          </a:solidFill>
                        </a:uFill>
                      </a:endParaRPr>
                    </a:p>
                  </a:txBody>
                  <a:tcPr marL="45720" marR="45720" horzOverflow="overflow">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0">
                <a:tc>
                  <a:txBody>
                    <a:bodyPr/>
                    <a:lstStyle/>
                    <a:p>
                      <a:r>
                        <a:rPr lang="en-US" sz="1600" b="1" dirty="0"/>
                        <a:t>Abstract:</a:t>
                      </a:r>
                      <a:endParaRPr lang="en-GB" sz="16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algn="l">
                        <a:defRPr sz="1400">
                          <a:sym typeface="Arial"/>
                        </a:defRPr>
                      </a:pPr>
                      <a:r>
                        <a:rPr lang="en-GB" sz="1600" dirty="0"/>
                        <a:t>This presentation is given at the FG-AI4H e-meeting on Sep 30 to Oct 02 and contains </a:t>
                      </a:r>
                    </a:p>
                    <a:p>
                      <a:pPr marL="285750" indent="-285750" algn="l">
                        <a:buClr>
                          <a:srgbClr val="000000"/>
                        </a:buClr>
                        <a:buSzPct val="100000"/>
                        <a:buFont typeface="Arial"/>
                        <a:buChar char="•"/>
                        <a:defRPr sz="1400">
                          <a:sym typeface="Arial"/>
                        </a:defRPr>
                      </a:pPr>
                      <a:r>
                        <a:rPr lang="en-GB" sz="1600" dirty="0"/>
                        <a:t>background and overview of the TG-Dental </a:t>
                      </a:r>
                    </a:p>
                    <a:p>
                      <a:pPr marL="285750" indent="-285750" algn="l">
                        <a:buClr>
                          <a:srgbClr val="000000"/>
                        </a:buClr>
                        <a:buSzPct val="100000"/>
                        <a:buFont typeface="Arial"/>
                        <a:buChar char="•"/>
                        <a:defRPr sz="1400">
                          <a:sym typeface="Arial"/>
                        </a:defRPr>
                      </a:pPr>
                      <a:r>
                        <a:rPr lang="en-GB" sz="1600" dirty="0"/>
                        <a:t>activities and outputs since meeting I</a:t>
                      </a:r>
                    </a:p>
                    <a:p>
                      <a:pPr marL="285750" indent="-285750" algn="l">
                        <a:buClr>
                          <a:srgbClr val="000000"/>
                        </a:buClr>
                        <a:buSzPct val="100000"/>
                        <a:buFont typeface="Arial"/>
                        <a:buChar char="•"/>
                        <a:defRPr sz="1400">
                          <a:sym typeface="Arial"/>
                        </a:defRPr>
                      </a:pPr>
                      <a:r>
                        <a:rPr lang="en-GB" sz="1600" dirty="0"/>
                        <a:t>Introduction of Dr Robert Gaudin (</a:t>
                      </a:r>
                      <a:r>
                        <a:rPr lang="en-GB" sz="1600" dirty="0" err="1"/>
                        <a:t>Charité</a:t>
                      </a:r>
                      <a:r>
                        <a:rPr lang="en-GB" sz="1600" dirty="0"/>
                        <a:t> – </a:t>
                      </a:r>
                      <a:r>
                        <a:rPr lang="en-GB" sz="1600" dirty="0" err="1"/>
                        <a:t>Universitätsmedizin</a:t>
                      </a:r>
                      <a:r>
                        <a:rPr lang="en-GB" sz="1600" dirty="0"/>
                        <a:t> Berlin) </a:t>
                      </a:r>
                      <a:r>
                        <a:rPr lang="en-GB" sz="1600" kern="1200" dirty="0">
                          <a:solidFill>
                            <a:schemeClr val="tx1"/>
                          </a:solidFill>
                          <a:latin typeface="+mn-lt"/>
                          <a:ea typeface="+mn-ea"/>
                          <a:cs typeface="+mn-cs"/>
                        </a:rPr>
                        <a:t>and Dr </a:t>
                      </a:r>
                      <a:r>
                        <a:rPr lang="en-GB" sz="1600" kern="1200" dirty="0" err="1">
                          <a:solidFill>
                            <a:schemeClr val="tx1"/>
                          </a:solidFill>
                          <a:latin typeface="+mn-lt"/>
                          <a:ea typeface="+mn-ea"/>
                          <a:cs typeface="+mn-cs"/>
                          <a:sym typeface="Arial"/>
                        </a:rPr>
                        <a:t>Akhilanand</a:t>
                      </a:r>
                      <a:r>
                        <a:rPr lang="en-GB" sz="1600" kern="1200" dirty="0">
                          <a:solidFill>
                            <a:schemeClr val="tx1"/>
                          </a:solidFill>
                          <a:latin typeface="+mn-lt"/>
                          <a:ea typeface="+mn-ea"/>
                          <a:cs typeface="+mn-cs"/>
                          <a:sym typeface="Arial"/>
                        </a:rPr>
                        <a:t> </a:t>
                      </a:r>
                      <a:r>
                        <a:rPr lang="en-GB" sz="1600" kern="1200" dirty="0" err="1">
                          <a:solidFill>
                            <a:schemeClr val="tx1"/>
                          </a:solidFill>
                          <a:latin typeface="+mn-lt"/>
                          <a:ea typeface="+mn-ea"/>
                          <a:cs typeface="+mn-cs"/>
                          <a:sym typeface="Arial"/>
                        </a:rPr>
                        <a:t>Chaurasia</a:t>
                      </a:r>
                      <a:r>
                        <a:rPr lang="en-GB" sz="1600" kern="1200" dirty="0">
                          <a:solidFill>
                            <a:schemeClr val="tx1"/>
                          </a:solidFill>
                          <a:latin typeface="+mn-lt"/>
                          <a:ea typeface="+mn-ea"/>
                          <a:cs typeface="+mn-cs"/>
                          <a:sym typeface="Arial"/>
                        </a:rPr>
                        <a:t> (</a:t>
                      </a:r>
                      <a:r>
                        <a:rPr lang="de-DE" sz="1600" kern="1200" dirty="0">
                          <a:solidFill>
                            <a:schemeClr val="tx1"/>
                          </a:solidFill>
                          <a:latin typeface="+mn-lt"/>
                          <a:ea typeface="+mn-ea"/>
                          <a:cs typeface="+mn-cs"/>
                          <a:sym typeface="Arial"/>
                        </a:rPr>
                        <a:t>King George Medical University, Lucknow, </a:t>
                      </a:r>
                      <a:r>
                        <a:rPr lang="de-DE" sz="1600" kern="1200" dirty="0" err="1">
                          <a:solidFill>
                            <a:schemeClr val="tx1"/>
                          </a:solidFill>
                          <a:latin typeface="+mn-lt"/>
                          <a:ea typeface="+mn-ea"/>
                          <a:cs typeface="+mn-cs"/>
                          <a:sym typeface="Arial"/>
                        </a:rPr>
                        <a:t>India</a:t>
                      </a:r>
                      <a:r>
                        <a:rPr lang="en-GB" sz="1600" kern="1200" dirty="0">
                          <a:solidFill>
                            <a:schemeClr val="tx1"/>
                          </a:solidFill>
                          <a:latin typeface="+mn-lt"/>
                          <a:ea typeface="+mn-ea"/>
                          <a:cs typeface="+mn-cs"/>
                          <a:sym typeface="Arial"/>
                        </a:rPr>
                        <a:t>)</a:t>
                      </a:r>
                      <a:r>
                        <a:rPr lang="de-DE" sz="1600" kern="1200" dirty="0">
                          <a:solidFill>
                            <a:schemeClr val="tx1"/>
                          </a:solidFill>
                          <a:latin typeface="+mn-lt"/>
                          <a:ea typeface="+mn-ea"/>
                          <a:cs typeface="+mn-cs"/>
                        </a:rPr>
                        <a:t> </a:t>
                      </a:r>
                      <a:endParaRPr lang="en-GB" sz="1600" kern="1200" dirty="0">
                        <a:solidFill>
                          <a:schemeClr val="tx1"/>
                        </a:solidFill>
                        <a:latin typeface="+mn-lt"/>
                        <a:ea typeface="+mn-ea"/>
                        <a:cs typeface="+mn-cs"/>
                      </a:endParaRPr>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ogle Shape;104;g6070fcd22c_0_0"/>
          <p:cNvSpPr txBox="1">
            <a:spLocks noGrp="1"/>
          </p:cNvSpPr>
          <p:nvPr>
            <p:ph type="title"/>
          </p:nvPr>
        </p:nvSpPr>
        <p:spPr>
          <a:xfrm>
            <a:off x="371171" y="805774"/>
            <a:ext cx="7755559" cy="994275"/>
          </a:xfrm>
          <a:prstGeom prst="rect">
            <a:avLst/>
          </a:prstGeom>
        </p:spPr>
        <p:txBody>
          <a:bodyPr>
            <a:normAutofit fontScale="90000"/>
          </a:bodyPr>
          <a:lstStyle>
            <a:lvl1pPr>
              <a:defRPr>
                <a:solidFill>
                  <a:schemeClr val="accent1"/>
                </a:solidFill>
              </a:defRPr>
            </a:lvl1pPr>
          </a:lstStyle>
          <a:p>
            <a:r>
              <a:rPr lang="en-US" sz="4000" dirty="0"/>
              <a:t>Confusion matrix for dental image segmentation tasks</a:t>
            </a:r>
          </a:p>
        </p:txBody>
      </p:sp>
      <p:pic>
        <p:nvPicPr>
          <p:cNvPr id="7" name="Google Shape;97;p2" descr="Google Shape;97;p2">
            <a:extLst>
              <a:ext uri="{FF2B5EF4-FFF2-40B4-BE49-F238E27FC236}">
                <a16:creationId xmlns:a16="http://schemas.microsoft.com/office/drawing/2014/main" id="{A9184ECE-70D3-D649-9A27-F6B2941672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9012" y="26026"/>
            <a:ext cx="1954988" cy="842668"/>
          </a:xfrm>
          <a:prstGeom prst="rect">
            <a:avLst/>
          </a:prstGeom>
          <a:ln w="12700">
            <a:miter lim="400000"/>
          </a:ln>
        </p:spPr>
      </p:pic>
      <p:pic>
        <p:nvPicPr>
          <p:cNvPr id="8" name="Image3" descr="Ein Bild, das sitzend, Raum, weiß, Tastatur enthält.&#10;&#10;Automatisch generierte Beschreibung">
            <a:extLst>
              <a:ext uri="{FF2B5EF4-FFF2-40B4-BE49-F238E27FC236}">
                <a16:creationId xmlns:a16="http://schemas.microsoft.com/office/drawing/2014/main" id="{36E81338-ABFF-AF4C-A889-232C6DE3A533}"/>
              </a:ext>
            </a:extLst>
          </p:cNvPr>
          <p:cNvPicPr/>
          <p:nvPr/>
        </p:nvPicPr>
        <p:blipFill>
          <a:blip r:embed="rId3"/>
          <a:stretch>
            <a:fillRect/>
          </a:stretch>
        </p:blipFill>
        <p:spPr bwMode="auto">
          <a:xfrm>
            <a:off x="0" y="3648361"/>
            <a:ext cx="6116595" cy="2819181"/>
          </a:xfrm>
          <a:prstGeom prst="rect">
            <a:avLst/>
          </a:prstGeom>
        </p:spPr>
      </p:pic>
      <p:pic>
        <p:nvPicPr>
          <p:cNvPr id="12" name="Grafik 11">
            <a:extLst>
              <a:ext uri="{FF2B5EF4-FFF2-40B4-BE49-F238E27FC236}">
                <a16:creationId xmlns:a16="http://schemas.microsoft.com/office/drawing/2014/main" id="{5B0ED7C5-0BE5-C749-A499-C863EE28FC37}"/>
              </a:ext>
            </a:extLst>
          </p:cNvPr>
          <p:cNvPicPr>
            <a:picLocks noChangeAspect="1"/>
          </p:cNvPicPr>
          <p:nvPr/>
        </p:nvPicPr>
        <p:blipFill rotWithShape="1">
          <a:blip r:embed="rId4">
            <a:extLst>
              <a:ext uri="{28A0092B-C50C-407E-A947-70E740481C1C}">
                <a14:useLocalDpi xmlns:a14="http://schemas.microsoft.com/office/drawing/2010/main" val="0"/>
              </a:ext>
            </a:extLst>
          </a:blip>
          <a:srcRect l="30162" b="550"/>
          <a:stretch/>
        </p:blipFill>
        <p:spPr>
          <a:xfrm>
            <a:off x="6116595" y="3031982"/>
            <a:ext cx="2928551" cy="3435560"/>
          </a:xfrm>
          <a:prstGeom prst="rect">
            <a:avLst/>
          </a:prstGeom>
        </p:spPr>
      </p:pic>
      <p:pic>
        <p:nvPicPr>
          <p:cNvPr id="15" name="Grafik 14">
            <a:extLst>
              <a:ext uri="{FF2B5EF4-FFF2-40B4-BE49-F238E27FC236}">
                <a16:creationId xmlns:a16="http://schemas.microsoft.com/office/drawing/2014/main" id="{A17FC2FF-4C0A-DA40-BB52-F26D2663D2DD}"/>
              </a:ext>
            </a:extLst>
          </p:cNvPr>
          <p:cNvPicPr>
            <a:picLocks noChangeAspect="1"/>
          </p:cNvPicPr>
          <p:nvPr/>
        </p:nvPicPr>
        <p:blipFill rotWithShape="1">
          <a:blip r:embed="rId5">
            <a:extLst>
              <a:ext uri="{28A0092B-C50C-407E-A947-70E740481C1C}">
                <a14:useLocalDpi xmlns:a14="http://schemas.microsoft.com/office/drawing/2010/main" val="0"/>
              </a:ext>
            </a:extLst>
          </a:blip>
          <a:srcRect l="4367"/>
          <a:stretch/>
        </p:blipFill>
        <p:spPr>
          <a:xfrm>
            <a:off x="0" y="1862041"/>
            <a:ext cx="5874044" cy="1727009"/>
          </a:xfrm>
          <a:prstGeom prst="rect">
            <a:avLst/>
          </a:prstGeom>
        </p:spPr>
      </p:pic>
      <p:sp>
        <p:nvSpPr>
          <p:cNvPr id="21" name="Textfeld 20">
            <a:extLst>
              <a:ext uri="{FF2B5EF4-FFF2-40B4-BE49-F238E27FC236}">
                <a16:creationId xmlns:a16="http://schemas.microsoft.com/office/drawing/2014/main" id="{E34986FB-4886-B74C-9484-7176D45E8AE9}"/>
              </a:ext>
            </a:extLst>
          </p:cNvPr>
          <p:cNvSpPr txBox="1"/>
          <p:nvPr/>
        </p:nvSpPr>
        <p:spPr>
          <a:xfrm>
            <a:off x="114248" y="6457781"/>
            <a:ext cx="6116595" cy="400110"/>
          </a:xfrm>
          <a:prstGeom prst="rect">
            <a:avLst/>
          </a:prstGeom>
          <a:noFill/>
        </p:spPr>
        <p:txBody>
          <a:bodyPr wrap="square" rtlCol="0">
            <a:spAutoFit/>
          </a:bodyPr>
          <a:lstStyle/>
          <a:p>
            <a:r>
              <a:rPr lang="en-US" altLang="de-DE" sz="1000" b="1" i="1" dirty="0">
                <a:latin typeface="Arial" panose="020B0604020202020204" pitchFamily="34" charset="0"/>
                <a:cs typeface="Arial" panose="020B0604020202020204" pitchFamily="34" charset="0"/>
              </a:rPr>
              <a:t>Garcia-Cantu et al. 2020: Detecting caries lesions of different radiographic extension on bitewings using deep learning. Journal of Dentistry 100, 103425.</a:t>
            </a:r>
            <a:endParaRPr lang="en-US" sz="1000" b="1" i="1" dirty="0"/>
          </a:p>
        </p:txBody>
      </p:sp>
    </p:spTree>
    <p:extLst>
      <p:ext uri="{BB962C8B-B14F-4D97-AF65-F5344CB8AC3E}">
        <p14:creationId xmlns:p14="http://schemas.microsoft.com/office/powerpoint/2010/main" val="165176236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Google Shape;104;g6070fcd22c_0_0"/>
          <p:cNvSpPr txBox="1">
            <a:spLocks noGrp="1"/>
          </p:cNvSpPr>
          <p:nvPr>
            <p:ph type="title"/>
          </p:nvPr>
        </p:nvSpPr>
        <p:spPr>
          <a:xfrm>
            <a:off x="371171" y="805774"/>
            <a:ext cx="8772751" cy="994275"/>
          </a:xfrm>
          <a:prstGeom prst="rect">
            <a:avLst/>
          </a:prstGeom>
        </p:spPr>
        <p:txBody>
          <a:bodyPr>
            <a:normAutofit/>
          </a:bodyPr>
          <a:lstStyle>
            <a:lvl1pPr>
              <a:defRPr>
                <a:solidFill>
                  <a:schemeClr val="accent1"/>
                </a:solidFill>
              </a:defRPr>
            </a:lvl1pPr>
          </a:lstStyle>
          <a:p>
            <a:r>
              <a:rPr sz="4000" dirty="0"/>
              <a:t>Outputs</a:t>
            </a:r>
          </a:p>
        </p:txBody>
      </p:sp>
      <p:sp>
        <p:nvSpPr>
          <p:cNvPr id="172" name="Google Shape;105;g6070fcd22c_0_0"/>
          <p:cNvSpPr txBox="1">
            <a:spLocks noGrp="1"/>
          </p:cNvSpPr>
          <p:nvPr>
            <p:ph type="body" idx="1"/>
          </p:nvPr>
        </p:nvSpPr>
        <p:spPr>
          <a:xfrm>
            <a:off x="371170" y="2065835"/>
            <a:ext cx="8291567" cy="4012652"/>
          </a:xfrm>
          <a:prstGeom prst="rect">
            <a:avLst/>
          </a:prstGeom>
        </p:spPr>
        <p:txBody>
          <a:bodyPr>
            <a:normAutofit fontScale="92500" lnSpcReduction="10000"/>
          </a:bodyPr>
          <a:lstStyle/>
          <a:p>
            <a:pPr marL="400050" indent="-342900">
              <a:spcBef>
                <a:spcPts val="375"/>
              </a:spcBef>
              <a:buSzPts val="3200"/>
              <a:defRPr sz="3200"/>
            </a:pPr>
            <a:r>
              <a:rPr dirty="0"/>
              <a:t>TDD – Topic description document (</a:t>
            </a:r>
            <a:r>
              <a:rPr lang="de-DE" sz="3200" u="sng" dirty="0"/>
              <a:t>FGAI4H-J-010-A01)</a:t>
            </a:r>
            <a:endParaRPr lang="en-US" dirty="0"/>
          </a:p>
          <a:p>
            <a:pPr marL="400050" indent="-342900">
              <a:spcBef>
                <a:spcPts val="375"/>
              </a:spcBef>
              <a:buSzPts val="3200"/>
              <a:defRPr sz="3200"/>
            </a:pPr>
            <a:endParaRPr dirty="0">
              <a:uFill>
                <a:solidFill>
                  <a:srgbClr val="0563C1"/>
                </a:solidFill>
              </a:uFill>
              <a:hlinkClick r:id="rId2"/>
            </a:endParaRPr>
          </a:p>
          <a:p>
            <a:pPr marL="400050" indent="-342900">
              <a:spcBef>
                <a:spcPts val="375"/>
              </a:spcBef>
              <a:buSzPts val="3200"/>
              <a:defRPr sz="3200"/>
            </a:pPr>
            <a:r>
              <a:rPr dirty="0"/>
              <a:t>Call for Topic Group Participation “Dental Diagnostics and Digital Dentistry”  (</a:t>
            </a:r>
            <a:r>
              <a:rPr lang="de-DE" sz="3200" u="sng" dirty="0"/>
              <a:t>FGAI4H-I-010-A02</a:t>
            </a:r>
            <a:r>
              <a:rPr dirty="0"/>
              <a:t>)</a:t>
            </a:r>
            <a:endParaRPr lang="en-US" dirty="0"/>
          </a:p>
          <a:p>
            <a:pPr marL="400050" indent="-342900">
              <a:spcBef>
                <a:spcPts val="375"/>
              </a:spcBef>
              <a:buSzPts val="3200"/>
              <a:defRPr sz="3200"/>
            </a:pPr>
            <a:endParaRPr lang="en-US" dirty="0"/>
          </a:p>
          <a:p>
            <a:pPr marL="400050" indent="-342900">
              <a:spcBef>
                <a:spcPts val="375"/>
              </a:spcBef>
              <a:buSzPts val="3200"/>
              <a:defRPr sz="3200"/>
            </a:pPr>
            <a:r>
              <a:rPr lang="de-DE" dirty="0" err="1"/>
              <a:t>Discussion</a:t>
            </a:r>
            <a:r>
              <a:rPr lang="de-DE" dirty="0"/>
              <a:t> </a:t>
            </a:r>
            <a:r>
              <a:rPr lang="de-DE" dirty="0" err="1"/>
              <a:t>paper</a:t>
            </a:r>
            <a:r>
              <a:rPr lang="de-DE" dirty="0"/>
              <a:t> “</a:t>
            </a:r>
            <a:r>
              <a:rPr lang="en-US" sz="3200" i="1" dirty="0"/>
              <a:t>Artificial intelligence for dental image analysis: A Guide for Authors and Reviewers</a:t>
            </a:r>
            <a:r>
              <a:rPr lang="de-DE" dirty="0"/>
              <a:t>”  (</a:t>
            </a:r>
            <a:r>
              <a:rPr lang="de-DE" sz="3200" u="sng" dirty="0"/>
              <a:t>FGAI4H-J-010-A04</a:t>
            </a:r>
            <a:r>
              <a:rPr lang="de-DE" dirty="0"/>
              <a:t>)</a:t>
            </a:r>
            <a:endParaRPr lang="de-DE" dirty="0">
              <a:uFill>
                <a:solidFill>
                  <a:srgbClr val="0563C1"/>
                </a:solidFill>
              </a:uFill>
              <a:hlinkClick r:id="rId2"/>
            </a:endParaRPr>
          </a:p>
          <a:p>
            <a:pPr marL="400050" indent="-342900">
              <a:spcBef>
                <a:spcPts val="375"/>
              </a:spcBef>
              <a:buSzPts val="3200"/>
              <a:defRPr sz="3200"/>
            </a:pPr>
            <a:endParaRPr dirty="0">
              <a:uFill>
                <a:solidFill>
                  <a:srgbClr val="0563C1"/>
                </a:solidFill>
              </a:uFill>
              <a:hlinkClick r:id="rId2"/>
            </a:endParaRPr>
          </a:p>
        </p:txBody>
      </p:sp>
      <p:pic>
        <p:nvPicPr>
          <p:cNvPr id="5" name="Google Shape;97;p2" descr="Google Shape;97;p2">
            <a:extLst>
              <a:ext uri="{FF2B5EF4-FFF2-40B4-BE49-F238E27FC236}">
                <a16:creationId xmlns:a16="http://schemas.microsoft.com/office/drawing/2014/main" id="{DAFE613A-2EDC-C948-84AE-8B17BEE4C5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89012" y="26026"/>
            <a:ext cx="1954988" cy="842668"/>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Google Shape;113;g6070fcd22c_0_22"/>
          <p:cNvSpPr txBox="1">
            <a:spLocks noGrp="1"/>
          </p:cNvSpPr>
          <p:nvPr>
            <p:ph type="title"/>
          </p:nvPr>
        </p:nvSpPr>
        <p:spPr>
          <a:xfrm>
            <a:off x="371171" y="805774"/>
            <a:ext cx="8772751" cy="994275"/>
          </a:xfrm>
          <a:prstGeom prst="rect">
            <a:avLst/>
          </a:prstGeom>
        </p:spPr>
        <p:txBody>
          <a:bodyPr>
            <a:normAutofit/>
          </a:bodyPr>
          <a:lstStyle>
            <a:lvl1pPr>
              <a:defRPr>
                <a:solidFill>
                  <a:schemeClr val="accent1"/>
                </a:solidFill>
              </a:defRPr>
            </a:lvl1pPr>
          </a:lstStyle>
          <a:p>
            <a:r>
              <a:rPr sz="4000" dirty="0"/>
              <a:t>Next steps</a:t>
            </a:r>
          </a:p>
        </p:txBody>
      </p:sp>
      <p:sp>
        <p:nvSpPr>
          <p:cNvPr id="5" name="Google Shape;105;g6070fcd22c_0_0">
            <a:extLst>
              <a:ext uri="{FF2B5EF4-FFF2-40B4-BE49-F238E27FC236}">
                <a16:creationId xmlns:a16="http://schemas.microsoft.com/office/drawing/2014/main" id="{C7E9C00E-9918-324A-9BF1-2E915C782319}"/>
              </a:ext>
            </a:extLst>
          </p:cNvPr>
          <p:cNvSpPr txBox="1">
            <a:spLocks/>
          </p:cNvSpPr>
          <p:nvPr/>
        </p:nvSpPr>
        <p:spPr>
          <a:xfrm>
            <a:off x="371171" y="1988098"/>
            <a:ext cx="8291567" cy="4012652"/>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SzPts val="4400"/>
              <a:buNone/>
              <a:defRPr sz="4400"/>
            </a:pPr>
            <a:r>
              <a:rPr lang="en-US" dirty="0"/>
              <a:t>-) Further advance and discuss the TDD</a:t>
            </a:r>
          </a:p>
          <a:p>
            <a:pPr marL="0" indent="0">
              <a:spcBef>
                <a:spcPts val="1200"/>
              </a:spcBef>
              <a:buSzPts val="4400"/>
              <a:buNone/>
              <a:defRPr sz="4400"/>
            </a:pPr>
            <a:endParaRPr lang="en-US" dirty="0"/>
          </a:p>
          <a:p>
            <a:pPr marL="0" indent="0">
              <a:spcBef>
                <a:spcPts val="1200"/>
              </a:spcBef>
              <a:buSzPts val="4400"/>
              <a:buNone/>
              <a:defRPr sz="4400"/>
            </a:pPr>
            <a:r>
              <a:rPr lang="en-US" dirty="0"/>
              <a:t>-) Dissemination and publication of the manuscript on  </a:t>
            </a:r>
            <a:r>
              <a:rPr lang="en-US" i="1" dirty="0"/>
              <a:t>Artificial intelligence for dental image analysis: A Guide for Authors and Reviewers</a:t>
            </a:r>
          </a:p>
          <a:p>
            <a:pPr marL="0" indent="0">
              <a:spcBef>
                <a:spcPts val="1200"/>
              </a:spcBef>
              <a:buSzPts val="4400"/>
              <a:buNone/>
              <a:defRPr sz="4400"/>
            </a:pPr>
            <a:endParaRPr lang="en-US" i="1" dirty="0"/>
          </a:p>
          <a:p>
            <a:pPr marL="0" indent="0">
              <a:spcBef>
                <a:spcPts val="1200"/>
              </a:spcBef>
              <a:buSzPts val="4400"/>
              <a:buNone/>
              <a:defRPr sz="4400"/>
            </a:pPr>
            <a:r>
              <a:rPr lang="en-US" dirty="0"/>
              <a:t>-) Further analyses how to bridge the gap between reporting practices in dentistry (metrics on tooth level) and AI model outputs </a:t>
            </a:r>
          </a:p>
        </p:txBody>
      </p:sp>
      <p:pic>
        <p:nvPicPr>
          <p:cNvPr id="6" name="Google Shape;97;p2" descr="Google Shape;97;p2">
            <a:extLst>
              <a:ext uri="{FF2B5EF4-FFF2-40B4-BE49-F238E27FC236}">
                <a16:creationId xmlns:a16="http://schemas.microsoft.com/office/drawing/2014/main" id="{9F1E3DDD-ED93-0240-81E0-21B9D3D809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9012" y="26026"/>
            <a:ext cx="1954988" cy="842668"/>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Google Shape;142;p6"/>
          <p:cNvSpPr txBox="1">
            <a:spLocks noGrp="1"/>
          </p:cNvSpPr>
          <p:nvPr>
            <p:ph type="body" sz="quarter" idx="1"/>
          </p:nvPr>
        </p:nvSpPr>
        <p:spPr>
          <a:xfrm>
            <a:off x="3325950" y="2659277"/>
            <a:ext cx="2492101" cy="526268"/>
          </a:xfrm>
          <a:prstGeom prst="rect">
            <a:avLst/>
          </a:prstGeom>
        </p:spPr>
        <p:txBody>
          <a:bodyPr>
            <a:normAutofit fontScale="85000" lnSpcReduction="20000"/>
          </a:bodyPr>
          <a:lstStyle>
            <a:lvl1pPr marL="0" indent="0" defTabSz="868680">
              <a:spcBef>
                <a:spcPts val="0"/>
              </a:spcBef>
              <a:buSzTx/>
              <a:buNone/>
              <a:defRPr sz="4180">
                <a:solidFill>
                  <a:schemeClr val="accent1"/>
                </a:solidFill>
              </a:defRPr>
            </a:lvl1pPr>
          </a:lstStyle>
          <a:p>
            <a:r>
              <a:t>Thank you!</a:t>
            </a:r>
          </a:p>
        </p:txBody>
      </p:sp>
      <p:pic>
        <p:nvPicPr>
          <p:cNvPr id="180" name="Google Shape;143;p6" descr="Google Shape;143;p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86929" y="3993400"/>
            <a:ext cx="3770142" cy="162506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Google Shape;88;p1"/>
          <p:cNvSpPr txBox="1">
            <a:spLocks noGrp="1"/>
          </p:cNvSpPr>
          <p:nvPr>
            <p:ph type="ctrTitle"/>
          </p:nvPr>
        </p:nvSpPr>
        <p:spPr>
          <a:xfrm>
            <a:off x="-1" y="857250"/>
            <a:ext cx="9279403" cy="1734206"/>
          </a:xfrm>
          <a:prstGeom prst="rect">
            <a:avLst/>
          </a:prstGeom>
        </p:spPr>
        <p:txBody>
          <a:bodyPr anchor="ctr"/>
          <a:lstStyle/>
          <a:p>
            <a:pPr>
              <a:defRPr sz="4800"/>
            </a:pPr>
            <a:r>
              <a:rPr dirty="0"/>
              <a:t>Meeting </a:t>
            </a:r>
            <a:r>
              <a:rPr lang="en-US" dirty="0"/>
              <a:t>J</a:t>
            </a:r>
            <a:r>
              <a:rPr dirty="0"/>
              <a:t>  </a:t>
            </a:r>
            <a:br>
              <a:rPr dirty="0"/>
            </a:br>
            <a:r>
              <a:rPr dirty="0"/>
              <a:t>TG-Dental Update</a:t>
            </a:r>
          </a:p>
        </p:txBody>
      </p:sp>
      <p:sp>
        <p:nvSpPr>
          <p:cNvPr id="123" name="Google Shape;89;p1"/>
          <p:cNvSpPr txBox="1">
            <a:spLocks noGrp="1"/>
          </p:cNvSpPr>
          <p:nvPr>
            <p:ph type="subTitle" sz="half" idx="1"/>
          </p:nvPr>
        </p:nvSpPr>
        <p:spPr>
          <a:xfrm>
            <a:off x="1201003" y="4495145"/>
            <a:ext cx="6741994" cy="1836421"/>
          </a:xfrm>
          <a:prstGeom prst="rect">
            <a:avLst/>
          </a:prstGeom>
        </p:spPr>
        <p:txBody>
          <a:bodyPr>
            <a:normAutofit/>
          </a:bodyPr>
          <a:lstStyle/>
          <a:p>
            <a:pPr>
              <a:spcBef>
                <a:spcPts val="0"/>
              </a:spcBef>
              <a:defRPr sz="4800"/>
            </a:pPr>
            <a:r>
              <a:rPr lang="en-US" sz="3300" dirty="0"/>
              <a:t>September</a:t>
            </a:r>
            <a:r>
              <a:rPr sz="3300" dirty="0"/>
              <a:t> </a:t>
            </a:r>
            <a:r>
              <a:rPr lang="en-US" sz="3300" dirty="0"/>
              <a:t>30 </a:t>
            </a:r>
            <a:r>
              <a:rPr lang="de-DE" sz="3300" dirty="0"/>
              <a:t>–</a:t>
            </a:r>
            <a:r>
              <a:rPr lang="en-US" sz="3300" dirty="0"/>
              <a:t> October 02</a:t>
            </a:r>
            <a:r>
              <a:rPr sz="3300" dirty="0"/>
              <a:t>, 2020</a:t>
            </a:r>
          </a:p>
          <a:p>
            <a:pPr>
              <a:defRPr sz="4800"/>
            </a:pPr>
            <a:r>
              <a:rPr sz="2800" dirty="0"/>
              <a:t>Falk </a:t>
            </a:r>
            <a:r>
              <a:rPr sz="2800" dirty="0" err="1"/>
              <a:t>Schwendicke</a:t>
            </a:r>
            <a:r>
              <a:rPr sz="2800" dirty="0"/>
              <a:t>, Joachim </a:t>
            </a:r>
            <a:r>
              <a:rPr sz="2800" dirty="0" err="1"/>
              <a:t>Krois</a:t>
            </a:r>
            <a:r>
              <a:rPr lang="en-US" sz="2800" dirty="0"/>
              <a:t>, Tarry Singh, Robert Gaudin and </a:t>
            </a:r>
            <a:r>
              <a:rPr lang="en-GB" sz="2800" dirty="0" err="1">
                <a:sym typeface="Arial"/>
              </a:rPr>
              <a:t>Akhilanand</a:t>
            </a:r>
            <a:r>
              <a:rPr lang="en-GB" sz="2800" dirty="0">
                <a:sym typeface="Arial"/>
              </a:rPr>
              <a:t> </a:t>
            </a:r>
            <a:r>
              <a:rPr lang="en-GB" sz="2800" dirty="0" err="1">
                <a:sym typeface="Arial"/>
              </a:rPr>
              <a:t>Chaurasia</a:t>
            </a:r>
            <a:r>
              <a:rPr lang="en-GB" sz="2800" dirty="0">
                <a:sym typeface="Arial"/>
              </a:rPr>
              <a:t> </a:t>
            </a:r>
            <a:endParaRPr sz="2800" dirty="0"/>
          </a:p>
        </p:txBody>
      </p:sp>
      <p:pic>
        <p:nvPicPr>
          <p:cNvPr id="124" name="Google Shape;90;p1" descr="Google Shape;90;p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54628" y="2591455"/>
            <a:ext cx="3770143" cy="1625062"/>
          </a:xfrm>
          <a:prstGeom prst="rect">
            <a:avLst/>
          </a:prstGeom>
          <a:ln w="12700">
            <a:miter lim="400000"/>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ogle Shape;104;g6070fcd22c_0_0"/>
          <p:cNvSpPr txBox="1">
            <a:spLocks noGrp="1"/>
          </p:cNvSpPr>
          <p:nvPr>
            <p:ph type="title"/>
          </p:nvPr>
        </p:nvSpPr>
        <p:spPr>
          <a:xfrm>
            <a:off x="371171" y="805774"/>
            <a:ext cx="8772751" cy="994275"/>
          </a:xfrm>
          <a:prstGeom prst="rect">
            <a:avLst/>
          </a:prstGeom>
        </p:spPr>
        <p:txBody>
          <a:bodyPr>
            <a:normAutofit/>
          </a:bodyPr>
          <a:lstStyle>
            <a:lvl1pPr>
              <a:defRPr>
                <a:solidFill>
                  <a:schemeClr val="accent1"/>
                </a:solidFill>
              </a:defRPr>
            </a:lvl1pPr>
          </a:lstStyle>
          <a:p>
            <a:r>
              <a:rPr lang="en-US" sz="4000" dirty="0"/>
              <a:t>TG-Dental – Contributors</a:t>
            </a:r>
            <a:endParaRPr sz="4000" dirty="0"/>
          </a:p>
        </p:txBody>
      </p:sp>
      <p:pic>
        <p:nvPicPr>
          <p:cNvPr id="5" name="Google Shape;97;p2" descr="Google Shape;97;p2">
            <a:extLst>
              <a:ext uri="{FF2B5EF4-FFF2-40B4-BE49-F238E27FC236}">
                <a16:creationId xmlns:a16="http://schemas.microsoft.com/office/drawing/2014/main" id="{1EDA4F9F-EF40-8C4F-9F3C-8A0B8CD007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9012" y="26026"/>
            <a:ext cx="1954988" cy="842668"/>
          </a:xfrm>
          <a:prstGeom prst="rect">
            <a:avLst/>
          </a:prstGeom>
          <a:ln w="12700">
            <a:miter lim="400000"/>
          </a:ln>
        </p:spPr>
      </p:pic>
      <p:pic>
        <p:nvPicPr>
          <p:cNvPr id="7" name="Picture 17">
            <a:extLst>
              <a:ext uri="{FF2B5EF4-FFF2-40B4-BE49-F238E27FC236}">
                <a16:creationId xmlns:a16="http://schemas.microsoft.com/office/drawing/2014/main" id="{E81597DC-A6C0-C947-97C8-8643927E5222}"/>
              </a:ext>
            </a:extLst>
          </p:cNvPr>
          <p:cNvPicPr>
            <a:picLocks noChangeAspect="1"/>
          </p:cNvPicPr>
          <p:nvPr/>
        </p:nvPicPr>
        <p:blipFill rotWithShape="1">
          <a:blip r:embed="rId3">
            <a:alphaModFix/>
            <a:grayscl/>
          </a:blip>
          <a:srcRect l="17052" r="29054" b="20769"/>
          <a:stretch/>
        </p:blipFill>
        <p:spPr>
          <a:xfrm>
            <a:off x="7243604" y="2184646"/>
            <a:ext cx="1204481" cy="1181981"/>
          </a:xfrm>
          <a:prstGeom prst="ellipse">
            <a:avLst/>
          </a:prstGeom>
          <a:noFill/>
          <a:ln>
            <a:noFill/>
          </a:ln>
        </p:spPr>
      </p:pic>
      <p:pic>
        <p:nvPicPr>
          <p:cNvPr id="8" name="그림 4">
            <a:extLst>
              <a:ext uri="{FF2B5EF4-FFF2-40B4-BE49-F238E27FC236}">
                <a16:creationId xmlns:a16="http://schemas.microsoft.com/office/drawing/2014/main" id="{AFB11610-217F-5B4D-A1C8-8DC4BFC6632E}"/>
              </a:ext>
            </a:extLst>
          </p:cNvPr>
          <p:cNvPicPr>
            <a:picLocks noChangeAspect="1"/>
          </p:cNvPicPr>
          <p:nvPr/>
        </p:nvPicPr>
        <p:blipFill rotWithShape="1">
          <a:blip r:embed="rId4" cstate="screen">
            <a:alphaModFix/>
            <a:grayscl/>
            <a:extLst>
              <a:ext uri="{28A0092B-C50C-407E-A947-70E740481C1C}">
                <a14:useLocalDpi xmlns:a14="http://schemas.microsoft.com/office/drawing/2010/main"/>
              </a:ext>
            </a:extLst>
          </a:blip>
          <a:srcRect l="21327" t="1" r="12506" b="52915"/>
          <a:stretch/>
        </p:blipFill>
        <p:spPr>
          <a:xfrm>
            <a:off x="5140613" y="2135514"/>
            <a:ext cx="1128300" cy="1231113"/>
          </a:xfrm>
          <a:prstGeom prst="ellipse">
            <a:avLst/>
          </a:prstGeom>
          <a:noFill/>
          <a:ln>
            <a:noFill/>
          </a:ln>
        </p:spPr>
      </p:pic>
      <p:sp>
        <p:nvSpPr>
          <p:cNvPr id="9" name="Google Shape;104;g6070fcd22c_0_0">
            <a:extLst>
              <a:ext uri="{FF2B5EF4-FFF2-40B4-BE49-F238E27FC236}">
                <a16:creationId xmlns:a16="http://schemas.microsoft.com/office/drawing/2014/main" id="{9C3C3791-EB71-B746-81EE-CC1EB4F49780}"/>
              </a:ext>
            </a:extLst>
          </p:cNvPr>
          <p:cNvSpPr txBox="1">
            <a:spLocks/>
          </p:cNvSpPr>
          <p:nvPr/>
        </p:nvSpPr>
        <p:spPr>
          <a:xfrm>
            <a:off x="185624" y="-572319"/>
            <a:ext cx="8772751" cy="994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endParaRPr lang="en-US" sz="4000" dirty="0"/>
          </a:p>
        </p:txBody>
      </p:sp>
      <p:sp>
        <p:nvSpPr>
          <p:cNvPr id="10" name="Textplatzhalter 2">
            <a:extLst>
              <a:ext uri="{FF2B5EF4-FFF2-40B4-BE49-F238E27FC236}">
                <a16:creationId xmlns:a16="http://schemas.microsoft.com/office/drawing/2014/main" id="{89F13E7E-E455-2648-8704-F922E4BABB9E}"/>
              </a:ext>
            </a:extLst>
          </p:cNvPr>
          <p:cNvSpPr>
            <a:spLocks noGrp="1"/>
          </p:cNvSpPr>
          <p:nvPr>
            <p:ph type="body" idx="1"/>
          </p:nvPr>
        </p:nvSpPr>
        <p:spPr>
          <a:xfrm>
            <a:off x="4716162" y="3633084"/>
            <a:ext cx="1982983" cy="1549196"/>
          </a:xfrm>
        </p:spPr>
        <p:txBody>
          <a:bodyPr>
            <a:normAutofit fontScale="77500" lnSpcReduction="20000"/>
          </a:bodyPr>
          <a:lstStyle/>
          <a:p>
            <a:pPr marL="0" indent="0" algn="ctr">
              <a:lnSpc>
                <a:spcPct val="110000"/>
              </a:lnSpc>
              <a:buNone/>
            </a:pPr>
            <a:r>
              <a:rPr lang="en-US" sz="1800" b="1" dirty="0"/>
              <a:t>Prof Jae-Hong Lee</a:t>
            </a:r>
          </a:p>
          <a:p>
            <a:pPr marL="0" indent="0" algn="ctr">
              <a:buNone/>
            </a:pPr>
            <a:r>
              <a:rPr lang="en-US" sz="1800" dirty="0"/>
              <a:t>Associate Professor, Department of Periodontology, </a:t>
            </a:r>
            <a:r>
              <a:rPr lang="en-US" sz="1800" dirty="0" err="1"/>
              <a:t>Wonkwang</a:t>
            </a:r>
            <a:r>
              <a:rPr lang="en-US" sz="1800" dirty="0"/>
              <a:t> University, College of Dentistry, Korea</a:t>
            </a:r>
          </a:p>
          <a:p>
            <a:pPr marL="85725" indent="0" algn="ctr">
              <a:buNone/>
            </a:pPr>
            <a:r>
              <a:rPr lang="en-US" altLang="ko-Kore-KR" sz="1050" dirty="0"/>
              <a:t>.</a:t>
            </a:r>
          </a:p>
        </p:txBody>
      </p:sp>
      <p:pic>
        <p:nvPicPr>
          <p:cNvPr id="11" name="Grafik 26">
            <a:extLst>
              <a:ext uri="{FF2B5EF4-FFF2-40B4-BE49-F238E27FC236}">
                <a16:creationId xmlns:a16="http://schemas.microsoft.com/office/drawing/2014/main" id="{80DFBBFB-9BDB-F64E-AF27-37E5A8578BA4}"/>
              </a:ext>
            </a:extLst>
          </p:cNvPr>
          <p:cNvPicPr>
            <a:picLocks/>
          </p:cNvPicPr>
          <p:nvPr/>
        </p:nvPicPr>
        <p:blipFill>
          <a:blip r:embed="rId5" cstate="print">
            <a:extLst>
              <a:ext uri="{28A0092B-C50C-407E-A947-70E740481C1C}">
                <a14:useLocalDpi xmlns:a14="http://schemas.microsoft.com/office/drawing/2010/main"/>
              </a:ext>
            </a:extLst>
          </a:blip>
          <a:stretch>
            <a:fillRect/>
          </a:stretch>
        </p:blipFill>
        <p:spPr>
          <a:xfrm>
            <a:off x="615436" y="2235636"/>
            <a:ext cx="972000" cy="1080000"/>
          </a:xfrm>
          <a:prstGeom prst="ellipse">
            <a:avLst/>
          </a:prstGeom>
        </p:spPr>
      </p:pic>
      <p:pic>
        <p:nvPicPr>
          <p:cNvPr id="13" name="Google Shape;364;p23">
            <a:extLst>
              <a:ext uri="{FF2B5EF4-FFF2-40B4-BE49-F238E27FC236}">
                <a16:creationId xmlns:a16="http://schemas.microsoft.com/office/drawing/2014/main" id="{9774C0E6-9492-0A4C-B929-3F9198363582}"/>
              </a:ext>
            </a:extLst>
          </p:cNvPr>
          <p:cNvPicPr preferRelativeResize="0"/>
          <p:nvPr/>
        </p:nvPicPr>
        <p:blipFill rotWithShape="1">
          <a:blip r:embed="rId6">
            <a:alphaModFix/>
          </a:blip>
          <a:srcRect t="-977" b="7910"/>
          <a:stretch/>
        </p:blipFill>
        <p:spPr>
          <a:xfrm>
            <a:off x="2895367" y="2190327"/>
            <a:ext cx="1128300" cy="1176300"/>
          </a:xfrm>
          <a:prstGeom prst="ellipse">
            <a:avLst/>
          </a:prstGeom>
          <a:noFill/>
          <a:ln>
            <a:noFill/>
          </a:ln>
        </p:spPr>
      </p:pic>
      <p:sp>
        <p:nvSpPr>
          <p:cNvPr id="14" name="Textplatzhalter 2">
            <a:extLst>
              <a:ext uri="{FF2B5EF4-FFF2-40B4-BE49-F238E27FC236}">
                <a16:creationId xmlns:a16="http://schemas.microsoft.com/office/drawing/2014/main" id="{5706AEA0-498F-D44F-ADC1-AB4FBB6AAB17}"/>
              </a:ext>
            </a:extLst>
          </p:cNvPr>
          <p:cNvSpPr txBox="1">
            <a:spLocks/>
          </p:cNvSpPr>
          <p:nvPr/>
        </p:nvSpPr>
        <p:spPr>
          <a:xfrm>
            <a:off x="0" y="3633084"/>
            <a:ext cx="2202873" cy="15491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dirty="0"/>
              <a:t>Prof Falk </a:t>
            </a:r>
            <a:r>
              <a:rPr lang="en-US" sz="1400" b="1" dirty="0" err="1"/>
              <a:t>Schwendicke</a:t>
            </a:r>
            <a:endParaRPr lang="en-US" sz="1400" b="1" dirty="0"/>
          </a:p>
          <a:p>
            <a:pPr marL="0" indent="0" algn="ctr">
              <a:buNone/>
            </a:pPr>
            <a:r>
              <a:rPr lang="de-DE" sz="1400" dirty="0"/>
              <a:t>Department </a:t>
            </a:r>
            <a:r>
              <a:rPr lang="de-DE" sz="1400" dirty="0" err="1"/>
              <a:t>of</a:t>
            </a:r>
            <a:r>
              <a:rPr lang="de-DE" sz="1400" dirty="0"/>
              <a:t> Oral </a:t>
            </a:r>
            <a:r>
              <a:rPr lang="de-DE" sz="1400" dirty="0" err="1"/>
              <a:t>Diagnostics</a:t>
            </a:r>
            <a:r>
              <a:rPr lang="de-DE" sz="1400" dirty="0"/>
              <a:t>, Digital </a:t>
            </a:r>
            <a:r>
              <a:rPr lang="de-DE" sz="1400" dirty="0" err="1"/>
              <a:t>Health</a:t>
            </a:r>
            <a:r>
              <a:rPr lang="de-DE" sz="1400" dirty="0"/>
              <a:t> </a:t>
            </a:r>
            <a:r>
              <a:rPr lang="de-DE" sz="1400" dirty="0" err="1"/>
              <a:t>and</a:t>
            </a:r>
            <a:r>
              <a:rPr lang="de-DE" sz="1400" dirty="0"/>
              <a:t> </a:t>
            </a:r>
            <a:r>
              <a:rPr lang="de-DE" sz="1400" dirty="0" err="1"/>
              <a:t>Health</a:t>
            </a:r>
            <a:r>
              <a:rPr lang="de-DE" sz="1400" dirty="0"/>
              <a:t> Services Research, </a:t>
            </a:r>
            <a:r>
              <a:rPr lang="de-DE" sz="1400" dirty="0" err="1"/>
              <a:t>Charite</a:t>
            </a:r>
            <a:r>
              <a:rPr lang="de-DE" sz="1400" dirty="0"/>
              <a:t>́ - </a:t>
            </a:r>
            <a:r>
              <a:rPr lang="de-DE" sz="1400" dirty="0" err="1"/>
              <a:t>Universitätsmedizin</a:t>
            </a:r>
            <a:r>
              <a:rPr lang="de-DE" sz="1400" dirty="0"/>
              <a:t> Berlin, Germany</a:t>
            </a:r>
            <a:br>
              <a:rPr lang="de-DE" sz="1400" dirty="0"/>
            </a:br>
            <a:endParaRPr lang="de-DE" sz="1400" dirty="0"/>
          </a:p>
          <a:p>
            <a:pPr marL="0" indent="0" algn="ctr">
              <a:buFont typeface="Arial" panose="020B0604020202020204" pitchFamily="34" charset="0"/>
              <a:buNone/>
            </a:pPr>
            <a:endParaRPr lang="en-US" sz="1400" dirty="0"/>
          </a:p>
          <a:p>
            <a:pPr marL="85725" indent="0" algn="ctr">
              <a:buFont typeface="Arial" panose="020B0604020202020204" pitchFamily="34" charset="0"/>
              <a:buNone/>
            </a:pPr>
            <a:r>
              <a:rPr lang="en-US" altLang="ko-Kore-KR" sz="1400" dirty="0"/>
              <a:t>.</a:t>
            </a:r>
          </a:p>
        </p:txBody>
      </p:sp>
      <p:sp>
        <p:nvSpPr>
          <p:cNvPr id="15" name="Textplatzhalter 2">
            <a:extLst>
              <a:ext uri="{FF2B5EF4-FFF2-40B4-BE49-F238E27FC236}">
                <a16:creationId xmlns:a16="http://schemas.microsoft.com/office/drawing/2014/main" id="{739B6F4B-6291-CF49-A66C-1F3D72FBE087}"/>
              </a:ext>
            </a:extLst>
          </p:cNvPr>
          <p:cNvSpPr txBox="1">
            <a:spLocks/>
          </p:cNvSpPr>
          <p:nvPr/>
        </p:nvSpPr>
        <p:spPr>
          <a:xfrm>
            <a:off x="2358081" y="3633084"/>
            <a:ext cx="2202873" cy="15491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dirty="0"/>
              <a:t>Joachim </a:t>
            </a:r>
            <a:r>
              <a:rPr lang="en-US" sz="1400" b="1" dirty="0" err="1"/>
              <a:t>Krois</a:t>
            </a:r>
            <a:r>
              <a:rPr lang="en-US" sz="1400" b="1" dirty="0"/>
              <a:t>, PhD</a:t>
            </a:r>
          </a:p>
          <a:p>
            <a:pPr marL="0" indent="0" algn="ctr">
              <a:buNone/>
            </a:pPr>
            <a:r>
              <a:rPr lang="de-DE" sz="1400" dirty="0"/>
              <a:t>Department </a:t>
            </a:r>
            <a:r>
              <a:rPr lang="de-DE" sz="1400" dirty="0" err="1"/>
              <a:t>of</a:t>
            </a:r>
            <a:r>
              <a:rPr lang="de-DE" sz="1400" dirty="0"/>
              <a:t> Oral </a:t>
            </a:r>
            <a:r>
              <a:rPr lang="de-DE" sz="1400" dirty="0" err="1"/>
              <a:t>Diagnostics</a:t>
            </a:r>
            <a:r>
              <a:rPr lang="de-DE" sz="1400" dirty="0"/>
              <a:t>, Digital </a:t>
            </a:r>
            <a:r>
              <a:rPr lang="de-DE" sz="1400" dirty="0" err="1"/>
              <a:t>Health</a:t>
            </a:r>
            <a:r>
              <a:rPr lang="de-DE" sz="1400" dirty="0"/>
              <a:t> </a:t>
            </a:r>
            <a:r>
              <a:rPr lang="de-DE" sz="1400" dirty="0" err="1"/>
              <a:t>and</a:t>
            </a:r>
            <a:r>
              <a:rPr lang="de-DE" sz="1400" dirty="0"/>
              <a:t> </a:t>
            </a:r>
            <a:r>
              <a:rPr lang="de-DE" sz="1400" dirty="0" err="1"/>
              <a:t>Health</a:t>
            </a:r>
            <a:r>
              <a:rPr lang="de-DE" sz="1400" dirty="0"/>
              <a:t> Services Research, </a:t>
            </a:r>
            <a:r>
              <a:rPr lang="de-DE" sz="1400" dirty="0" err="1"/>
              <a:t>Charite</a:t>
            </a:r>
            <a:r>
              <a:rPr lang="de-DE" sz="1400" dirty="0"/>
              <a:t>́ - </a:t>
            </a:r>
            <a:r>
              <a:rPr lang="de-DE" sz="1400" dirty="0" err="1"/>
              <a:t>Universitätsmedizin</a:t>
            </a:r>
            <a:r>
              <a:rPr lang="de-DE" sz="1400" dirty="0"/>
              <a:t> Berlin, Germany</a:t>
            </a:r>
            <a:br>
              <a:rPr lang="de-DE" sz="1400" dirty="0"/>
            </a:br>
            <a:endParaRPr lang="de-DE" sz="1400" dirty="0"/>
          </a:p>
          <a:p>
            <a:pPr marL="0" indent="0" algn="ctr">
              <a:buFont typeface="Arial" panose="020B0604020202020204" pitchFamily="34" charset="0"/>
              <a:buNone/>
            </a:pPr>
            <a:endParaRPr lang="en-US" sz="1400" dirty="0"/>
          </a:p>
          <a:p>
            <a:pPr marL="85725" indent="0" algn="ctr">
              <a:buFont typeface="Arial" panose="020B0604020202020204" pitchFamily="34" charset="0"/>
              <a:buNone/>
            </a:pPr>
            <a:r>
              <a:rPr lang="en-US" altLang="ko-Kore-KR" sz="1400" dirty="0"/>
              <a:t>.</a:t>
            </a:r>
          </a:p>
        </p:txBody>
      </p:sp>
      <p:sp>
        <p:nvSpPr>
          <p:cNvPr id="16" name="Textplatzhalter 2">
            <a:extLst>
              <a:ext uri="{FF2B5EF4-FFF2-40B4-BE49-F238E27FC236}">
                <a16:creationId xmlns:a16="http://schemas.microsoft.com/office/drawing/2014/main" id="{CF16DEAF-BD60-9F44-93D9-4B2FDD90828F}"/>
              </a:ext>
            </a:extLst>
          </p:cNvPr>
          <p:cNvSpPr txBox="1">
            <a:spLocks/>
          </p:cNvSpPr>
          <p:nvPr/>
        </p:nvSpPr>
        <p:spPr>
          <a:xfrm>
            <a:off x="6854352" y="3633084"/>
            <a:ext cx="1982983" cy="15491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dirty="0"/>
              <a:t>Tarry Singh</a:t>
            </a:r>
          </a:p>
          <a:p>
            <a:pPr marL="0" indent="0" algn="ctr">
              <a:buNone/>
            </a:pPr>
            <a:r>
              <a:rPr lang="en-US" sz="1400" dirty="0"/>
              <a:t>CEO and AI Researcher, Entrepreneur  deepkapha.ai, curae.ai &amp; Real AI B.V., Netherlands</a:t>
            </a:r>
            <a:r>
              <a:rPr lang="en-US" altLang="ko-Kore-KR" sz="1400" dirty="0"/>
              <a:t>.</a:t>
            </a:r>
          </a:p>
        </p:txBody>
      </p:sp>
    </p:spTree>
    <p:extLst>
      <p:ext uri="{BB962C8B-B14F-4D97-AF65-F5344CB8AC3E}">
        <p14:creationId xmlns:p14="http://schemas.microsoft.com/office/powerpoint/2010/main" val="112898006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ogle Shape;104;g6070fcd22c_0_0"/>
          <p:cNvSpPr txBox="1">
            <a:spLocks noGrp="1"/>
          </p:cNvSpPr>
          <p:nvPr>
            <p:ph type="title"/>
          </p:nvPr>
        </p:nvSpPr>
        <p:spPr>
          <a:xfrm>
            <a:off x="371171" y="805774"/>
            <a:ext cx="8772751" cy="994275"/>
          </a:xfrm>
          <a:prstGeom prst="rect">
            <a:avLst/>
          </a:prstGeom>
        </p:spPr>
        <p:txBody>
          <a:bodyPr>
            <a:normAutofit/>
          </a:bodyPr>
          <a:lstStyle>
            <a:lvl1pPr>
              <a:defRPr>
                <a:solidFill>
                  <a:schemeClr val="accent1"/>
                </a:solidFill>
              </a:defRPr>
            </a:lvl1pPr>
          </a:lstStyle>
          <a:p>
            <a:r>
              <a:rPr lang="en-US" sz="4000" dirty="0"/>
              <a:t>TG-Dental - Topic group history</a:t>
            </a:r>
            <a:endParaRPr sz="4000" dirty="0"/>
          </a:p>
        </p:txBody>
      </p:sp>
      <p:sp>
        <p:nvSpPr>
          <p:cNvPr id="164" name="Google Shape;105;g6070fcd22c_0_0"/>
          <p:cNvSpPr txBox="1">
            <a:spLocks noGrp="1"/>
          </p:cNvSpPr>
          <p:nvPr>
            <p:ph type="body" idx="1"/>
          </p:nvPr>
        </p:nvSpPr>
        <p:spPr>
          <a:xfrm>
            <a:off x="371171" y="1851525"/>
            <a:ext cx="8499255" cy="4012652"/>
          </a:xfrm>
          <a:prstGeom prst="rect">
            <a:avLst/>
          </a:prstGeom>
        </p:spPr>
        <p:txBody>
          <a:bodyPr>
            <a:noAutofit/>
          </a:bodyPr>
          <a:lstStyle/>
          <a:p>
            <a:pPr marL="57150" indent="0">
              <a:spcBef>
                <a:spcPts val="375"/>
              </a:spcBef>
              <a:buSzPts val="3600"/>
              <a:buNone/>
              <a:defRPr sz="3600"/>
            </a:pPr>
            <a:r>
              <a:rPr lang="en-US" sz="1800" dirty="0">
                <a:solidFill>
                  <a:schemeClr val="accent1"/>
                </a:solidFill>
              </a:rPr>
              <a:t>Meeting G (New Delhi, India)</a:t>
            </a:r>
          </a:p>
          <a:p>
            <a:pPr marL="57150" indent="0">
              <a:spcBef>
                <a:spcPts val="375"/>
              </a:spcBef>
              <a:buSzPts val="3600"/>
              <a:buNone/>
              <a:defRPr sz="3600"/>
            </a:pPr>
            <a:r>
              <a:rPr lang="en-US" sz="1800" dirty="0"/>
              <a:t>-) Applied for new TG</a:t>
            </a:r>
          </a:p>
          <a:p>
            <a:pPr marL="485775" indent="-428625">
              <a:spcBef>
                <a:spcPts val="375"/>
              </a:spcBef>
              <a:buSzPts val="3600"/>
              <a:buFont typeface="Symbol" pitchFamily="2" charset="2"/>
              <a:buChar char="-"/>
              <a:defRPr sz="3600"/>
            </a:pPr>
            <a:endParaRPr lang="en-US" sz="1800" dirty="0"/>
          </a:p>
          <a:p>
            <a:pPr marL="57150" indent="0">
              <a:spcBef>
                <a:spcPts val="375"/>
              </a:spcBef>
              <a:buSzPts val="3600"/>
              <a:buNone/>
              <a:defRPr sz="3600"/>
            </a:pPr>
            <a:r>
              <a:rPr lang="en-US" sz="1800" dirty="0">
                <a:solidFill>
                  <a:schemeClr val="accent1"/>
                </a:solidFill>
              </a:rPr>
              <a:t>Meeting H (Brasilia, Brazil)</a:t>
            </a:r>
          </a:p>
          <a:p>
            <a:pPr marL="57150" indent="0">
              <a:spcBef>
                <a:spcPts val="375"/>
              </a:spcBef>
              <a:buSzPts val="3600"/>
              <a:buNone/>
              <a:defRPr sz="3600"/>
            </a:pPr>
            <a:r>
              <a:rPr lang="en-US" sz="1800" dirty="0"/>
              <a:t>-) First presentation and outline of AI-based systems in dentistry</a:t>
            </a:r>
          </a:p>
          <a:p>
            <a:pPr marL="57150" indent="0">
              <a:spcBef>
                <a:spcPts val="375"/>
              </a:spcBef>
              <a:buSzPts val="3600"/>
              <a:buNone/>
              <a:defRPr sz="3600"/>
            </a:pPr>
            <a:endParaRPr lang="en-US" sz="1800" dirty="0">
              <a:solidFill>
                <a:schemeClr val="accent1"/>
              </a:solidFill>
            </a:endParaRPr>
          </a:p>
          <a:p>
            <a:pPr marL="57150" indent="0">
              <a:spcBef>
                <a:spcPts val="375"/>
              </a:spcBef>
              <a:buSzPts val="3600"/>
              <a:buNone/>
              <a:defRPr sz="3600"/>
            </a:pPr>
            <a:r>
              <a:rPr lang="en-US" sz="1800" dirty="0">
                <a:solidFill>
                  <a:schemeClr val="accent1"/>
                </a:solidFill>
              </a:rPr>
              <a:t>Meeting I (remote)</a:t>
            </a:r>
            <a:endParaRPr lang="en-US" sz="1800" dirty="0"/>
          </a:p>
          <a:p>
            <a:pPr>
              <a:buFont typeface="Symbol" pitchFamily="2" charset="2"/>
              <a:buChar char="-"/>
            </a:pPr>
            <a:r>
              <a:rPr lang="en-US" sz="1800" dirty="0"/>
              <a:t>New contributors: Tarry Singh (</a:t>
            </a:r>
            <a:r>
              <a:rPr lang="en-US" sz="1800" dirty="0" err="1"/>
              <a:t>deepkapha</a:t>
            </a:r>
            <a:r>
              <a:rPr lang="en-US" sz="1800" dirty="0"/>
              <a:t>),  Prof Jae-Hong Lee (</a:t>
            </a:r>
            <a:r>
              <a:rPr lang="en-US" sz="1800" dirty="0" err="1"/>
              <a:t>Wonkwang</a:t>
            </a:r>
            <a:r>
              <a:rPr lang="en-US" sz="1800" dirty="0"/>
              <a:t> University, Korea)</a:t>
            </a:r>
          </a:p>
          <a:p>
            <a:pPr>
              <a:buFont typeface="Symbol" pitchFamily="2" charset="2"/>
              <a:buChar char="-"/>
            </a:pPr>
            <a:r>
              <a:rPr lang="en-US" sz="1800" dirty="0"/>
              <a:t>Updates on TDD, in particular on section 2, AI4H Topic group</a:t>
            </a:r>
          </a:p>
          <a:p>
            <a:pPr lvl="1">
              <a:buFont typeface="Symbol" pitchFamily="2" charset="2"/>
              <a:buChar char="-"/>
            </a:pPr>
            <a:r>
              <a:rPr lang="en-US" sz="1800" dirty="0"/>
              <a:t>Review and gap analysis, set up of biweekly video calls, defined tools of communications</a:t>
            </a:r>
          </a:p>
          <a:p>
            <a:pPr marL="57150" indent="0">
              <a:spcBef>
                <a:spcPts val="375"/>
              </a:spcBef>
              <a:buSzPts val="3600"/>
              <a:buNone/>
              <a:defRPr sz="3600"/>
            </a:pPr>
            <a:endParaRPr lang="en-US" sz="1800" dirty="0"/>
          </a:p>
        </p:txBody>
      </p:sp>
      <p:pic>
        <p:nvPicPr>
          <p:cNvPr id="5" name="Google Shape;97;p2" descr="Google Shape;97;p2">
            <a:extLst>
              <a:ext uri="{FF2B5EF4-FFF2-40B4-BE49-F238E27FC236}">
                <a16:creationId xmlns:a16="http://schemas.microsoft.com/office/drawing/2014/main" id="{1EDA4F9F-EF40-8C4F-9F3C-8A0B8CD007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9012" y="26026"/>
            <a:ext cx="1954988" cy="842668"/>
          </a:xfrm>
          <a:prstGeom prst="rect">
            <a:avLst/>
          </a:prstGeom>
          <a:ln w="12700">
            <a:miter lim="400000"/>
          </a:ln>
        </p:spPr>
      </p:pic>
    </p:spTree>
    <p:extLst>
      <p:ext uri="{BB962C8B-B14F-4D97-AF65-F5344CB8AC3E}">
        <p14:creationId xmlns:p14="http://schemas.microsoft.com/office/powerpoint/2010/main" val="346880764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ogle Shape;104;g6070fcd22c_0_0"/>
          <p:cNvSpPr txBox="1">
            <a:spLocks noGrp="1"/>
          </p:cNvSpPr>
          <p:nvPr>
            <p:ph type="title"/>
          </p:nvPr>
        </p:nvSpPr>
        <p:spPr>
          <a:xfrm>
            <a:off x="371171" y="805774"/>
            <a:ext cx="8772751" cy="994275"/>
          </a:xfrm>
          <a:prstGeom prst="rect">
            <a:avLst/>
          </a:prstGeom>
        </p:spPr>
        <p:txBody>
          <a:bodyPr>
            <a:normAutofit/>
          </a:bodyPr>
          <a:lstStyle>
            <a:lvl1pPr>
              <a:defRPr>
                <a:solidFill>
                  <a:schemeClr val="accent1"/>
                </a:solidFill>
              </a:defRPr>
            </a:lvl1pPr>
          </a:lstStyle>
          <a:p>
            <a:r>
              <a:rPr sz="4000" dirty="0"/>
              <a:t>Activities since Meeting </a:t>
            </a:r>
            <a:r>
              <a:rPr lang="en-US" sz="4000" dirty="0"/>
              <a:t>I</a:t>
            </a:r>
            <a:r>
              <a:rPr sz="4000" dirty="0"/>
              <a:t> </a:t>
            </a:r>
          </a:p>
        </p:txBody>
      </p:sp>
      <p:sp>
        <p:nvSpPr>
          <p:cNvPr id="3" name="Textplatzhalter 2">
            <a:extLst>
              <a:ext uri="{FF2B5EF4-FFF2-40B4-BE49-F238E27FC236}">
                <a16:creationId xmlns:a16="http://schemas.microsoft.com/office/drawing/2014/main" id="{5F573168-CF7D-754C-A88C-39F8B364AAF8}"/>
              </a:ext>
            </a:extLst>
          </p:cNvPr>
          <p:cNvSpPr>
            <a:spLocks noGrp="1"/>
          </p:cNvSpPr>
          <p:nvPr>
            <p:ph type="body" idx="1"/>
          </p:nvPr>
        </p:nvSpPr>
        <p:spPr>
          <a:xfrm>
            <a:off x="630992" y="2010611"/>
            <a:ext cx="7882016" cy="4410103"/>
          </a:xfrm>
        </p:spPr>
        <p:txBody>
          <a:bodyPr>
            <a:normAutofit/>
          </a:bodyPr>
          <a:lstStyle/>
          <a:p>
            <a:pPr>
              <a:buFont typeface="Symbol" pitchFamily="2" charset="2"/>
              <a:buChar char="-"/>
            </a:pPr>
            <a:r>
              <a:rPr lang="en-US" sz="2000" dirty="0"/>
              <a:t>New contributors joined the TG-Dental</a:t>
            </a:r>
          </a:p>
          <a:p>
            <a:pPr lvl="1">
              <a:buFont typeface="Symbol" pitchFamily="2" charset="2"/>
              <a:buChar char="-"/>
            </a:pPr>
            <a:r>
              <a:rPr lang="en-US" sz="1600" dirty="0"/>
              <a:t>Dr. Robert Gaudin (</a:t>
            </a:r>
            <a:r>
              <a:rPr lang="en-US" sz="1600" dirty="0" err="1"/>
              <a:t>Charite</a:t>
            </a:r>
            <a:r>
              <a:rPr lang="en-US" sz="1600" dirty="0"/>
              <a:t> – </a:t>
            </a:r>
            <a:r>
              <a:rPr lang="en-US" sz="1600" dirty="0" err="1"/>
              <a:t>Universitätsmedizin</a:t>
            </a:r>
            <a:r>
              <a:rPr lang="en-US" sz="1600" dirty="0"/>
              <a:t> Berlin)</a:t>
            </a:r>
          </a:p>
          <a:p>
            <a:pPr lvl="1">
              <a:buFont typeface="Symbol" pitchFamily="2" charset="2"/>
              <a:buChar char="-"/>
            </a:pPr>
            <a:r>
              <a:rPr lang="en-GB" sz="1600" dirty="0" err="1">
                <a:sym typeface="Arial"/>
              </a:rPr>
              <a:t>Dr.</a:t>
            </a:r>
            <a:r>
              <a:rPr lang="en-GB" sz="1600" dirty="0">
                <a:sym typeface="Arial"/>
              </a:rPr>
              <a:t> </a:t>
            </a:r>
            <a:r>
              <a:rPr lang="en-GB" sz="1600" dirty="0" err="1">
                <a:sym typeface="Arial"/>
              </a:rPr>
              <a:t>Akhilanand</a:t>
            </a:r>
            <a:r>
              <a:rPr lang="en-GB" sz="1600" dirty="0">
                <a:sym typeface="Arial"/>
              </a:rPr>
              <a:t> </a:t>
            </a:r>
            <a:r>
              <a:rPr lang="en-GB" sz="1600" dirty="0" err="1">
                <a:sym typeface="Arial"/>
              </a:rPr>
              <a:t>Chaurasia</a:t>
            </a:r>
            <a:r>
              <a:rPr lang="en-GB" sz="1600" dirty="0">
                <a:sym typeface="Arial"/>
              </a:rPr>
              <a:t> (</a:t>
            </a:r>
            <a:r>
              <a:rPr lang="de-DE" sz="1600" dirty="0">
                <a:sym typeface="Arial"/>
              </a:rPr>
              <a:t>King George Medical University, Lucknow, </a:t>
            </a:r>
            <a:r>
              <a:rPr lang="de-DE" sz="1600" dirty="0" err="1">
                <a:sym typeface="Arial"/>
              </a:rPr>
              <a:t>India</a:t>
            </a:r>
            <a:r>
              <a:rPr lang="en-GB" sz="1600" dirty="0">
                <a:sym typeface="Arial"/>
              </a:rPr>
              <a:t>)</a:t>
            </a:r>
            <a:endParaRPr lang="en-US" sz="1600" dirty="0"/>
          </a:p>
          <a:p>
            <a:pPr lvl="1">
              <a:buFont typeface="Symbol" pitchFamily="2" charset="2"/>
              <a:buChar char="-"/>
            </a:pPr>
            <a:endParaRPr lang="en-US" sz="1600" dirty="0"/>
          </a:p>
          <a:p>
            <a:pPr>
              <a:buFont typeface="Symbol" pitchFamily="2" charset="2"/>
              <a:buChar char="-"/>
            </a:pPr>
            <a:r>
              <a:rPr lang="en-US" sz="2000" dirty="0"/>
              <a:t>Preparation of a manuscript on </a:t>
            </a:r>
            <a:r>
              <a:rPr lang="en-US" sz="2000" i="1" dirty="0"/>
              <a:t>Artificial intelligence for dental image analysis: A Guide for Authors and Reviewers</a:t>
            </a:r>
          </a:p>
          <a:p>
            <a:pPr lvl="1">
              <a:buFont typeface="Symbol" pitchFamily="2" charset="2"/>
              <a:buChar char="-"/>
            </a:pPr>
            <a:r>
              <a:rPr lang="en-US" sz="1600" dirty="0"/>
              <a:t>Was shared for discussion with TG members</a:t>
            </a:r>
          </a:p>
          <a:p>
            <a:pPr lvl="1">
              <a:buFont typeface="Symbol" pitchFamily="2" charset="2"/>
              <a:buChar char="-"/>
            </a:pPr>
            <a:r>
              <a:rPr lang="en-US" sz="1600" dirty="0">
                <a:sym typeface="Arial"/>
              </a:rPr>
              <a:t>Goal is the publication in Journal of Dentistry, one of the most important journal in dental research</a:t>
            </a:r>
            <a:endParaRPr lang="en-US" sz="1600" dirty="0"/>
          </a:p>
          <a:p>
            <a:pPr lvl="1">
              <a:buFont typeface="Symbol" pitchFamily="2" charset="2"/>
              <a:buChar char="-"/>
            </a:pPr>
            <a:endParaRPr lang="en-US" sz="1600" dirty="0"/>
          </a:p>
          <a:p>
            <a:pPr>
              <a:buFont typeface="Symbol" pitchFamily="2" charset="2"/>
              <a:buChar char="-"/>
            </a:pPr>
            <a:r>
              <a:rPr lang="en-US" sz="2000" dirty="0"/>
              <a:t>Updates on TDD, in particular on section 4.5, Metrics</a:t>
            </a:r>
          </a:p>
          <a:p>
            <a:pPr lvl="1">
              <a:buFont typeface="Symbol" pitchFamily="2" charset="2"/>
              <a:buChar char="-"/>
            </a:pPr>
            <a:r>
              <a:rPr lang="en-US" sz="1600" dirty="0"/>
              <a:t>Concept of computing the confusion matrix for dental image segmentation tasks</a:t>
            </a:r>
          </a:p>
        </p:txBody>
      </p:sp>
      <p:pic>
        <p:nvPicPr>
          <p:cNvPr id="5" name="Google Shape;97;p2" descr="Google Shape;97;p2">
            <a:extLst>
              <a:ext uri="{FF2B5EF4-FFF2-40B4-BE49-F238E27FC236}">
                <a16:creationId xmlns:a16="http://schemas.microsoft.com/office/drawing/2014/main" id="{9F406994-3647-9145-9F47-08262CA199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9012" y="26026"/>
            <a:ext cx="1954988" cy="842668"/>
          </a:xfrm>
          <a:prstGeom prst="rect">
            <a:avLst/>
          </a:prstGeom>
          <a:ln w="12700">
            <a:miter lim="400000"/>
          </a:ln>
        </p:spPr>
      </p:pic>
    </p:spTree>
    <p:extLst>
      <p:ext uri="{BB962C8B-B14F-4D97-AF65-F5344CB8AC3E}">
        <p14:creationId xmlns:p14="http://schemas.microsoft.com/office/powerpoint/2010/main" val="295700518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ogle Shape;104;g6070fcd22c_0_0"/>
          <p:cNvSpPr txBox="1">
            <a:spLocks noGrp="1"/>
          </p:cNvSpPr>
          <p:nvPr>
            <p:ph type="title"/>
          </p:nvPr>
        </p:nvSpPr>
        <p:spPr>
          <a:xfrm>
            <a:off x="371171" y="805774"/>
            <a:ext cx="8772751" cy="994275"/>
          </a:xfrm>
          <a:prstGeom prst="rect">
            <a:avLst/>
          </a:prstGeom>
        </p:spPr>
        <p:txBody>
          <a:bodyPr>
            <a:normAutofit/>
          </a:bodyPr>
          <a:lstStyle>
            <a:lvl1pPr>
              <a:defRPr>
                <a:solidFill>
                  <a:schemeClr val="accent1"/>
                </a:solidFill>
              </a:defRPr>
            </a:lvl1pPr>
          </a:lstStyle>
          <a:p>
            <a:r>
              <a:rPr lang="en-US" sz="4000" dirty="0"/>
              <a:t>Introduction Dr </a:t>
            </a:r>
            <a:r>
              <a:rPr lang="en-GB" sz="4000" dirty="0" err="1">
                <a:sym typeface="Arial"/>
              </a:rPr>
              <a:t>Akhilanand</a:t>
            </a:r>
            <a:r>
              <a:rPr lang="en-GB" sz="4000" dirty="0">
                <a:sym typeface="Arial"/>
              </a:rPr>
              <a:t> </a:t>
            </a:r>
            <a:r>
              <a:rPr lang="en-GB" sz="4000" dirty="0" err="1">
                <a:sym typeface="Arial"/>
              </a:rPr>
              <a:t>Chaurasia</a:t>
            </a:r>
            <a:endParaRPr sz="4000" dirty="0"/>
          </a:p>
        </p:txBody>
      </p:sp>
      <p:pic>
        <p:nvPicPr>
          <p:cNvPr id="6" name="Google Shape;97;p2" descr="Google Shape;97;p2">
            <a:extLst>
              <a:ext uri="{FF2B5EF4-FFF2-40B4-BE49-F238E27FC236}">
                <a16:creationId xmlns:a16="http://schemas.microsoft.com/office/drawing/2014/main" id="{5D30480E-C0F3-4142-9AB8-3B6DC8A961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9012" y="26026"/>
            <a:ext cx="1954988" cy="842668"/>
          </a:xfrm>
          <a:prstGeom prst="rect">
            <a:avLst/>
          </a:prstGeom>
          <a:ln w="12700">
            <a:miter lim="400000"/>
          </a:ln>
        </p:spPr>
      </p:pic>
      <p:sp>
        <p:nvSpPr>
          <p:cNvPr id="9" name="Textplatzhalter 2">
            <a:extLst>
              <a:ext uri="{FF2B5EF4-FFF2-40B4-BE49-F238E27FC236}">
                <a16:creationId xmlns:a16="http://schemas.microsoft.com/office/drawing/2014/main" id="{84D55275-170E-6549-AE3F-82CEEC9AD3F6}"/>
              </a:ext>
            </a:extLst>
          </p:cNvPr>
          <p:cNvSpPr>
            <a:spLocks noGrp="1"/>
          </p:cNvSpPr>
          <p:nvPr>
            <p:ph type="body" idx="1"/>
          </p:nvPr>
        </p:nvSpPr>
        <p:spPr>
          <a:xfrm>
            <a:off x="2862911" y="2168327"/>
            <a:ext cx="5689798" cy="3952479"/>
          </a:xfrm>
        </p:spPr>
        <p:txBody>
          <a:bodyPr>
            <a:normAutofit/>
          </a:bodyPr>
          <a:lstStyle/>
          <a:p>
            <a:pPr algn="just"/>
            <a:r>
              <a:rPr lang="en-US" sz="1800" dirty="0"/>
              <a:t>Dr. </a:t>
            </a:r>
            <a:r>
              <a:rPr lang="en-US" sz="1800" dirty="0" err="1"/>
              <a:t>Akhilanand</a:t>
            </a:r>
            <a:r>
              <a:rPr lang="en-US" sz="1800" dirty="0"/>
              <a:t> </a:t>
            </a:r>
            <a:r>
              <a:rPr lang="en-US" sz="1800" dirty="0" err="1"/>
              <a:t>Chaurasia</a:t>
            </a:r>
            <a:r>
              <a:rPr lang="en-US" sz="1800" dirty="0"/>
              <a:t>, a clinical consultant, academician and researcher at Department of Oral Medicine and Radiology, King George Medical University, Lucknow, India.</a:t>
            </a:r>
          </a:p>
          <a:p>
            <a:pPr algn="just"/>
            <a:r>
              <a:rPr lang="en-US" sz="1800" dirty="0"/>
              <a:t>He has remarkable credit of contribution to academics by publishing more than 75 research papers, Books and Book chapters, peer reviewer of more than 50 international journals. He is editor in chief of 2 national journals, member of editorial board of 14 international journals and associate editor of 1 international journal. </a:t>
            </a:r>
          </a:p>
          <a:p>
            <a:pPr algn="just"/>
            <a:r>
              <a:rPr lang="en-US" sz="1800" dirty="0"/>
              <a:t>His prime area of research is AI based dental imagery, Digital health and AI based diagnostics.</a:t>
            </a:r>
            <a:endParaRPr lang="en-IN" sz="1800" dirty="0"/>
          </a:p>
          <a:p>
            <a:pPr>
              <a:buFont typeface="Symbol" pitchFamily="2" charset="2"/>
              <a:buChar char="-"/>
            </a:pPr>
            <a:endParaRPr lang="en-US" sz="1800" dirty="0"/>
          </a:p>
        </p:txBody>
      </p:sp>
      <p:pic>
        <p:nvPicPr>
          <p:cNvPr id="1026" name="Picture 2" descr="Editorial Board: Journal of Case Reports and Images in Dentistry">
            <a:extLst>
              <a:ext uri="{FF2B5EF4-FFF2-40B4-BE49-F238E27FC236}">
                <a16:creationId xmlns:a16="http://schemas.microsoft.com/office/drawing/2014/main" id="{7B3FBF48-CA1E-2143-A9FD-7BFA3980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967" y="2168327"/>
            <a:ext cx="1933502" cy="253724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70913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ogle Shape;104;g6070fcd22c_0_0"/>
          <p:cNvSpPr txBox="1">
            <a:spLocks noGrp="1"/>
          </p:cNvSpPr>
          <p:nvPr>
            <p:ph type="title"/>
          </p:nvPr>
        </p:nvSpPr>
        <p:spPr>
          <a:xfrm>
            <a:off x="371171" y="805774"/>
            <a:ext cx="8772751" cy="994275"/>
          </a:xfrm>
          <a:prstGeom prst="rect">
            <a:avLst/>
          </a:prstGeom>
        </p:spPr>
        <p:txBody>
          <a:bodyPr>
            <a:normAutofit/>
          </a:bodyPr>
          <a:lstStyle>
            <a:lvl1pPr>
              <a:defRPr>
                <a:solidFill>
                  <a:schemeClr val="accent1"/>
                </a:solidFill>
              </a:defRPr>
            </a:lvl1pPr>
          </a:lstStyle>
          <a:p>
            <a:r>
              <a:rPr lang="en-US" sz="4000" dirty="0"/>
              <a:t>Introduction Dr Robert Gaudin, MD</a:t>
            </a:r>
          </a:p>
        </p:txBody>
      </p:sp>
      <p:sp>
        <p:nvSpPr>
          <p:cNvPr id="3" name="Textplatzhalter 2">
            <a:extLst>
              <a:ext uri="{FF2B5EF4-FFF2-40B4-BE49-F238E27FC236}">
                <a16:creationId xmlns:a16="http://schemas.microsoft.com/office/drawing/2014/main" id="{5F573168-CF7D-754C-A88C-39F8B364AAF8}"/>
              </a:ext>
            </a:extLst>
          </p:cNvPr>
          <p:cNvSpPr>
            <a:spLocks noGrp="1"/>
          </p:cNvSpPr>
          <p:nvPr>
            <p:ph type="body" idx="1"/>
          </p:nvPr>
        </p:nvSpPr>
        <p:spPr>
          <a:xfrm>
            <a:off x="755676" y="1642123"/>
            <a:ext cx="7209229" cy="3952479"/>
          </a:xfrm>
        </p:spPr>
        <p:txBody>
          <a:bodyPr>
            <a:normAutofit/>
          </a:bodyPr>
          <a:lstStyle/>
          <a:p>
            <a:pPr marL="0" indent="0">
              <a:buNone/>
            </a:pPr>
            <a:endParaRPr lang="en-US" sz="1800" dirty="0"/>
          </a:p>
          <a:p>
            <a:pPr marL="0" indent="0">
              <a:buNone/>
            </a:pPr>
            <a:r>
              <a:rPr lang="en-US" sz="1800" dirty="0"/>
              <a:t>-   Medical doctor &amp; and final year dental studies at </a:t>
            </a:r>
            <a:r>
              <a:rPr lang="en-US" sz="1800" dirty="0" err="1"/>
              <a:t>Charité</a:t>
            </a:r>
            <a:r>
              <a:rPr lang="en-US" sz="1800" dirty="0"/>
              <a:t>, Berlin</a:t>
            </a:r>
          </a:p>
          <a:p>
            <a:pPr>
              <a:buFontTx/>
              <a:buChar char="-"/>
            </a:pPr>
            <a:r>
              <a:rPr lang="en-US" sz="1800" dirty="0"/>
              <a:t>2015-2017 Research Fellow at Harvard Medical School, MGH</a:t>
            </a:r>
          </a:p>
          <a:p>
            <a:pPr>
              <a:buFontTx/>
              <a:buChar char="-"/>
            </a:pPr>
            <a:r>
              <a:rPr lang="en-US" sz="1800" dirty="0"/>
              <a:t>Since 2017 resident physician OMFS Department, </a:t>
            </a:r>
            <a:r>
              <a:rPr lang="en-US" sz="1800" dirty="0" err="1"/>
              <a:t>Charité</a:t>
            </a:r>
            <a:endParaRPr lang="en-US" sz="1800" dirty="0"/>
          </a:p>
          <a:p>
            <a:pPr>
              <a:buFontTx/>
              <a:buChar char="-"/>
            </a:pPr>
            <a:r>
              <a:rPr lang="en-US" sz="1800" dirty="0"/>
              <a:t>2018- 2020 Fellow at the Laboratory for Innovation Science</a:t>
            </a:r>
          </a:p>
          <a:p>
            <a:pPr marL="0" indent="0">
              <a:buNone/>
            </a:pPr>
            <a:r>
              <a:rPr lang="en-US" sz="1800" dirty="0"/>
              <a:t>     at Harvard Business School</a:t>
            </a:r>
          </a:p>
          <a:p>
            <a:pPr>
              <a:buFontTx/>
              <a:buChar char="-"/>
            </a:pPr>
            <a:r>
              <a:rPr lang="en-US" sz="1800" dirty="0"/>
              <a:t>2018 Founder of </a:t>
            </a:r>
            <a:r>
              <a:rPr lang="en-US" sz="1800" dirty="0" err="1"/>
              <a:t>VideaHealth</a:t>
            </a:r>
            <a:r>
              <a:rPr lang="en-US" sz="1800" dirty="0"/>
              <a:t> a MIT startup for AI in medical imaging -&gt; Accelerator </a:t>
            </a:r>
            <a:r>
              <a:rPr lang="en-US" sz="1800" dirty="0" err="1"/>
              <a:t>DeltaV</a:t>
            </a:r>
            <a:r>
              <a:rPr lang="en-US" sz="1800" dirty="0"/>
              <a:t> and Sandbox MIT</a:t>
            </a:r>
          </a:p>
          <a:p>
            <a:pPr>
              <a:buFontTx/>
              <a:buChar char="-"/>
            </a:pPr>
            <a:r>
              <a:rPr lang="en-US" sz="1800" dirty="0"/>
              <a:t>2020 Founder of </a:t>
            </a:r>
            <a:r>
              <a:rPr lang="en-US" sz="1800" dirty="0" err="1"/>
              <a:t>DentalXrai</a:t>
            </a:r>
            <a:r>
              <a:rPr lang="en-US" sz="1800" dirty="0"/>
              <a:t> a </a:t>
            </a:r>
            <a:r>
              <a:rPr lang="en-US" sz="1800" dirty="0" err="1"/>
              <a:t>Charité</a:t>
            </a:r>
            <a:r>
              <a:rPr lang="en-US" sz="1800" dirty="0"/>
              <a:t> startup for AI in medical imaging </a:t>
            </a:r>
          </a:p>
          <a:p>
            <a:pPr marL="0" indent="0">
              <a:buNone/>
            </a:pPr>
            <a:endParaRPr lang="en-US" sz="1800" dirty="0"/>
          </a:p>
          <a:p>
            <a:pPr>
              <a:buFontTx/>
              <a:buChar char="-"/>
            </a:pPr>
            <a:endParaRPr lang="en-US" sz="1800" dirty="0"/>
          </a:p>
        </p:txBody>
      </p:sp>
      <p:pic>
        <p:nvPicPr>
          <p:cNvPr id="7" name="Google Shape;97;p2" descr="Google Shape;97;p2">
            <a:extLst>
              <a:ext uri="{FF2B5EF4-FFF2-40B4-BE49-F238E27FC236}">
                <a16:creationId xmlns:a16="http://schemas.microsoft.com/office/drawing/2014/main" id="{A9184ECE-70D3-D649-9A27-F6B2941672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9012" y="26026"/>
            <a:ext cx="1954988" cy="842668"/>
          </a:xfrm>
          <a:prstGeom prst="rect">
            <a:avLst/>
          </a:prstGeom>
          <a:ln w="12700">
            <a:miter lim="400000"/>
          </a:ln>
        </p:spPr>
      </p:pic>
      <p:pic>
        <p:nvPicPr>
          <p:cNvPr id="4" name="Grafik 3">
            <a:extLst>
              <a:ext uri="{FF2B5EF4-FFF2-40B4-BE49-F238E27FC236}">
                <a16:creationId xmlns:a16="http://schemas.microsoft.com/office/drawing/2014/main" id="{9E8F4FDC-6941-654C-A375-C934F39A1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7806" y="2020580"/>
            <a:ext cx="1505202" cy="1910603"/>
          </a:xfrm>
          <a:prstGeom prst="ellipse">
            <a:avLst/>
          </a:prstGeom>
          <a:noFill/>
        </p:spPr>
      </p:pic>
    </p:spTree>
    <p:extLst>
      <p:ext uri="{BB962C8B-B14F-4D97-AF65-F5344CB8AC3E}">
        <p14:creationId xmlns:p14="http://schemas.microsoft.com/office/powerpoint/2010/main" val="195935070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ogle Shape;104;g6070fcd22c_0_0"/>
          <p:cNvSpPr txBox="1">
            <a:spLocks noGrp="1"/>
          </p:cNvSpPr>
          <p:nvPr>
            <p:ph type="title"/>
          </p:nvPr>
        </p:nvSpPr>
        <p:spPr>
          <a:xfrm>
            <a:off x="371171" y="805774"/>
            <a:ext cx="7755559" cy="994275"/>
          </a:xfrm>
          <a:prstGeom prst="rect">
            <a:avLst/>
          </a:prstGeom>
        </p:spPr>
        <p:txBody>
          <a:bodyPr>
            <a:normAutofit fontScale="90000"/>
          </a:bodyPr>
          <a:lstStyle>
            <a:lvl1pPr>
              <a:defRPr>
                <a:solidFill>
                  <a:schemeClr val="accent1"/>
                </a:solidFill>
              </a:defRPr>
            </a:lvl1pPr>
          </a:lstStyle>
          <a:p>
            <a:r>
              <a:rPr lang="en-US" sz="4000" i="1" dirty="0"/>
              <a:t>Artificial intelligence for dental image analysis: A Guide for Authors and Reviewers (FGAI4H-J-010-A04)</a:t>
            </a:r>
            <a:endParaRPr lang="en-US" sz="4000" dirty="0"/>
          </a:p>
        </p:txBody>
      </p:sp>
      <p:pic>
        <p:nvPicPr>
          <p:cNvPr id="7" name="Google Shape;97;p2" descr="Google Shape;97;p2">
            <a:extLst>
              <a:ext uri="{FF2B5EF4-FFF2-40B4-BE49-F238E27FC236}">
                <a16:creationId xmlns:a16="http://schemas.microsoft.com/office/drawing/2014/main" id="{A9184ECE-70D3-D649-9A27-F6B2941672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9012" y="26026"/>
            <a:ext cx="1954988" cy="842668"/>
          </a:xfrm>
          <a:prstGeom prst="rect">
            <a:avLst/>
          </a:prstGeom>
          <a:ln w="12700">
            <a:miter lim="400000"/>
          </a:ln>
        </p:spPr>
      </p:pic>
      <p:pic>
        <p:nvPicPr>
          <p:cNvPr id="8" name="Grafik 7">
            <a:extLst>
              <a:ext uri="{FF2B5EF4-FFF2-40B4-BE49-F238E27FC236}">
                <a16:creationId xmlns:a16="http://schemas.microsoft.com/office/drawing/2014/main" id="{1C0E4C43-D9BD-1F4C-8C43-A3DF7DA38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85" y="2354580"/>
            <a:ext cx="8953030" cy="3509010"/>
          </a:xfrm>
          <a:prstGeom prst="rect">
            <a:avLst/>
          </a:prstGeom>
        </p:spPr>
      </p:pic>
    </p:spTree>
    <p:extLst>
      <p:ext uri="{BB962C8B-B14F-4D97-AF65-F5344CB8AC3E}">
        <p14:creationId xmlns:p14="http://schemas.microsoft.com/office/powerpoint/2010/main" val="12598792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ogle Shape;104;g6070fcd22c_0_0"/>
          <p:cNvSpPr txBox="1">
            <a:spLocks noGrp="1"/>
          </p:cNvSpPr>
          <p:nvPr>
            <p:ph type="title"/>
          </p:nvPr>
        </p:nvSpPr>
        <p:spPr>
          <a:xfrm>
            <a:off x="371171" y="805774"/>
            <a:ext cx="7755559" cy="994275"/>
          </a:xfrm>
          <a:prstGeom prst="rect">
            <a:avLst/>
          </a:prstGeom>
        </p:spPr>
        <p:txBody>
          <a:bodyPr>
            <a:normAutofit fontScale="90000"/>
          </a:bodyPr>
          <a:lstStyle>
            <a:lvl1pPr>
              <a:defRPr>
                <a:solidFill>
                  <a:schemeClr val="accent1"/>
                </a:solidFill>
              </a:defRPr>
            </a:lvl1pPr>
          </a:lstStyle>
          <a:p>
            <a:r>
              <a:rPr lang="en-US" sz="4000" i="1" dirty="0"/>
              <a:t>Artificial intelligence for dental image analysis: A Guide for Authors and Reviewers (FGAI4H-J-010-A04)</a:t>
            </a:r>
            <a:endParaRPr lang="en-US" sz="4000" dirty="0"/>
          </a:p>
        </p:txBody>
      </p:sp>
      <p:sp>
        <p:nvSpPr>
          <p:cNvPr id="3" name="Textplatzhalter 2">
            <a:extLst>
              <a:ext uri="{FF2B5EF4-FFF2-40B4-BE49-F238E27FC236}">
                <a16:creationId xmlns:a16="http://schemas.microsoft.com/office/drawing/2014/main" id="{5F573168-CF7D-754C-A88C-39F8B364AAF8}"/>
              </a:ext>
            </a:extLst>
          </p:cNvPr>
          <p:cNvSpPr>
            <a:spLocks noGrp="1"/>
          </p:cNvSpPr>
          <p:nvPr>
            <p:ph type="body" idx="1"/>
          </p:nvPr>
        </p:nvSpPr>
        <p:spPr>
          <a:xfrm>
            <a:off x="630992" y="2468261"/>
            <a:ext cx="7882016" cy="4179405"/>
          </a:xfrm>
        </p:spPr>
        <p:txBody>
          <a:bodyPr>
            <a:normAutofit lnSpcReduction="10000"/>
          </a:bodyPr>
          <a:lstStyle/>
          <a:p>
            <a:r>
              <a:rPr lang="en-US" sz="1800" u="sng" dirty="0"/>
              <a:t>Objectives:</a:t>
            </a:r>
            <a:r>
              <a:rPr lang="en-US" sz="1800" dirty="0"/>
              <a:t> The number of studies […] is growing fast. […] limitations in planning, conduct and reporting, […]. […] a non-</a:t>
            </a:r>
            <a:r>
              <a:rPr lang="en-US" sz="1800" dirty="0" err="1"/>
              <a:t>authorative</a:t>
            </a:r>
            <a:r>
              <a:rPr lang="en-US" sz="1800" dirty="0"/>
              <a:t> guide for authors and reviewers[…].</a:t>
            </a:r>
          </a:p>
          <a:p>
            <a:endParaRPr lang="de-DE" sz="1800" dirty="0"/>
          </a:p>
          <a:p>
            <a:r>
              <a:rPr lang="en-US" sz="1800" u="sng" dirty="0"/>
              <a:t>Methods:</a:t>
            </a:r>
            <a:r>
              <a:rPr lang="en-US" sz="1800" dirty="0"/>
              <a:t> […] existing guidelines […] evidence-based research practice, […] derived on a discussion basis within the ITU/WHO focus group “Artificial Intelligence for Health (AI4H)”, and the topic group “Dental diagnostics and digital dentistry”, […].</a:t>
            </a:r>
          </a:p>
          <a:p>
            <a:endParaRPr lang="de-DE" sz="1800" dirty="0"/>
          </a:p>
          <a:p>
            <a:r>
              <a:rPr lang="en-US" sz="1800" u="sng" dirty="0"/>
              <a:t>Results:</a:t>
            </a:r>
            <a:r>
              <a:rPr lang="en-US" sz="1800" dirty="0"/>
              <a:t> Thirty-one items on planning, conducting and reporting studies were devised. […] </a:t>
            </a:r>
          </a:p>
          <a:p>
            <a:endParaRPr lang="de-DE" sz="1800" dirty="0"/>
          </a:p>
          <a:p>
            <a:r>
              <a:rPr lang="en-US" sz="1800" u="sng" dirty="0"/>
              <a:t>Conclusion: </a:t>
            </a:r>
            <a:r>
              <a:rPr lang="en-US" sz="1800" dirty="0"/>
              <a:t>Scientists, reviewers and editors should consider this guide when planning, conducting, reporting and evaluating studies on AI for dental image analysis. </a:t>
            </a:r>
            <a:endParaRPr lang="de-DE" sz="1800" dirty="0"/>
          </a:p>
        </p:txBody>
      </p:sp>
      <p:pic>
        <p:nvPicPr>
          <p:cNvPr id="7" name="Google Shape;97;p2" descr="Google Shape;97;p2">
            <a:extLst>
              <a:ext uri="{FF2B5EF4-FFF2-40B4-BE49-F238E27FC236}">
                <a16:creationId xmlns:a16="http://schemas.microsoft.com/office/drawing/2014/main" id="{A9184ECE-70D3-D649-9A27-F6B2941672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9012" y="26026"/>
            <a:ext cx="1954988" cy="842668"/>
          </a:xfrm>
          <a:prstGeom prst="rect">
            <a:avLst/>
          </a:prstGeom>
          <a:ln w="12700">
            <a:miter lim="400000"/>
          </a:ln>
        </p:spPr>
      </p:pic>
    </p:spTree>
    <p:extLst>
      <p:ext uri="{BB962C8B-B14F-4D97-AF65-F5344CB8AC3E}">
        <p14:creationId xmlns:p14="http://schemas.microsoft.com/office/powerpoint/2010/main" val="564782037"/>
      </p:ext>
    </p:extLst>
  </p:cSld>
  <p:clrMapOvr>
    <a:masterClrMapping/>
  </p:clrMapOvr>
  <p:transition spd="med"/>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C09554-61A9-4A51-A486-1EEBA03A8796}"/>
</file>

<file path=customXml/itemProps2.xml><?xml version="1.0" encoding="utf-8"?>
<ds:datastoreItem xmlns:ds="http://schemas.openxmlformats.org/officeDocument/2006/customXml" ds:itemID="{8D757891-533E-4B08-9CC2-432445C0232A}"/>
</file>

<file path=customXml/itemProps3.xml><?xml version="1.0" encoding="utf-8"?>
<ds:datastoreItem xmlns:ds="http://schemas.openxmlformats.org/officeDocument/2006/customXml" ds:itemID="{263EDF69-883F-4630-8D5D-47FF3AA110B2}"/>
</file>

<file path=docProps/app.xml><?xml version="1.0" encoding="utf-8"?>
<Properties xmlns="http://schemas.openxmlformats.org/officeDocument/2006/extended-properties" xmlns:vt="http://schemas.openxmlformats.org/officeDocument/2006/docPropsVTypes">
  <Template>Office Theme</Template>
  <TotalTime>1772</TotalTime>
  <Words>885</Words>
  <Application>Microsoft Office PowerPoint</Application>
  <PresentationFormat>On-screen Show (4:3)</PresentationFormat>
  <Paragraphs>97</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等线</vt:lpstr>
      <vt:lpstr>Arial</vt:lpstr>
      <vt:lpstr>Calibri</vt:lpstr>
      <vt:lpstr>Calibri Light</vt:lpstr>
      <vt:lpstr>Symbol</vt:lpstr>
      <vt:lpstr>Office 主题​​</vt:lpstr>
      <vt:lpstr>PowerPoint Presentation</vt:lpstr>
      <vt:lpstr>Meeting J   TG-Dental Update</vt:lpstr>
      <vt:lpstr>TG-Dental – Contributors</vt:lpstr>
      <vt:lpstr>TG-Dental - Topic group history</vt:lpstr>
      <vt:lpstr>Activities since Meeting I </vt:lpstr>
      <vt:lpstr>Introduction Dr Akhilanand Chaurasia</vt:lpstr>
      <vt:lpstr>Introduction Dr Robert Gaudin, MD</vt:lpstr>
      <vt:lpstr>Artificial intelligence for dental image analysis: A Guide for Authors and Reviewers (FGAI4H-J-010-A04)</vt:lpstr>
      <vt:lpstr>Artificial intelligence for dental image analysis: A Guide for Authors and Reviewers (FGAI4H-J-010-A04)</vt:lpstr>
      <vt:lpstr>Confusion matrix for dental image segmentation tasks</vt:lpstr>
      <vt:lpstr>Outputs</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Att.3 – Presentation (TG-Dental)</dc:title>
  <dc:creator>Campos, Simao</dc:creator>
  <cp:lastModifiedBy>Dabiri, Ayda</cp:lastModifiedBy>
  <cp:revision>66</cp:revision>
  <cp:lastPrinted>2019-04-04T08:49:31Z</cp:lastPrinted>
  <dcterms:created xsi:type="dcterms:W3CDTF">2019-03-31T15:53:06Z</dcterms:created>
  <dcterms:modified xsi:type="dcterms:W3CDTF">2020-09-25T15:57:14Z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