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63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EB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2029" autoAdjust="0"/>
  </p:normalViewPr>
  <p:slideViewPr>
    <p:cSldViewPr snapToGrid="0">
      <p:cViewPr varScale="1">
        <p:scale>
          <a:sx n="84" d="100"/>
          <a:sy n="84" d="100"/>
        </p:scale>
        <p:origin x="12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pos, Simao" userId="a1bf0726-548b-4db8-a746-2e19b5e24da4" providerId="ADAL" clId="{62C6CFDA-DA37-43FE-BD99-6C0A14F0B21F}"/>
    <pc:docChg chg="modSld">
      <pc:chgData name="Campos, Simao" userId="a1bf0726-548b-4db8-a746-2e19b5e24da4" providerId="ADAL" clId="{62C6CFDA-DA37-43FE-BD99-6C0A14F0B21F}" dt="2020-07-31T13:07:33.154" v="2" actId="20577"/>
      <pc:docMkLst>
        <pc:docMk/>
      </pc:docMkLst>
      <pc:sldChg chg="modSp mod">
        <pc:chgData name="Campos, Simao" userId="a1bf0726-548b-4db8-a746-2e19b5e24da4" providerId="ADAL" clId="{62C6CFDA-DA37-43FE-BD99-6C0A14F0B21F}" dt="2020-07-31T13:07:33.154" v="2" actId="20577"/>
        <pc:sldMkLst>
          <pc:docMk/>
          <pc:sldMk cId="2383934936" sldId="256"/>
        </pc:sldMkLst>
        <pc:spChg chg="mod">
          <ac:chgData name="Campos, Simao" userId="a1bf0726-548b-4db8-a746-2e19b5e24da4" providerId="ADAL" clId="{62C6CFDA-DA37-43FE-BD99-6C0A14F0B21F}" dt="2020-07-31T13:07:33.154" v="2" actId="20577"/>
          <ac:spMkLst>
            <pc:docMk/>
            <pc:sldMk cId="2383934936" sldId="256"/>
            <ac:spMk id="9" creationId="{8C7CA0D1-8B49-4675-8A5E-57C7F64475C1}"/>
          </ac:spMkLst>
        </pc:spChg>
        <pc:spChg chg="mod">
          <ac:chgData name="Campos, Simao" userId="a1bf0726-548b-4db8-a746-2e19b5e24da4" providerId="ADAL" clId="{62C6CFDA-DA37-43FE-BD99-6C0A14F0B21F}" dt="2020-07-31T13:07:29.042" v="0"/>
          <ac:spMkLst>
            <pc:docMk/>
            <pc:sldMk cId="2383934936" sldId="256"/>
            <ac:spMk id="10" creationId="{D36F58C8-2F54-4864-94DC-A069EA8D264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2020/10/2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2020/10/2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2020/10/2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bingshu@infervisi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471640" y="935321"/>
            <a:ext cx="20132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altLang="zh-CN" dirty="0"/>
              <a:t>FG-AI4H-J-009-A03</a:t>
            </a:r>
            <a:r>
              <a:rPr lang="zh-CN" altLang="zh-CN" dirty="0"/>
              <a:t> </a:t>
            </a:r>
            <a:endParaRPr lang="en-GB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4196322" y="1304653"/>
            <a:ext cx="42518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dirty="0"/>
              <a:t>E-meeting, 30 September – 2 October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192816"/>
              </p:ext>
            </p:extLst>
          </p:nvPr>
        </p:nvGraphicFramePr>
        <p:xfrm>
          <a:off x="263236" y="3247161"/>
          <a:ext cx="8184955" cy="20802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11717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3387060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486178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</a:t>
                      </a:r>
                      <a:r>
                        <a:rPr lang="en-GB" altLang="zh-CN" sz="18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DiagnosticCT</a:t>
                      </a:r>
                      <a:r>
                        <a:rPr lang="en-GB" altLang="zh-CN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Topic Driver</a:t>
                      </a:r>
                      <a:r>
                        <a:rPr lang="zh-CN" altLang="zh-CN" dirty="0">
                          <a:effectLst/>
                        </a:rPr>
                        <a:t> 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Att.3 – Presentation (TG-</a:t>
                      </a:r>
                      <a:r>
                        <a:rPr lang="en-GB" sz="1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DiagnosticCT</a:t>
                      </a:r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 | Information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err="1">
                          <a:solidFill>
                            <a:schemeClr val="tx1"/>
                          </a:solidFill>
                        </a:rPr>
                        <a:t>Bingshu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 Chen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E-mail: </a:t>
                      </a:r>
                      <a:r>
                        <a:rPr lang="en-US" sz="1800" dirty="0">
                          <a:hlinkClick r:id="rId3"/>
                        </a:rPr>
                        <a:t>cbingshu@infervision.com</a:t>
                      </a:r>
                      <a:r>
                        <a:rPr lang="en-US" sz="1800" dirty="0"/>
                        <a:t> 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This PPT contains updates on indicators for primary benchmarking metrics and future plans for further indicators and methods.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043A6E22-0034-E143-BB41-95D87F778D90}"/>
              </a:ext>
            </a:extLst>
          </p:cNvPr>
          <p:cNvSpPr/>
          <p:nvPr/>
        </p:nvSpPr>
        <p:spPr>
          <a:xfrm>
            <a:off x="628649" y="1387917"/>
            <a:ext cx="788669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dirty="0"/>
              <a:t>Establish a standardized assessment framework for the evaluation of AI-based methods for medical applications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Propose a benchmark for AI</a:t>
            </a:r>
            <a:r>
              <a:rPr lang="en-GB" altLang="zh-CN" dirty="0"/>
              <a:t> in volumetric Chest CT which include data format, desired data for AI training and testing as well as AI performance evaluation methodologies.</a:t>
            </a:r>
            <a:r>
              <a:rPr lang="zh-CN" altLang="zh-CN" dirty="0"/>
              <a:t> 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CN" altLang="en-US" dirty="0"/>
          </a:p>
        </p:txBody>
      </p:sp>
      <p:sp>
        <p:nvSpPr>
          <p:cNvPr id="3" name="标题 1">
            <a:extLst>
              <a:ext uri="{FF2B5EF4-FFF2-40B4-BE49-F238E27FC236}">
                <a16:creationId xmlns:a16="http://schemas.microsoft.com/office/drawing/2014/main" id="{EC282608-144C-2D4B-A957-F58982CCE620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</a:rPr>
              <a:t>Purpose of the TG</a:t>
            </a:r>
            <a:r>
              <a:rPr lang="zh-CN" altLang="zh-CN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kumimoji="1" lang="zh-CN" alt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0DCCE672-CD53-C34C-AA26-493DB91ED747}"/>
              </a:ext>
            </a:extLst>
          </p:cNvPr>
          <p:cNvSpPr/>
          <p:nvPr/>
        </p:nvSpPr>
        <p:spPr>
          <a:xfrm>
            <a:off x="628649" y="4005836"/>
            <a:ext cx="814127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dirty="0"/>
              <a:t>Include a general review of a specific area of Chest CT lung cancer detection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dirty="0"/>
              <a:t>Relevant existing AI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AI Input Data Structure and Output Data Structure</a:t>
            </a:r>
            <a:r>
              <a:rPr lang="zh-CN" altLang="zh-CN" dirty="0"/>
              <a:t> 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Test Data Labels</a:t>
            </a:r>
            <a:r>
              <a:rPr lang="zh-CN" altLang="zh-CN" dirty="0"/>
              <a:t> 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Score and Metrics</a:t>
            </a:r>
            <a:r>
              <a:rPr lang="zh-CN" altLang="zh-CN" dirty="0"/>
              <a:t> </a:t>
            </a:r>
            <a:r>
              <a:rPr lang="en-US" altLang="zh-CN" dirty="0"/>
              <a:t>: updated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Available Public Data and Undisclosed Test Data Set Collection</a:t>
            </a:r>
            <a:r>
              <a:rPr lang="zh-CN" altLang="zh-CN" dirty="0"/>
              <a:t> </a:t>
            </a:r>
            <a:endParaRPr lang="en-US" altLang="zh-CN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dirty="0"/>
              <a:t>Reporting Methodology</a:t>
            </a:r>
            <a:r>
              <a:rPr lang="zh-CN" altLang="zh-CN" dirty="0"/>
              <a:t> </a:t>
            </a:r>
            <a:endParaRPr lang="en-US" altLang="zh-CN" dirty="0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3CCCF947-7286-B141-886B-A5CB557158FA}"/>
              </a:ext>
            </a:extLst>
          </p:cNvPr>
          <p:cNvSpPr txBox="1">
            <a:spLocks/>
          </p:cNvSpPr>
          <p:nvPr/>
        </p:nvSpPr>
        <p:spPr>
          <a:xfrm>
            <a:off x="628647" y="3343054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</a:rPr>
              <a:t>Structure and Content</a:t>
            </a:r>
            <a:endParaRPr kumimoji="1" lang="zh-CN" alt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007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22884C-F3C2-0E4E-A887-493E1176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</a:rPr>
              <a:t>Primary Benchmarking Metrics</a:t>
            </a:r>
            <a:r>
              <a:rPr lang="zh-CN" altLang="zh-CN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kumimoji="1" lang="zh-CN" alt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C334E15-1744-7949-88A4-1B96309B7BAC}"/>
              </a:ext>
            </a:extLst>
          </p:cNvPr>
          <p:cNvSpPr/>
          <p:nvPr/>
        </p:nvSpPr>
        <p:spPr>
          <a:xfrm>
            <a:off x="628650" y="1374292"/>
            <a:ext cx="7758546" cy="3788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Detected nodules by standalone AI system, were compared with pre-labelled nodules to determine </a:t>
            </a:r>
            <a:r>
              <a:rPr lang="en-US" altLang="zh-CN" u="sng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the true positive nodules and false positive nodules,</a:t>
            </a:r>
            <a:r>
              <a:rPr lang="en-US" altLang="zh-CN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 benchmarking metrics including nodule-based sensitivity, false positive rate, free-response ROC, location ROC, F-score, time spent reading the cases were calculated. </a:t>
            </a:r>
          </a:p>
          <a:p>
            <a:pPr>
              <a:lnSpc>
                <a:spcPct val="150000"/>
              </a:lnSpc>
            </a:pP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Nodule detection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Clinical Performance indicators by binary classification</a:t>
            </a:r>
            <a:r>
              <a:rPr lang="zh-CN" altLang="zh-CN" dirty="0"/>
              <a:t> </a:t>
            </a:r>
            <a:endParaRPr lang="en-US" altLang="zh-CN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/>
              <a:t>Clinical Performance indicators by multi-class classification</a:t>
            </a:r>
            <a:r>
              <a:rPr lang="zh-CN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80550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9B2341-AE0B-904B-A557-158EACBC2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</a:rPr>
              <a:t>Nodule detection </a:t>
            </a:r>
            <a:endParaRPr kumimoji="1" lang="zh-CN" alt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499F5209-6935-4544-8B07-B26D5150F682}"/>
              </a:ext>
            </a:extLst>
          </p:cNvPr>
          <p:cNvSpPr/>
          <p:nvPr/>
        </p:nvSpPr>
        <p:spPr>
          <a:xfrm>
            <a:off x="748144" y="1457189"/>
            <a:ext cx="776720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latin typeface="+mj-lt"/>
                <a:ea typeface="Calibri" panose="020F0502020204030204" pitchFamily="34" charset="0"/>
              </a:rPr>
              <a:t>Nodule detection refers to positioning nodules based on radiological results. The indicators include:</a:t>
            </a:r>
            <a:r>
              <a:rPr lang="zh-CN" altLang="zh-CN" dirty="0">
                <a:latin typeface="+mj-lt"/>
              </a:rPr>
              <a:t> </a:t>
            </a:r>
            <a:endParaRPr lang="zh-CN" altLang="en-US" dirty="0">
              <a:latin typeface="+mj-lt"/>
            </a:endParaRP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ED778BBC-C1C0-2F46-BBB8-ECB708930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457274"/>
              </p:ext>
            </p:extLst>
          </p:nvPr>
        </p:nvGraphicFramePr>
        <p:xfrm>
          <a:off x="928255" y="2535382"/>
          <a:ext cx="7038109" cy="25453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3096">
                  <a:extLst>
                    <a:ext uri="{9D8B030D-6E8A-4147-A177-3AD203B41FA5}">
                      <a16:colId xmlns:a16="http://schemas.microsoft.com/office/drawing/2014/main" val="395691162"/>
                    </a:ext>
                  </a:extLst>
                </a:gridCol>
                <a:gridCol w="3915013">
                  <a:extLst>
                    <a:ext uri="{9D8B030D-6E8A-4147-A177-3AD203B41FA5}">
                      <a16:colId xmlns:a16="http://schemas.microsoft.com/office/drawing/2014/main" val="2953082076"/>
                    </a:ext>
                  </a:extLst>
                </a:gridCol>
              </a:tblGrid>
              <a:tr h="203741">
                <a:tc>
                  <a:txBody>
                    <a:bodyPr/>
                    <a:lstStyle/>
                    <a:p>
                      <a:pPr marR="20002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Indicators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002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Explanation and formula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4236512"/>
                  </a:ext>
                </a:extLst>
              </a:tr>
              <a:tr h="543310">
                <a:tc>
                  <a:txBody>
                    <a:bodyPr/>
                    <a:lstStyle/>
                    <a:p>
                      <a:pPr marR="20002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True positive rate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49985" algn="l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Detected nodule</a:t>
                      </a:r>
                      <a:endParaRPr lang="zh-CN" sz="1800" dirty="0">
                        <a:effectLst/>
                      </a:endParaRPr>
                    </a:p>
                    <a:p>
                      <a:pPr marR="20002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All nodules                  </a:t>
                      </a:r>
                      <a:r>
                        <a:rPr lang="en-US" sz="2400" baseline="100000" dirty="0">
                          <a:effectLst/>
                        </a:rPr>
                        <a:t>×100%</a:t>
                      </a:r>
                      <a:endParaRPr lang="zh-CN" sz="2400" baseline="100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9490178"/>
                  </a:ext>
                </a:extLst>
              </a:tr>
              <a:tr h="747051">
                <a:tc>
                  <a:txBody>
                    <a:bodyPr/>
                    <a:lstStyle/>
                    <a:p>
                      <a:pPr marR="20002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>
                          <a:effectLst/>
                        </a:rPr>
                        <a:t>Average false positive number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49985" algn="l">
                        <a:spcBef>
                          <a:spcPts val="435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False positioning number</a:t>
                      </a:r>
                      <a:endParaRPr lang="zh-CN" sz="1800" dirty="0">
                        <a:effectLst/>
                      </a:endParaRPr>
                    </a:p>
                    <a:p>
                      <a:pPr marR="200025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dirty="0">
                          <a:effectLst/>
                        </a:rPr>
                        <a:t>Radiological cases                   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6574378"/>
                  </a:ext>
                </a:extLst>
              </a:tr>
              <a:tr h="54331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>
                          <a:effectLst/>
                        </a:rPr>
                        <a:t>FROC Curve</a:t>
                      </a:r>
                      <a:endParaRPr lang="zh-CN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>
                          <a:effectLst/>
                        </a:rPr>
                        <a:t>Vertical axis is true positive rate.</a:t>
                      </a:r>
                      <a:endParaRPr lang="zh-CN" sz="1800" dirty="0">
                        <a:effectLst/>
                      </a:endParaRP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>
                          <a:effectLst/>
                        </a:rPr>
                        <a:t>Lateral axis is Average false positive number</a:t>
                      </a:r>
                      <a:endParaRPr lang="zh-CN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9395192"/>
                  </a:ext>
                </a:extLst>
              </a:tr>
            </a:tbl>
          </a:graphicData>
        </a:graphic>
      </p:graphicFrame>
      <p:cxnSp>
        <p:nvCxnSpPr>
          <p:cNvPr id="6" name="直线连接符 5">
            <a:extLst>
              <a:ext uri="{FF2B5EF4-FFF2-40B4-BE49-F238E27FC236}">
                <a16:creationId xmlns:a16="http://schemas.microsoft.com/office/drawing/2014/main" id="{656571D3-683F-D948-8BE7-A3680C9C573B}"/>
              </a:ext>
            </a:extLst>
          </p:cNvPr>
          <p:cNvCxnSpPr/>
          <p:nvPr/>
        </p:nvCxnSpPr>
        <p:spPr>
          <a:xfrm>
            <a:off x="4114800" y="3117273"/>
            <a:ext cx="189807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线连接符 6">
            <a:extLst>
              <a:ext uri="{FF2B5EF4-FFF2-40B4-BE49-F238E27FC236}">
                <a16:creationId xmlns:a16="http://schemas.microsoft.com/office/drawing/2014/main" id="{2D73D698-2B8D-6B4E-A4BE-CAF29E3AB663}"/>
              </a:ext>
            </a:extLst>
          </p:cNvPr>
          <p:cNvCxnSpPr>
            <a:cxnSpLocks/>
          </p:cNvCxnSpPr>
          <p:nvPr/>
        </p:nvCxnSpPr>
        <p:spPr>
          <a:xfrm>
            <a:off x="4114800" y="3740728"/>
            <a:ext cx="241069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83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F63690-3DBF-8348-A708-B52DA7F3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268" y="226217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</a:rPr>
              <a:t>Clinical Performance indicators by binary classification</a:t>
            </a:r>
            <a:r>
              <a:rPr lang="zh-CN" altLang="zh-CN" sz="28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kumimoji="1" lang="zh-CN" alt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A623D878-B614-1F4D-8849-CC489CCAF6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9327" y="3414568"/>
            <a:ext cx="4336541" cy="3443432"/>
          </a:xfrm>
          <a:prstGeom prst="rect">
            <a:avLst/>
          </a:prstGeom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5DD6D412-6865-1844-82F9-9F4F70F95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459" y="1379681"/>
            <a:ext cx="4956478" cy="3247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456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4B9754C-058F-F54E-934C-B21451CC7C89}"/>
              </a:ext>
            </a:extLst>
          </p:cNvPr>
          <p:cNvSpPr/>
          <p:nvPr/>
        </p:nvSpPr>
        <p:spPr>
          <a:xfrm>
            <a:off x="477982" y="376489"/>
            <a:ext cx="81880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Clinical Performance indicators by multi-class classification</a:t>
            </a:r>
            <a:r>
              <a:rPr lang="zh-CN" altLang="zh-CN" sz="28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</a:t>
            </a:r>
            <a:endParaRPr lang="zh-CN" altLang="en-US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B2289E59-1BFC-4D4B-9F36-E86CBF8EE400}"/>
              </a:ext>
            </a:extLst>
          </p:cNvPr>
          <p:cNvSpPr/>
          <p:nvPr/>
        </p:nvSpPr>
        <p:spPr>
          <a:xfrm>
            <a:off x="595746" y="1457327"/>
            <a:ext cx="62206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+mj-lt"/>
                <a:ea typeface="Calibri" panose="020F0502020204030204" pitchFamily="34" charset="0"/>
              </a:rPr>
              <a:t>Multi-class classification including grading classification and comprehensive classification. Grading classification can transfer classification to sets of binary classification.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+mj-lt"/>
                <a:ea typeface="Calibri" panose="020F0502020204030204" pitchFamily="34" charset="0"/>
              </a:rPr>
              <a:t>Comprehensive classification refers to indicators like KAPPA.</a:t>
            </a:r>
            <a:r>
              <a:rPr lang="zh-CN" altLang="zh-CN" dirty="0">
                <a:latin typeface="+mj-lt"/>
              </a:rPr>
              <a:t> </a:t>
            </a:r>
            <a:endParaRPr lang="zh-CN" altLang="en-US" dirty="0">
              <a:latin typeface="+mj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98FE97AE-D1E2-C944-8CF9-E5A8E7701ED7}"/>
              </a:ext>
            </a:extLst>
          </p:cNvPr>
          <p:cNvSpPr/>
          <p:nvPr/>
        </p:nvSpPr>
        <p:spPr>
          <a:xfrm>
            <a:off x="595746" y="2784387"/>
            <a:ext cx="81880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Future Plans</a:t>
            </a:r>
            <a:endParaRPr lang="zh-CN" altLang="en-US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9F422BBB-D08E-A340-BA2F-6DD3B527334F}"/>
              </a:ext>
            </a:extLst>
          </p:cNvPr>
          <p:cNvSpPr/>
          <p:nvPr/>
        </p:nvSpPr>
        <p:spPr>
          <a:xfrm>
            <a:off x="595745" y="3550394"/>
            <a:ext cx="622069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+mj-lt"/>
                <a:ea typeface="Calibri" panose="020F0502020204030204" pitchFamily="34" charset="0"/>
              </a:rPr>
              <a:t>More discussion on different indicators and explanation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dirty="0">
                <a:latin typeface="+mj-lt"/>
              </a:rPr>
              <a:t>Nodule </a:t>
            </a:r>
            <a:r>
              <a:rPr lang="en-US" altLang="zh-CN" dirty="0">
                <a:latin typeface="+mj-lt"/>
              </a:rPr>
              <a:t>characterization indicators: size measurement, density, classification and malignancy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altLang="zh-CN" dirty="0">
                <a:latin typeface="+mj-lt"/>
              </a:rPr>
              <a:t>Other indicators, such as robustness, reproducibility and generalization</a:t>
            </a:r>
            <a:endParaRPr lang="zh-CN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55701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:\Users\ThinkPad\Desktop\桌面\网站用图\产品解决方案\肺部疾病智能解决方案.png肺部疾病智能解决方案">
            <a:extLst>
              <a:ext uri="{FF2B5EF4-FFF2-40B4-BE49-F238E27FC236}">
                <a16:creationId xmlns:a16="http://schemas.microsoft.com/office/drawing/2014/main" id="{48192CE1-43E8-AB4A-85EF-F886FB8D6BD6}"/>
              </a:ext>
            </a:extLst>
          </p:cNvPr>
          <p:cNvPicPr>
            <a:picLocks noChangeAspect="1"/>
          </p:cNvPicPr>
          <p:nvPr/>
        </p:nvPicPr>
        <p:blipFill>
          <a:blip r:embed="rId2" cstate="hqprint"/>
          <a:srcRect/>
          <a:stretch>
            <a:fillRect/>
          </a:stretch>
        </p:blipFill>
        <p:spPr>
          <a:xfrm>
            <a:off x="4918365" y="2472131"/>
            <a:ext cx="4225636" cy="2540458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7505634F-C21E-1D49-9237-638356690765}"/>
              </a:ext>
            </a:extLst>
          </p:cNvPr>
          <p:cNvSpPr/>
          <p:nvPr/>
        </p:nvSpPr>
        <p:spPr>
          <a:xfrm>
            <a:off x="0" y="2472131"/>
            <a:ext cx="4918365" cy="2540459"/>
          </a:xfrm>
          <a:prstGeom prst="rect">
            <a:avLst/>
          </a:prstGeom>
          <a:solidFill>
            <a:srgbClr val="60EB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8A94A04-139E-6645-BB87-524CFE0EE3DB}"/>
              </a:ext>
            </a:extLst>
          </p:cNvPr>
          <p:cNvSpPr/>
          <p:nvPr/>
        </p:nvSpPr>
        <p:spPr>
          <a:xfrm>
            <a:off x="1122219" y="2905780"/>
            <a:ext cx="81880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Calibri" panose="020F0502020204030204" pitchFamily="34" charset="0"/>
              </a:rPr>
              <a:t>Thank You</a:t>
            </a:r>
          </a:p>
          <a:p>
            <a:endParaRPr lang="en-US" altLang="zh-CN" sz="28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  <a:p>
            <a:r>
              <a:rPr lang="en-US" altLang="zh-CN" sz="16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cbingshu@infervision.com</a:t>
            </a:r>
            <a:endParaRPr lang="zh-CN" altLang="en-US" sz="16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1810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e530ecd20c263b95f6042ee110165eb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5e75d33b50fbf3f19c1feb9a309975b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99017B37-5823-4BAF-B8E9-212705D345EF}"/>
</file>

<file path=customXml/itemProps2.xml><?xml version="1.0" encoding="utf-8"?>
<ds:datastoreItem xmlns:ds="http://schemas.openxmlformats.org/officeDocument/2006/customXml" ds:itemID="{263EDF69-883F-4630-8D5D-47FF3AA110B2}"/>
</file>

<file path=customXml/itemProps3.xml><?xml version="1.0" encoding="utf-8"?>
<ds:datastoreItem xmlns:ds="http://schemas.openxmlformats.org/officeDocument/2006/customXml" ds:itemID="{8D757891-533E-4B08-9CC2-432445C023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1805</TotalTime>
  <Words>357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等线</vt:lpstr>
      <vt:lpstr>Arial</vt:lpstr>
      <vt:lpstr>Calibri</vt:lpstr>
      <vt:lpstr>Calibri Light</vt:lpstr>
      <vt:lpstr>Times New Roman</vt:lpstr>
      <vt:lpstr>Office 主题​​</vt:lpstr>
      <vt:lpstr>PowerPoint Presentation</vt:lpstr>
      <vt:lpstr>PowerPoint Presentation</vt:lpstr>
      <vt:lpstr>Primary Benchmarking Metrics </vt:lpstr>
      <vt:lpstr>Nodule detection </vt:lpstr>
      <vt:lpstr>Clinical Performance indicators by binary classification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– Presentation (TG-DiagnosticCT)</dc:title>
  <dc:creator>Campos, Simao</dc:creator>
  <cp:lastModifiedBy>Simão Campos-Neto</cp:lastModifiedBy>
  <cp:revision>73</cp:revision>
  <cp:lastPrinted>2019-04-04T08:49:31Z</cp:lastPrinted>
  <dcterms:created xsi:type="dcterms:W3CDTF">2019-03-31T15:53:06Z</dcterms:created>
  <dcterms:modified xsi:type="dcterms:W3CDTF">2020-10-02T08:31:46Z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