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0" r:id="rId5"/>
    <p:sldId id="262" r:id="rId6"/>
    <p:sldId id="275" r:id="rId7"/>
    <p:sldId id="279" r:id="rId8"/>
    <p:sldId id="257" r:id="rId9"/>
    <p:sldId id="259" r:id="rId10"/>
    <p:sldId id="273" r:id="rId11"/>
    <p:sldId id="261" r:id="rId12"/>
    <p:sldId id="281" r:id="rId13"/>
    <p:sldId id="277" r:id="rId14"/>
    <p:sldId id="278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84" d="100"/>
          <a:sy n="84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DE5E68C-AA67-455C-8BE1-250E7F2BE365}"/>
    <pc:docChg chg="custSel modSld">
      <pc:chgData name="Campos, Simao" userId="a1bf0726-548b-4db8-a746-2e19b5e24da4" providerId="ADAL" clId="{7DE5E68C-AA67-455C-8BE1-250E7F2BE365}" dt="2020-07-31T13:07:17.796" v="14" actId="6549"/>
      <pc:docMkLst>
        <pc:docMk/>
      </pc:docMkLst>
      <pc:sldChg chg="addSp delSp modSp mod">
        <pc:chgData name="Campos, Simao" userId="a1bf0726-548b-4db8-a746-2e19b5e24da4" providerId="ADAL" clId="{7DE5E68C-AA67-455C-8BE1-250E7F2BE365}" dt="2020-07-31T13:07:17.796" v="14" actId="6549"/>
        <pc:sldMkLst>
          <pc:docMk/>
          <pc:sldMk cId="610094566" sldId="257"/>
        </pc:sldMkLst>
        <pc:spChg chg="add del">
          <ac:chgData name="Campos, Simao" userId="a1bf0726-548b-4db8-a746-2e19b5e24da4" providerId="ADAL" clId="{7DE5E68C-AA67-455C-8BE1-250E7F2BE365}" dt="2020-07-31T13:06:19.272" v="3" actId="478"/>
          <ac:spMkLst>
            <pc:docMk/>
            <pc:sldMk cId="610094566" sldId="257"/>
            <ac:spMk id="2" creationId="{746C99E3-4F60-4A4C-895C-62CF978FD49A}"/>
          </ac:spMkLst>
        </pc:spChg>
        <pc:spChg chg="add del mod">
          <ac:chgData name="Campos, Simao" userId="a1bf0726-548b-4db8-a746-2e19b5e24da4" providerId="ADAL" clId="{7DE5E68C-AA67-455C-8BE1-250E7F2BE365}" dt="2020-07-31T13:06:27.975" v="5" actId="478"/>
          <ac:spMkLst>
            <pc:docMk/>
            <pc:sldMk cId="610094566" sldId="257"/>
            <ac:spMk id="3" creationId="{D3F62636-5662-4BED-B120-4F93CEAD3758}"/>
          </ac:spMkLst>
        </pc:spChg>
        <pc:spChg chg="mod">
          <ac:chgData name="Campos, Simao" userId="a1bf0726-548b-4db8-a746-2e19b5e24da4" providerId="ADAL" clId="{7DE5E68C-AA67-455C-8BE1-250E7F2BE365}" dt="2020-07-31T13:07:17.796" v="14" actId="6549"/>
          <ac:spMkLst>
            <pc:docMk/>
            <pc:sldMk cId="610094566" sldId="257"/>
            <ac:spMk id="9" creationId="{8C7CA0D1-8B49-4675-8A5E-57C7F64475C1}"/>
          </ac:spMkLst>
        </pc:spChg>
        <pc:spChg chg="mod">
          <ac:chgData name="Campos, Simao" userId="a1bf0726-548b-4db8-a746-2e19b5e24da4" providerId="ADAL" clId="{7DE5E68C-AA67-455C-8BE1-250E7F2BE365}" dt="2020-07-31T13:06:44.946" v="10" actId="14100"/>
          <ac:spMkLst>
            <pc:docMk/>
            <pc:sldMk cId="610094566" sldId="257"/>
            <ac:spMk id="10" creationId="{D36F58C8-2F54-4864-94DC-A069EA8D2640}"/>
          </ac:spMkLst>
        </pc:spChg>
        <pc:graphicFrameChg chg="modGraphic">
          <ac:chgData name="Campos, Simao" userId="a1bf0726-548b-4db8-a746-2e19b5e24da4" providerId="ADAL" clId="{7DE5E68C-AA67-455C-8BE1-250E7F2BE365}" dt="2020-07-31T13:06:54.279" v="12" actId="6549"/>
          <ac:graphicFrameMkLst>
            <pc:docMk/>
            <pc:sldMk cId="610094566" sldId="257"/>
            <ac:graphicFrameMk id="8" creationId="{77EB9C60-79E2-4E8D-B95B-4EFA5ED6B17E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2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65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71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835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3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9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66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1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86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479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11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96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3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04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71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22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2020/9/30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59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va.weicken@hhi.fraunhofer.d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FGAI4H-J-004-A01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updated FG-AI4H TDD template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2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2EAE2-7683-F647-B8A9-7DDB35AC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620" y="280006"/>
            <a:ext cx="9029512" cy="1325563"/>
          </a:xfrm>
        </p:spPr>
        <p:txBody>
          <a:bodyPr>
            <a:normAutofit/>
          </a:bodyPr>
          <a:lstStyle/>
          <a:p>
            <a:r>
              <a:rPr lang="en-GB" sz="4000">
                <a:latin typeface="+mn-lt"/>
              </a:rPr>
              <a:t>Update Onboarding document (J-031)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D429C-31B8-9C45-8926-A5E9E619A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810" y="1439969"/>
            <a:ext cx="8043674" cy="2151413"/>
          </a:xfrm>
        </p:spPr>
        <p:txBody>
          <a:bodyPr>
            <a:noAutofit/>
          </a:bodyPr>
          <a:lstStyle/>
          <a:p>
            <a:r>
              <a:rPr lang="en-GB"/>
              <a:t>original Onboarding document‚ FGAI4H-G-107‘, guidance information for new members</a:t>
            </a:r>
          </a:p>
          <a:p>
            <a:r>
              <a:rPr lang="en-GB"/>
              <a:t>Updates for the Onboarding document include: </a:t>
            </a:r>
          </a:p>
          <a:p>
            <a:pPr lvl="1"/>
            <a:r>
              <a:rPr lang="en-GB" sz="2800"/>
              <a:t>Update topic groups and working groups</a:t>
            </a:r>
          </a:p>
          <a:p>
            <a:pPr lvl="1"/>
            <a:r>
              <a:rPr lang="en-GB" sz="2800"/>
              <a:t>New section about deliverables &amp; effective participation</a:t>
            </a:r>
          </a:p>
          <a:p>
            <a:pPr lvl="1"/>
            <a:r>
              <a:rPr lang="en-GB" sz="2800"/>
              <a:t>Updated figures </a:t>
            </a:r>
          </a:p>
          <a:p>
            <a:pPr marL="457200" lvl="1" indent="0">
              <a:buNone/>
            </a:pPr>
            <a:endParaRPr lang="en-GB" sz="280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D0979D00-3130-D642-A991-2EC49D17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580" y="169719"/>
            <a:ext cx="1219808" cy="53911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0F3C18-C9F1-604C-805B-8413C2C2A479}"/>
              </a:ext>
            </a:extLst>
          </p:cNvPr>
          <p:cNvSpPr txBox="1"/>
          <p:nvPr/>
        </p:nvSpPr>
        <p:spPr>
          <a:xfrm>
            <a:off x="1602444" y="4751344"/>
            <a:ext cx="10205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Update Call for topic group participation (J-032)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/>
              <a:t>Updated list of topic groups </a:t>
            </a:r>
          </a:p>
          <a:p>
            <a:endParaRPr lang="en-GB" sz="4000"/>
          </a:p>
        </p:txBody>
      </p:sp>
    </p:spTree>
    <p:extLst>
      <p:ext uri="{BB962C8B-B14F-4D97-AF65-F5344CB8AC3E}">
        <p14:creationId xmlns:p14="http://schemas.microsoft.com/office/powerpoint/2010/main" val="8316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DCCB80-9489-A144-A051-C7A75C090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4915" y="1825625"/>
            <a:ext cx="974217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5100" i="1" dirty="0"/>
          </a:p>
          <a:p>
            <a:pPr marL="0" indent="0" algn="ctr">
              <a:buNone/>
            </a:pPr>
            <a:r>
              <a:rPr lang="en-GB" sz="5100" i="1" dirty="0"/>
              <a:t>Please provide feedback for the TDD-template update!</a:t>
            </a:r>
          </a:p>
          <a:p>
            <a:pPr marL="0" indent="0" algn="ctr">
              <a:buNone/>
            </a:pPr>
            <a:r>
              <a:rPr lang="en-GB" sz="2400" dirty="0"/>
              <a:t>To: </a:t>
            </a:r>
            <a:r>
              <a:rPr lang="en-GB" sz="2400" dirty="0">
                <a:hlinkClick r:id="rId2"/>
              </a:rPr>
              <a:t>eva.weicken@hhi.fraunhofer.de</a:t>
            </a:r>
            <a:r>
              <a:rPr lang="en-GB" sz="2400" dirty="0"/>
              <a:t> 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b="1" dirty="0"/>
          </a:p>
          <a:p>
            <a:pPr marL="0" indent="0" algn="ctr">
              <a:buNone/>
            </a:pPr>
            <a:r>
              <a:rPr lang="en-GB" sz="1900" b="1" dirty="0"/>
              <a:t>Contributors DEL 10, TDD-Template update, Onboarding document, </a:t>
            </a:r>
            <a:r>
              <a:rPr lang="en-GB" sz="1900" b="1" dirty="0" err="1"/>
              <a:t>CfTGP</a:t>
            </a:r>
            <a:r>
              <a:rPr lang="en-GB" sz="1900" b="1" dirty="0"/>
              <a:t>:</a:t>
            </a:r>
          </a:p>
          <a:p>
            <a:pPr marL="0" indent="0">
              <a:buNone/>
            </a:pPr>
            <a:r>
              <a:rPr lang="en-GB" sz="1900" dirty="0"/>
              <a:t>E. </a:t>
            </a:r>
            <a:r>
              <a:rPr lang="en-GB" sz="1900" dirty="0" err="1"/>
              <a:t>Weicken</a:t>
            </a:r>
            <a:r>
              <a:rPr lang="en-GB" sz="1900" dirty="0"/>
              <a:t> (Fraunhofer HHI), M. Kuglitsch (Fraunhofer HHI), H. Hoffmann (ADA), </a:t>
            </a:r>
          </a:p>
          <a:p>
            <a:pPr marL="0" indent="0">
              <a:buNone/>
            </a:pPr>
            <a:r>
              <a:rPr lang="en-GB" sz="1900" dirty="0"/>
              <a:t>M. Wenzel (Fraunhofer HHI), Simão Campos (ITU)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1584AF4-29EC-CB4E-AAF5-B54FBDDC7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061" y="511252"/>
            <a:ext cx="2973935" cy="13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408" y="488981"/>
            <a:ext cx="8752856" cy="994172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C2E32C-7D35-044B-A774-5C37FF068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8024" y="1564368"/>
            <a:ext cx="8040337" cy="400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/>
              <a:t>Motivation &amp; development process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855419-0998-BE43-8D9F-B6305E004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B77FD5B-D0B5-7340-879C-DA8F5460EF45}"/>
              </a:ext>
            </a:extLst>
          </p:cNvPr>
          <p:cNvSpPr txBox="1"/>
          <p:nvPr/>
        </p:nvSpPr>
        <p:spPr>
          <a:xfrm>
            <a:off x="1868023" y="5818909"/>
            <a:ext cx="783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Editors: H. Hoffmann, E. Weicken, M. Wenzel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152C53-EEC6-694C-A349-F96472860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08" y="2200412"/>
            <a:ext cx="7806980" cy="33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0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05998-E985-CE4E-B8DE-15817AF6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20" y="0"/>
            <a:ext cx="7886700" cy="1154916"/>
          </a:xfrm>
        </p:spPr>
        <p:txBody>
          <a:bodyPr/>
          <a:lstStyle/>
          <a:p>
            <a:r>
              <a:rPr lang="fr-FR" dirty="0">
                <a:latin typeface="+mn-lt"/>
              </a:rPr>
              <a:t>Update: TDD–template (J-004)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6C316C-7E9D-5040-97CE-E5011D022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20" y="1045029"/>
            <a:ext cx="7886700" cy="54843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Why? </a:t>
            </a:r>
          </a:p>
          <a:p>
            <a:r>
              <a:rPr lang="en-GB" sz="3200" dirty="0"/>
              <a:t>include all requirements of DEL 0-9, Common structure for all TDDs, facilitate review process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What‘s new? </a:t>
            </a:r>
          </a:p>
          <a:p>
            <a:r>
              <a:rPr lang="en-GB" sz="3200" dirty="0"/>
              <a:t>Restructuring &amp; amendment of several sections</a:t>
            </a:r>
          </a:p>
          <a:p>
            <a:r>
              <a:rPr lang="en-GB" sz="3200" dirty="0"/>
              <a:t>Subtopics in TDD structure</a:t>
            </a:r>
          </a:p>
          <a:p>
            <a:r>
              <a:rPr lang="en-GB" sz="3200" dirty="0"/>
              <a:t>Change notes &amp; mentioning of contributors</a:t>
            </a:r>
          </a:p>
          <a:p>
            <a:r>
              <a:rPr lang="en-GB" sz="3200" dirty="0"/>
              <a:t>Improved guidance, new design (e.g. colour legend)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B957AFE-7255-594E-AEAA-BCE781D2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456" y="175322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5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C0598-338E-864F-9DEB-8C86D43A7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n-lt"/>
              </a:rPr>
              <a:t>Update: TDD–template (J-004)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6648CC-D494-194A-8177-4030AEA3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362" y="1462881"/>
            <a:ext cx="7886700" cy="2560638"/>
          </a:xfrm>
        </p:spPr>
        <p:txBody>
          <a:bodyPr>
            <a:normAutofit fontScale="92500" lnSpcReduction="10000"/>
          </a:bodyPr>
          <a:lstStyle/>
          <a:p>
            <a:r>
              <a:rPr lang="en-GB" b="1"/>
              <a:t>Introduction</a:t>
            </a:r>
            <a:r>
              <a:rPr lang="en-GB"/>
              <a:t> (FG-AI4H topic group, ethical, regulatory considerations)</a:t>
            </a:r>
          </a:p>
          <a:p>
            <a:r>
              <a:rPr lang="en-GB" b="1"/>
              <a:t>Existing AI solutions</a:t>
            </a:r>
          </a:p>
          <a:p>
            <a:r>
              <a:rPr lang="en-GB" b="1"/>
              <a:t>Existing work on benchmarking </a:t>
            </a:r>
          </a:p>
          <a:p>
            <a:r>
              <a:rPr lang="en-GB" b="1"/>
              <a:t>Benchmarking</a:t>
            </a:r>
            <a:r>
              <a:rPr lang="en-GB"/>
              <a:t> (incl. benchmarking versions)</a:t>
            </a:r>
          </a:p>
          <a:p>
            <a:r>
              <a:rPr lang="en-GB" b="1"/>
              <a:t>Discussion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5559D8-4DE1-3E4C-9F3E-AEF07123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006" y="195267"/>
            <a:ext cx="1219808" cy="5391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74DF93-4885-7045-8BDC-88ED514EA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64" y="4283068"/>
            <a:ext cx="5329847" cy="202247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9F8FCD0-E1CD-4F45-8F25-3CFBF7163EDB}"/>
              </a:ext>
            </a:extLst>
          </p:cNvPr>
          <p:cNvSpPr txBox="1"/>
          <p:nvPr/>
        </p:nvSpPr>
        <p:spPr>
          <a:xfrm>
            <a:off x="3078327" y="4283069"/>
            <a:ext cx="132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  </a:t>
            </a:r>
            <a:r>
              <a:rPr lang="de-DE" sz="2400" dirty="0"/>
              <a:t>e.g.: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F55651-84DF-9F4C-B096-869CD1159C25}"/>
              </a:ext>
            </a:extLst>
          </p:cNvPr>
          <p:cNvSpPr/>
          <p:nvPr/>
        </p:nvSpPr>
        <p:spPr>
          <a:xfrm>
            <a:off x="3181350" y="4196552"/>
            <a:ext cx="6555560" cy="2195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1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178832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35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 (E. Weicken, M. Kuglitsch)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Del.10 – Att.1: Presentation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5FECE93-BDD1-044C-B241-F4CB1CFE4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11" y="1864669"/>
            <a:ext cx="3803681" cy="39891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Topic groups by September 2020</a:t>
            </a:r>
            <a:endParaRPr lang="de-DE" dirty="0"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A48A1D9-5A3D-4D49-BF4F-D23C9EED1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643" y="1864669"/>
            <a:ext cx="3660716" cy="40524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C47AA34-27B1-5C4C-B6D5-582171F7A9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575" y="3096776"/>
            <a:ext cx="1076235" cy="112069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B442755-93EA-674E-84DD-038289EA68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941" y="3096776"/>
            <a:ext cx="1020061" cy="1025696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FA1133B-3E62-0E48-A90F-8F6D585D7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814" y="314617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1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C4B58-FC6D-9C45-BC93-095432918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752" y="667298"/>
            <a:ext cx="902524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FGAI4H topic groups + working groups</a:t>
            </a:r>
            <a:endParaRPr lang="de-DE" dirty="0">
              <a:latin typeface="+mn-lt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EC796C8F-2FC4-5C45-8D82-9EEAC81A3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58" y="2196935"/>
            <a:ext cx="8008361" cy="4052094"/>
          </a:xfr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3569106-0629-9247-A8E4-9C2273450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210" y="29570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6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457" y="876596"/>
            <a:ext cx="851535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Standardized benchmarking / Topic Description Document (TDD)</a:t>
            </a:r>
            <a:endParaRPr lang="de-DE" dirty="0"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9512F7-FBC2-0042-A1D8-6D16B691FDBE}"/>
              </a:ext>
            </a:extLst>
          </p:cNvPr>
          <p:cNvSpPr/>
          <p:nvPr/>
        </p:nvSpPr>
        <p:spPr>
          <a:xfrm>
            <a:off x="2498344" y="2412379"/>
            <a:ext cx="2517569" cy="26719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401F147-E8D7-5148-A038-0D0C12EA4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863" y="2660073"/>
            <a:ext cx="1485230" cy="15861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1B76C5A-7AD6-264D-AC01-8A550D67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477" y="3017077"/>
            <a:ext cx="1394555" cy="14625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22058B7-5094-5B49-8D8C-0F84AD4A6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325" y="4292834"/>
            <a:ext cx="687796" cy="71621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C0E4BA0-344C-2442-9EB5-2B174AFB77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39" y="3008739"/>
            <a:ext cx="503183" cy="505963"/>
          </a:xfrm>
          <a:prstGeom prst="rect">
            <a:avLst/>
          </a:prstGeom>
        </p:spPr>
      </p:pic>
      <p:sp>
        <p:nvSpPr>
          <p:cNvPr id="5" name="Pfeil nach rechts 4">
            <a:extLst>
              <a:ext uri="{FF2B5EF4-FFF2-40B4-BE49-F238E27FC236}">
                <a16:creationId xmlns:a16="http://schemas.microsoft.com/office/drawing/2014/main" id="{95A124AF-6696-5047-B50F-1AAD6C94BEE3}"/>
              </a:ext>
            </a:extLst>
          </p:cNvPr>
          <p:cNvSpPr/>
          <p:nvPr/>
        </p:nvSpPr>
        <p:spPr>
          <a:xfrm>
            <a:off x="5823425" y="3446003"/>
            <a:ext cx="833417" cy="604701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FD7D8FF-B7EA-1146-B501-7DB85BACD326}"/>
              </a:ext>
            </a:extLst>
          </p:cNvPr>
          <p:cNvSpPr/>
          <p:nvPr/>
        </p:nvSpPr>
        <p:spPr>
          <a:xfrm>
            <a:off x="7218216" y="2861326"/>
            <a:ext cx="2351314" cy="180630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7A8ACC2-84C1-2F48-BCCD-0A7FF2997132}"/>
              </a:ext>
            </a:extLst>
          </p:cNvPr>
          <p:cNvSpPr txBox="1"/>
          <p:nvPr/>
        </p:nvSpPr>
        <p:spPr>
          <a:xfrm>
            <a:off x="7473536" y="3148924"/>
            <a:ext cx="1840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TDDs</a:t>
            </a:r>
          </a:p>
          <a:p>
            <a:r>
              <a:rPr lang="de-DE" dirty="0"/>
              <a:t>=</a:t>
            </a:r>
          </a:p>
          <a:p>
            <a:r>
              <a:rPr lang="de-DE" b="1" dirty="0"/>
              <a:t>Deliverables</a:t>
            </a:r>
          </a:p>
          <a:p>
            <a:r>
              <a:rPr lang="de-DE" b="1" dirty="0"/>
              <a:t>No. 10.1 – 10.20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032DCA07-A880-F442-8F7D-083DA1539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1753" y="337485"/>
            <a:ext cx="1219808" cy="5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110015" y="1347961"/>
            <a:ext cx="1912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FGAI4H-J-031-A01</a:t>
            </a:r>
          </a:p>
          <a:p>
            <a:pPr algn="r"/>
            <a:r>
              <a:rPr lang="en-GB" b="1" dirty="0"/>
              <a:t>FGAI4H-J-032-A01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5757014" y="2039781"/>
            <a:ext cx="425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30 September – 2 October 2020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/>
        </p:nvGraphicFramePr>
        <p:xfrm>
          <a:off x="2592780" y="3010654"/>
          <a:ext cx="7084073" cy="349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5291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07466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874119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Editors</a:t>
                      </a:r>
                      <a:endParaRPr lang="en-GB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Att.1: Presentation - </a:t>
                      </a:r>
                      <a:r>
                        <a:rPr lang="en-GB" dirty="0"/>
                        <a:t>Update onboarding document (J-031); Call for TG participation (J-032)</a:t>
                      </a:r>
                      <a:endParaRPr lang="en-US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Discussion | Information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479625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Eva Weicken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eva.weicken@hhi.fraunhofer.de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1169086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contains a summary concerning the following docs: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Overview of the topic groups and TDDs (J-030)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TDD-template: Proposed draft update (J-004)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Update onboarding document (J-031), call for TG participation (J-032)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B934A249-48C9-0640-8B89-FA706038D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94" y="369861"/>
            <a:ext cx="1496291" cy="66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0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B54B1-8F5A-4AF8-8BB2-76B2C2DAA98B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557</Words>
  <Application>Microsoft Office PowerPoint</Application>
  <PresentationFormat>Widescreen</PresentationFormat>
  <Paragraphs>100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Office 主题​​</vt:lpstr>
      <vt:lpstr>PowerPoint Presentation</vt:lpstr>
      <vt:lpstr>Update: TDD–template (J-004)</vt:lpstr>
      <vt:lpstr>Update: TDD–template (J-004)</vt:lpstr>
      <vt:lpstr>Update: TDD–template (J-004)</vt:lpstr>
      <vt:lpstr>PowerPoint Presentation</vt:lpstr>
      <vt:lpstr> Topic groups by September 2020</vt:lpstr>
      <vt:lpstr>FGAI4H topic groups + working groups</vt:lpstr>
      <vt:lpstr>Standardized benchmarking / Topic Description Document (TDD)</vt:lpstr>
      <vt:lpstr>PowerPoint Presentation</vt:lpstr>
      <vt:lpstr>Update Onboarding document (J-031)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Att.1: Presentation (J-004, J-030, J-031, J-032) </dc:title>
  <dc:creator>Campos, Simao</dc:creator>
  <cp:lastModifiedBy>Simão Campos-Neto</cp:lastModifiedBy>
  <cp:revision>72</cp:revision>
  <cp:lastPrinted>2019-04-04T08:49:31Z</cp:lastPrinted>
  <dcterms:created xsi:type="dcterms:W3CDTF">2019-03-31T15:53:06Z</dcterms:created>
  <dcterms:modified xsi:type="dcterms:W3CDTF">2020-09-30T17:17:50Z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