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8" r:id="rId9"/>
    <p:sldId id="265" r:id="rId10"/>
    <p:sldId id="266" r:id="rId11"/>
    <p:sldId id="267" r:id="rId1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1" d="100"/>
          <a:sy n="81" d="100"/>
        </p:scale>
        <p:origin x="18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622698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achim.krois@charite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FGAI4H-I-042-A01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218448"/>
              </p:ext>
            </p:extLst>
          </p:nvPr>
        </p:nvGraphicFramePr>
        <p:xfrm>
          <a:off x="1015801" y="2712771"/>
          <a:ext cx="7112397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205631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766936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TG-Dental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CA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TG-Dental: Artificial intelligence for dental image analysis: A guide for authors and reviewers</a:t>
                      </a:r>
                      <a:r>
                        <a:rPr lang="en-CA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Att.1: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rPr sz="1800" dirty="0"/>
                        <a:t>Joachim </a:t>
                      </a:r>
                      <a:r>
                        <a:rPr sz="1800" dirty="0" err="1"/>
                        <a:t>Krois</a:t>
                      </a:r>
                      <a:endParaRPr sz="1800" dirty="0"/>
                    </a:p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rPr sz="1800" dirty="0"/>
                        <a:t>Falk </a:t>
                      </a:r>
                      <a:r>
                        <a:rPr sz="1800" dirty="0" err="1"/>
                        <a:t>Schwendicke</a:t>
                      </a:r>
                      <a:endParaRPr lang="en-US" sz="1800" dirty="0"/>
                    </a:p>
                  </a:txBody>
                  <a:tcPr marL="45720" marR="45720" horzOverflow="overflow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rPr sz="1800" dirty="0"/>
                        <a:t>E-mail: </a:t>
                      </a:r>
                      <a:r>
                        <a:rPr sz="1800" u="sng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hlinkClick r:id="rId3"/>
                        </a:rPr>
                        <a:t>joachim.krois@charite.de</a:t>
                      </a:r>
                    </a:p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rPr sz="1800" dirty="0"/>
                        <a:t>E-mail: </a:t>
                      </a:r>
                      <a:r>
                        <a:rPr sz="1800" u="sng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hlinkClick r:id="rId3"/>
                        </a:rPr>
                        <a:t>falk.schwendicke@charite.d</a:t>
                      </a:r>
                      <a:r>
                        <a:rPr lang="de-DE" sz="1800" u="sng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hlinkClick r:id="rId3"/>
                        </a:rPr>
                        <a:t>e</a:t>
                      </a:r>
                      <a:endParaRPr lang="en-US" sz="1800" u="sng" dirty="0">
                        <a:solidFill>
                          <a:srgbClr val="0563C1"/>
                        </a:solidFill>
                        <a:uFill>
                          <a:solidFill>
                            <a:srgbClr val="0563C1"/>
                          </a:solidFill>
                        </a:uFill>
                        <a:hlinkClick r:id="rId3"/>
                      </a:endParaRPr>
                    </a:p>
                  </a:txBody>
                  <a:tcPr marL="45720" marR="45720" horzOverflow="overflow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defRPr sz="1400">
                          <a:sym typeface="Arial"/>
                        </a:defRPr>
                      </a:pPr>
                      <a:r>
                        <a:rPr lang="en-GB" sz="1800" dirty="0"/>
                        <a:t>This presentation is given at the FG-AI4H e-meeting on 07-08 May 2020 and contains: </a:t>
                      </a:r>
                    </a:p>
                    <a:p>
                      <a:pPr marL="285750" indent="-285750" algn="l"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  <a:defRPr sz="1400">
                          <a:sym typeface="Arial"/>
                        </a:defRPr>
                      </a:pPr>
                      <a:r>
                        <a:rPr lang="en-GB" sz="1800" dirty="0"/>
                        <a:t>Background and aims</a:t>
                      </a:r>
                    </a:p>
                    <a:p>
                      <a:pPr marL="285750" indent="-285750" algn="l"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  <a:defRPr sz="1400">
                          <a:sym typeface="Arial"/>
                        </a:defRPr>
                      </a:pPr>
                      <a:r>
                        <a:rPr lang="en-GB" sz="1800" dirty="0"/>
                        <a:t>Envisioned process</a:t>
                      </a:r>
                    </a:p>
                    <a:p>
                      <a:pPr marL="285750" indent="-285750" algn="l"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  <a:defRPr sz="1400">
                          <a:sym typeface="Arial"/>
                        </a:defRPr>
                      </a:pPr>
                      <a:r>
                        <a:rPr lang="en-GB" sz="1800" dirty="0"/>
                        <a:t>Expected outcome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88;p1"/>
          <p:cNvSpPr txBox="1">
            <a:spLocks noGrp="1"/>
          </p:cNvSpPr>
          <p:nvPr>
            <p:ph type="ctrTitle"/>
          </p:nvPr>
        </p:nvSpPr>
        <p:spPr>
          <a:xfrm>
            <a:off x="-1" y="857250"/>
            <a:ext cx="9279403" cy="173420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 sz="4800"/>
            </a:pPr>
            <a:r>
              <a:rPr sz="3200" dirty="0"/>
              <a:t>Meeting </a:t>
            </a:r>
            <a:r>
              <a:rPr lang="en-US" sz="3200" dirty="0"/>
              <a:t>I</a:t>
            </a:r>
            <a:r>
              <a:rPr sz="3200" dirty="0"/>
              <a:t>  </a:t>
            </a:r>
            <a:br>
              <a:rPr sz="3200" dirty="0"/>
            </a:br>
            <a:r>
              <a:rPr lang="de-DE" sz="3200" dirty="0"/>
              <a:t>TG-Dental: </a:t>
            </a:r>
            <a:r>
              <a:rPr lang="de-DE" sz="3200" dirty="0" err="1"/>
              <a:t>Artificial</a:t>
            </a:r>
            <a:r>
              <a:rPr lang="de-DE" sz="3200" dirty="0"/>
              <a:t> </a:t>
            </a:r>
            <a:r>
              <a:rPr lang="de-DE" sz="3200" dirty="0" err="1"/>
              <a:t>intelligence</a:t>
            </a:r>
            <a:r>
              <a:rPr lang="de-DE" sz="3200" dirty="0"/>
              <a:t> </a:t>
            </a:r>
            <a:r>
              <a:rPr lang="de-DE" sz="3200" dirty="0" err="1"/>
              <a:t>for</a:t>
            </a:r>
            <a:r>
              <a:rPr lang="de-DE" sz="3200" dirty="0"/>
              <a:t> dental </a:t>
            </a:r>
            <a:r>
              <a:rPr lang="de-DE" sz="3200" dirty="0" err="1"/>
              <a:t>image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r>
              <a:rPr lang="de-DE" sz="3200" dirty="0"/>
              <a:t>: A </a:t>
            </a:r>
            <a:r>
              <a:rPr lang="de-DE" sz="3200" dirty="0" err="1"/>
              <a:t>guide</a:t>
            </a:r>
            <a:r>
              <a:rPr lang="de-DE" sz="3200" dirty="0"/>
              <a:t>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authors</a:t>
            </a:r>
            <a:r>
              <a:rPr lang="de-DE" sz="3200" dirty="0"/>
              <a:t> </a:t>
            </a:r>
            <a:r>
              <a:rPr lang="de-DE" sz="3200" dirty="0" err="1"/>
              <a:t>and</a:t>
            </a:r>
            <a:r>
              <a:rPr lang="de-DE" sz="3200" dirty="0"/>
              <a:t> </a:t>
            </a:r>
            <a:r>
              <a:rPr lang="de-DE" sz="3200" dirty="0" err="1"/>
              <a:t>reviewers</a:t>
            </a:r>
            <a:br>
              <a:rPr lang="en-GB" sz="3200" dirty="0"/>
            </a:br>
            <a:endParaRPr sz="3200" dirty="0"/>
          </a:p>
        </p:txBody>
      </p:sp>
      <p:sp>
        <p:nvSpPr>
          <p:cNvPr id="123" name="Google Shape;89;p1"/>
          <p:cNvSpPr txBox="1">
            <a:spLocks noGrp="1"/>
          </p:cNvSpPr>
          <p:nvPr>
            <p:ph type="subTitle" sz="half" idx="1"/>
          </p:nvPr>
        </p:nvSpPr>
        <p:spPr>
          <a:xfrm>
            <a:off x="135401" y="4495145"/>
            <a:ext cx="9144001" cy="183642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 sz="4800"/>
            </a:pPr>
            <a:r>
              <a:rPr lang="en-US" sz="3300" dirty="0"/>
              <a:t>May</a:t>
            </a:r>
            <a:r>
              <a:rPr sz="3300" dirty="0"/>
              <a:t> </a:t>
            </a:r>
            <a:r>
              <a:rPr lang="en-US" sz="3300" dirty="0"/>
              <a:t>07</a:t>
            </a:r>
            <a:r>
              <a:rPr sz="3300" dirty="0"/>
              <a:t>-</a:t>
            </a:r>
            <a:r>
              <a:rPr lang="en-US" sz="3300" dirty="0"/>
              <a:t>08</a:t>
            </a:r>
            <a:r>
              <a:rPr sz="3300" dirty="0"/>
              <a:t>, 2020</a:t>
            </a:r>
          </a:p>
          <a:p>
            <a:pPr>
              <a:defRPr sz="4800"/>
            </a:pPr>
            <a:r>
              <a:rPr sz="3300" dirty="0"/>
              <a:t>Falk </a:t>
            </a:r>
            <a:r>
              <a:rPr sz="3300" dirty="0" err="1"/>
              <a:t>Schwendicke</a:t>
            </a:r>
            <a:r>
              <a:rPr sz="3300" dirty="0"/>
              <a:t>, Joachim </a:t>
            </a:r>
            <a:r>
              <a:rPr sz="3300" dirty="0" err="1"/>
              <a:t>Krois</a:t>
            </a:r>
            <a:endParaRPr sz="3300" dirty="0"/>
          </a:p>
        </p:txBody>
      </p:sp>
      <p:pic>
        <p:nvPicPr>
          <p:cNvPr id="124" name="Google Shape;90;p1" descr="Google Shape;90;p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628" y="2591455"/>
            <a:ext cx="3770143" cy="16250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96;p2"/>
          <p:cNvSpPr txBox="1">
            <a:spLocks noGrp="1"/>
          </p:cNvSpPr>
          <p:nvPr>
            <p:ph type="title"/>
          </p:nvPr>
        </p:nvSpPr>
        <p:spPr>
          <a:xfrm>
            <a:off x="371172" y="805774"/>
            <a:ext cx="8772829" cy="9941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sz="4000" dirty="0"/>
              <a:t>Background</a:t>
            </a:r>
          </a:p>
        </p:txBody>
      </p:sp>
      <p:pic>
        <p:nvPicPr>
          <p:cNvPr id="128" name="Google Shape;97;p2" descr="Google Shape;97;p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012" y="857250"/>
            <a:ext cx="1954988" cy="84266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82DC49AC-41A9-6E4E-8254-4A3FB6A442B7}"/>
              </a:ext>
            </a:extLst>
          </p:cNvPr>
          <p:cNvSpPr/>
          <p:nvPr/>
        </p:nvSpPr>
        <p:spPr>
          <a:xfrm>
            <a:off x="432923" y="1851422"/>
            <a:ext cx="827815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ea typeface="Calibri" panose="020F0502020204030204" pitchFamily="34" charset="0"/>
              </a:rPr>
              <a:t>Doubts as to the robustness, generalizability, transparency and replicability</a:t>
            </a:r>
            <a:endParaRPr lang="de-DE" sz="2000" dirty="0">
              <a:latin typeface="+mj-lt"/>
              <a:ea typeface="Calibri" panose="020F0502020204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  <a:ea typeface="Calibri" panose="020F0502020204030204" pitchFamily="34" charset="0"/>
              </a:rPr>
              <a:t>In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dentistry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,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and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en-GB" sz="2000" dirty="0">
                <a:latin typeface="+mj-lt"/>
                <a:ea typeface="Calibri" panose="020F0502020204030204" pitchFamily="34" charset="0"/>
              </a:rPr>
              <a:t>specifically, dental image analysis, 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ea typeface="Calibri" panose="020F0502020204030204" pitchFamily="34" charset="0"/>
              </a:rPr>
              <a:t>datasets are small,  lacking robustness and stability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ea typeface="Calibri" panose="020F0502020204030204" pitchFamily="34" charset="0"/>
              </a:rPr>
              <a:t>data generation process, data sources and annotation strategy poorly conducted and reported 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ea typeface="Calibri" panose="020F0502020204030204" pitchFamily="34" charset="0"/>
              </a:rPr>
              <a:t>choice of model, training and hyperparameter tuning as well as validation strategy not ideal or not reported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>
                <a:latin typeface="+mj-lt"/>
                <a:ea typeface="Calibri" panose="020F0502020204030204" pitchFamily="34" charset="0"/>
              </a:rPr>
              <a:t>outcomes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often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focus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on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technical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performance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rather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than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relevant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aspects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beyond</a:t>
            </a:r>
            <a:r>
              <a:rPr lang="de-DE" sz="2000" dirty="0">
                <a:latin typeface="+mj-lt"/>
                <a:ea typeface="Calibri" panose="020F0502020204030204" pitchFamily="34" charset="0"/>
              </a:rPr>
              <a:t> </a:t>
            </a:r>
            <a:r>
              <a:rPr lang="de-DE" sz="2000" dirty="0" err="1">
                <a:latin typeface="+mj-lt"/>
                <a:ea typeface="Calibri" panose="020F0502020204030204" pitchFamily="34" charset="0"/>
              </a:rPr>
              <a:t>that</a:t>
            </a:r>
            <a:endParaRPr lang="de-DE" sz="2000" dirty="0">
              <a:latin typeface="+mj-lt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GB" sz="2000" b="1" dirty="0">
                <a:latin typeface="+mj-lt"/>
                <a:ea typeface="Calibri" panose="020F0502020204030204" pitchFamily="34" charset="0"/>
              </a:rPr>
              <a:t>A wealth of studies performed and submitted for publication, all with these flaws: Research resources wasted, futile research spread and potentially harmful applications applied clinically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96;p2"/>
          <p:cNvSpPr txBox="1">
            <a:spLocks noGrp="1"/>
          </p:cNvSpPr>
          <p:nvPr>
            <p:ph type="title"/>
          </p:nvPr>
        </p:nvSpPr>
        <p:spPr>
          <a:xfrm>
            <a:off x="371172" y="805774"/>
            <a:ext cx="8772829" cy="9941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z="4000" dirty="0" err="1"/>
              <a:t>Aims</a:t>
            </a:r>
            <a:endParaRPr sz="4000" dirty="0"/>
          </a:p>
        </p:txBody>
      </p:sp>
      <p:pic>
        <p:nvPicPr>
          <p:cNvPr id="135" name="Google Shape;97;p2" descr="Google Shape;97;p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012" y="857250"/>
            <a:ext cx="1954988" cy="84266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A577F193-8479-0B41-9DE0-220EEF7993D2}"/>
              </a:ext>
            </a:extLst>
          </p:cNvPr>
          <p:cNvSpPr/>
          <p:nvPr/>
        </p:nvSpPr>
        <p:spPr>
          <a:xfrm>
            <a:off x="371172" y="1848967"/>
            <a:ext cx="842805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Guidance for authors, reviewers and editors to scrutinize when assessing their own or other researchers’ work needed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We plan to establish, discuss and approve a guidance document on how to conceive, conduct and report studies on AI in dental image analysis. </a:t>
            </a:r>
          </a:p>
        </p:txBody>
      </p:sp>
      <p:pic>
        <p:nvPicPr>
          <p:cNvPr id="2050" name="Picture 2" descr="Record access numbers recorded for reporting guidelines on the ...">
            <a:extLst>
              <a:ext uri="{FF2B5EF4-FFF2-40B4-BE49-F238E27FC236}">
                <a16:creationId xmlns:a16="http://schemas.microsoft.com/office/drawing/2014/main" id="{2EF87BB1-1109-B447-9DD8-9C438F592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093" y="4084690"/>
            <a:ext cx="3687580" cy="248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A13D39AE-15F2-1243-B4F7-E841A7E57C88}"/>
              </a:ext>
            </a:extLst>
          </p:cNvPr>
          <p:cNvSpPr/>
          <p:nvPr/>
        </p:nvSpPr>
        <p:spPr>
          <a:xfrm>
            <a:off x="5300908" y="4020237"/>
            <a:ext cx="280565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CONSORT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STROBE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STARD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TRIPOD</a:t>
            </a:r>
            <a:br>
              <a:rPr lang="en-GB" sz="2400" dirty="0">
                <a:latin typeface="+mj-lt"/>
                <a:ea typeface="Calibri" panose="020F0502020204030204" pitchFamily="34" charset="0"/>
              </a:rPr>
            </a:br>
            <a:r>
              <a:rPr lang="en-GB" sz="2400" dirty="0">
                <a:latin typeface="+mj-lt"/>
                <a:ea typeface="Calibri" panose="020F0502020204030204" pitchFamily="34" charset="0"/>
              </a:rPr>
              <a:t>RECORD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2400" dirty="0">
                <a:latin typeface="+mj-lt"/>
                <a:ea typeface="Calibri" panose="020F0502020204030204" pitchFamily="34" charset="0"/>
              </a:rPr>
              <a:t>QUADAS-2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04;g6070fcd22c_0_0"/>
          <p:cNvSpPr txBox="1">
            <a:spLocks noGrp="1"/>
          </p:cNvSpPr>
          <p:nvPr>
            <p:ph type="title"/>
          </p:nvPr>
        </p:nvSpPr>
        <p:spPr>
          <a:xfrm>
            <a:off x="371171" y="805774"/>
            <a:ext cx="8772751" cy="994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z="4000" dirty="0"/>
              <a:t>Envisioned process</a:t>
            </a:r>
            <a:endParaRPr sz="4000" dirty="0"/>
          </a:p>
        </p:txBody>
      </p:sp>
      <p:pic>
        <p:nvPicPr>
          <p:cNvPr id="165" name="Google Shape;106;g6070fcd22c_0_0" descr="Google Shape;106;g6070fcd22c_0_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012" y="857250"/>
            <a:ext cx="1954988" cy="842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BF7774-7A48-284D-BEDA-23AD6FD2A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+mj-lt"/>
                <a:ea typeface="Calibri" panose="020F0502020204030204" pitchFamily="34" charset="0"/>
              </a:rPr>
              <a:t>existing reviews and guidance materials</a:t>
            </a:r>
          </a:p>
          <a:p>
            <a:r>
              <a:rPr lang="en-GB" dirty="0">
                <a:latin typeface="+mj-lt"/>
                <a:ea typeface="Calibri" panose="020F0502020204030204" pitchFamily="34" charset="0"/>
              </a:rPr>
              <a:t>principles of evidence-based research practice and reporting checklists</a:t>
            </a:r>
          </a:p>
          <a:p>
            <a:r>
              <a:rPr lang="en-GB" dirty="0">
                <a:latin typeface="+mj-lt"/>
                <a:ea typeface="Calibri" panose="020F0502020204030204" pitchFamily="34" charset="0"/>
              </a:rPr>
              <a:t>a set of guidance items will be defined by topic drivers and members of the TG Dental</a:t>
            </a:r>
          </a:p>
          <a:p>
            <a:r>
              <a:rPr lang="en-GB" dirty="0">
                <a:latin typeface="+mj-lt"/>
                <a:ea typeface="Calibri" panose="020F0502020204030204" pitchFamily="34" charset="0"/>
              </a:rPr>
              <a:t>Guidance document will be circulated and discussed among the focus group. </a:t>
            </a:r>
          </a:p>
          <a:p>
            <a:r>
              <a:rPr lang="en-GB" dirty="0">
                <a:latin typeface="+mj-lt"/>
              </a:rPr>
              <a:t>Structured consensus process </a:t>
            </a:r>
            <a:r>
              <a:rPr lang="en-GB" dirty="0" err="1">
                <a:latin typeface="+mj-lt"/>
              </a:rPr>
              <a:t>tbd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880764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04;g6070fcd22c_0_0"/>
          <p:cNvSpPr txBox="1">
            <a:spLocks noGrp="1"/>
          </p:cNvSpPr>
          <p:nvPr>
            <p:ph type="title"/>
          </p:nvPr>
        </p:nvSpPr>
        <p:spPr>
          <a:xfrm>
            <a:off x="371171" y="805774"/>
            <a:ext cx="8772751" cy="994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z="4000" dirty="0" err="1"/>
              <a:t>Expected</a:t>
            </a:r>
            <a:r>
              <a:rPr lang="de-DE" sz="4000" dirty="0"/>
              <a:t> </a:t>
            </a:r>
            <a:r>
              <a:rPr lang="de-DE" sz="4000" dirty="0" err="1"/>
              <a:t>outcome</a:t>
            </a:r>
            <a:endParaRPr sz="4000" dirty="0"/>
          </a:p>
        </p:txBody>
      </p:sp>
      <p:pic>
        <p:nvPicPr>
          <p:cNvPr id="173" name="Google Shape;106;g6070fcd22c_0_0" descr="Google Shape;106;g6070fcd22c_0_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012" y="857250"/>
            <a:ext cx="1954988" cy="84266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299EEED-EB7A-BC49-9965-537685420D1C}"/>
              </a:ext>
            </a:extLst>
          </p:cNvPr>
          <p:cNvSpPr/>
          <p:nvPr/>
        </p:nvSpPr>
        <p:spPr>
          <a:xfrm>
            <a:off x="182049" y="1957928"/>
            <a:ext cx="50195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latin typeface="+mj-lt"/>
                <a:ea typeface="Calibri" panose="020F0502020204030204" pitchFamily="34" charset="0"/>
              </a:rPr>
              <a:t>publication in Journal of Dentistry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latin typeface="+mj-lt"/>
                <a:ea typeface="Calibri" panose="020F0502020204030204" pitchFamily="34" charset="0"/>
              </a:rPr>
              <a:t>narrow focus on dental image analysis and AI, additive to other guidance documents to come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latin typeface="+mj-lt"/>
                <a:ea typeface="Calibri" panose="020F0502020204030204" pitchFamily="34" charset="0"/>
              </a:rPr>
              <a:t>NOT </a:t>
            </a:r>
            <a:r>
              <a:rPr lang="en-GB" sz="2800" dirty="0" err="1">
                <a:latin typeface="+mj-lt"/>
                <a:ea typeface="Calibri" panose="020F0502020204030204" pitchFamily="34" charset="0"/>
              </a:rPr>
              <a:t>authorative</a:t>
            </a:r>
            <a:r>
              <a:rPr lang="en-GB" sz="2800" dirty="0">
                <a:latin typeface="+mj-lt"/>
                <a:ea typeface="Calibri" panose="020F0502020204030204" pitchFamily="34" charset="0"/>
              </a:rPr>
              <a:t> and final, but a living document.   </a:t>
            </a:r>
            <a:endParaRPr lang="de-DE" sz="2800" dirty="0"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1026" name="Picture 2" descr="Journal of Dentistry - Elsevier">
            <a:extLst>
              <a:ext uri="{FF2B5EF4-FFF2-40B4-BE49-F238E27FC236}">
                <a16:creationId xmlns:a16="http://schemas.microsoft.com/office/drawing/2014/main" id="{F0331E35-6C09-0F46-8F72-75CA89D90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706" y="2356644"/>
            <a:ext cx="2463800" cy="328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13;g6070fcd22c_0_22"/>
          <p:cNvSpPr txBox="1">
            <a:spLocks noGrp="1"/>
          </p:cNvSpPr>
          <p:nvPr>
            <p:ph type="title"/>
          </p:nvPr>
        </p:nvSpPr>
        <p:spPr>
          <a:xfrm>
            <a:off x="371171" y="805774"/>
            <a:ext cx="8772751" cy="994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sz="4000" dirty="0"/>
              <a:t>Next steps</a:t>
            </a:r>
          </a:p>
        </p:txBody>
      </p:sp>
      <p:pic>
        <p:nvPicPr>
          <p:cNvPr id="177" name="Google Shape;114;g6070fcd22c_0_22" descr="Google Shape;114;g6070fcd22c_0_2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012" y="857250"/>
            <a:ext cx="1954988" cy="842668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Google Shape;105;g6070fcd22c_0_0">
            <a:extLst>
              <a:ext uri="{FF2B5EF4-FFF2-40B4-BE49-F238E27FC236}">
                <a16:creationId xmlns:a16="http://schemas.microsoft.com/office/drawing/2014/main" id="{C7E9C00E-9918-324A-9BF1-2E915C782319}"/>
              </a:ext>
            </a:extLst>
          </p:cNvPr>
          <p:cNvSpPr txBox="1">
            <a:spLocks/>
          </p:cNvSpPr>
          <p:nvPr/>
        </p:nvSpPr>
        <p:spPr>
          <a:xfrm>
            <a:off x="371171" y="1988098"/>
            <a:ext cx="8291567" cy="4012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4400"/>
              <a:defRPr sz="4400"/>
            </a:pPr>
            <a:r>
              <a:rPr lang="en-US" sz="3200" dirty="0">
                <a:latin typeface="+mj-lt"/>
              </a:rPr>
              <a:t>Finalization of paper and checklist</a:t>
            </a:r>
          </a:p>
          <a:p>
            <a:pPr>
              <a:spcBef>
                <a:spcPts val="0"/>
              </a:spcBef>
              <a:buSzPts val="4400"/>
              <a:defRPr sz="4400"/>
            </a:pPr>
            <a:r>
              <a:rPr lang="en-US" sz="3200" dirty="0">
                <a:latin typeface="+mj-lt"/>
              </a:rPr>
              <a:t>Circulation among focus group</a:t>
            </a:r>
          </a:p>
          <a:p>
            <a:pPr>
              <a:spcBef>
                <a:spcPts val="0"/>
              </a:spcBef>
              <a:buSzPts val="4400"/>
              <a:defRPr sz="4400"/>
            </a:pPr>
            <a:r>
              <a:rPr lang="en-US" sz="3200" dirty="0">
                <a:latin typeface="+mj-lt"/>
              </a:rPr>
              <a:t>Discussion and agreement</a:t>
            </a:r>
          </a:p>
          <a:p>
            <a:pPr>
              <a:spcBef>
                <a:spcPts val="0"/>
              </a:spcBef>
              <a:buSzPts val="4400"/>
              <a:defRPr sz="4400"/>
            </a:pPr>
            <a:r>
              <a:rPr lang="en-US" sz="3200" dirty="0">
                <a:latin typeface="+mj-lt"/>
              </a:rPr>
              <a:t>Submission, dissemination, refinement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42;p6"/>
          <p:cNvSpPr txBox="1">
            <a:spLocks noGrp="1"/>
          </p:cNvSpPr>
          <p:nvPr>
            <p:ph type="body" sz="quarter" idx="1"/>
          </p:nvPr>
        </p:nvSpPr>
        <p:spPr>
          <a:xfrm>
            <a:off x="3325950" y="2659277"/>
            <a:ext cx="2492101" cy="52626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defTabSz="868680">
              <a:spcBef>
                <a:spcPts val="0"/>
              </a:spcBef>
              <a:buSzTx/>
              <a:buNone/>
              <a:defRPr sz="4180">
                <a:solidFill>
                  <a:schemeClr val="accent1"/>
                </a:solidFill>
              </a:defRPr>
            </a:lvl1pPr>
          </a:lstStyle>
          <a:p>
            <a:r>
              <a:t>Thank you!</a:t>
            </a:r>
          </a:p>
        </p:txBody>
      </p:sp>
      <p:pic>
        <p:nvPicPr>
          <p:cNvPr id="180" name="Google Shape;143;p6" descr="Google Shape;143;p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6929" y="3993400"/>
            <a:ext cx="3770142" cy="16250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D2BFB5-409E-4003-8F57-34C365D95D74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376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Office 主题​​</vt:lpstr>
      <vt:lpstr>PowerPoint Presentation</vt:lpstr>
      <vt:lpstr>Meeting I   TG-Dental: Artificial intelligence for dental image analysis: A guide for authors and reviewers </vt:lpstr>
      <vt:lpstr>Background</vt:lpstr>
      <vt:lpstr>Aims</vt:lpstr>
      <vt:lpstr>Envisioned process</vt:lpstr>
      <vt:lpstr>Expected outcome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TG-Dental: Artificial intelligence for dental image analysis: A guide for authors and reviewers - Att.1: Presentation</dc:title>
  <dc:creator>Campos, Simao</dc:creator>
  <cp:lastModifiedBy>Simão Campos-Neto</cp:lastModifiedBy>
  <cp:revision>70</cp:revision>
  <cp:lastPrinted>2019-04-04T08:49:31Z</cp:lastPrinted>
  <dcterms:created xsi:type="dcterms:W3CDTF">2019-03-31T15:53:06Z</dcterms:created>
  <dcterms:modified xsi:type="dcterms:W3CDTF">2020-05-06T20:01:17Z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