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134805295" r:id="rId6"/>
    <p:sldId id="2134805298" r:id="rId7"/>
    <p:sldId id="2134805313" r:id="rId8"/>
    <p:sldId id="2134805301" r:id="rId9"/>
    <p:sldId id="2134805302" r:id="rId10"/>
    <p:sldId id="2134805303" r:id="rId11"/>
    <p:sldId id="2134805305" r:id="rId12"/>
    <p:sldId id="2134805306" r:id="rId13"/>
    <p:sldId id="2134805309" r:id="rId14"/>
    <p:sldId id="2134805310" r:id="rId15"/>
    <p:sldId id="2134805311" r:id="rId16"/>
    <p:sldId id="2134805312" r:id="rId17"/>
    <p:sldId id="2134805307" r:id="rId18"/>
    <p:sldId id="2134805314" r:id="rId19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BF5AC-4C49-4925-8DDD-843A0D85E394}" v="10" dt="2020-05-08T13:13:41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0D3BF5AC-4C49-4925-8DDD-843A0D85E394}"/>
    <pc:docChg chg="custSel addSld modSld">
      <pc:chgData name="Dabiri, Ayda" userId="b37f3988-c176-4be8-807a-107e80ddceeb" providerId="ADAL" clId="{0D3BF5AC-4C49-4925-8DDD-843A0D85E394}" dt="2020-05-08T13:13:45.973" v="74" actId="115"/>
      <pc:docMkLst>
        <pc:docMk/>
      </pc:docMkLst>
      <pc:sldChg chg="modSp">
        <pc:chgData name="Dabiri, Ayda" userId="b37f3988-c176-4be8-807a-107e80ddceeb" providerId="ADAL" clId="{0D3BF5AC-4C49-4925-8DDD-843A0D85E394}" dt="2020-05-08T13:13:45.973" v="74" actId="115"/>
        <pc:sldMkLst>
          <pc:docMk/>
          <pc:sldMk cId="2383934936" sldId="256"/>
        </pc:sldMkLst>
        <pc:spChg chg="mod">
          <ac:chgData name="Dabiri, Ayda" userId="b37f3988-c176-4be8-807a-107e80ddceeb" providerId="ADAL" clId="{0D3BF5AC-4C49-4925-8DDD-843A0D85E394}" dt="2020-05-08T13:09:45.948" v="8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0D3BF5AC-4C49-4925-8DDD-843A0D85E394}" dt="2020-05-08T13:13:45.973" v="74" actId="115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modSp add">
        <pc:chgData name="Dabiri, Ayda" userId="b37f3988-c176-4be8-807a-107e80ddceeb" providerId="ADAL" clId="{0D3BF5AC-4C49-4925-8DDD-843A0D85E394}" dt="2020-05-08T13:12:50.816" v="64" actId="1076"/>
        <pc:sldMkLst>
          <pc:docMk/>
          <pc:sldMk cId="650433614" sldId="2134805295"/>
        </pc:sldMkLst>
        <pc:spChg chg="mod">
          <ac:chgData name="Dabiri, Ayda" userId="b37f3988-c176-4be8-807a-107e80ddceeb" providerId="ADAL" clId="{0D3BF5AC-4C49-4925-8DDD-843A0D85E394}" dt="2020-05-08T13:12:50.816" v="64" actId="1076"/>
          <ac:spMkLst>
            <pc:docMk/>
            <pc:sldMk cId="650433614" sldId="2134805295"/>
            <ac:spMk id="3" creationId="{07CCB464-A420-4E9C-A841-17F2C517B008}"/>
          </ac:spMkLst>
        </pc:spChg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1520169222" sldId="2134805298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2042615158" sldId="2134805301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3783495114" sldId="2134805302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1651591618" sldId="2134805303"/>
        </pc:sldMkLst>
      </pc:sldChg>
      <pc:sldChg chg="modSp add">
        <pc:chgData name="Dabiri, Ayda" userId="b37f3988-c176-4be8-807a-107e80ddceeb" providerId="ADAL" clId="{0D3BF5AC-4C49-4925-8DDD-843A0D85E394}" dt="2020-05-08T13:10:24.720" v="18" actId="1076"/>
        <pc:sldMkLst>
          <pc:docMk/>
          <pc:sldMk cId="1394197787" sldId="2134805305"/>
        </pc:sldMkLst>
        <pc:spChg chg="mod">
          <ac:chgData name="Dabiri, Ayda" userId="b37f3988-c176-4be8-807a-107e80ddceeb" providerId="ADAL" clId="{0D3BF5AC-4C49-4925-8DDD-843A0D85E394}" dt="2020-05-08T13:10:24.720" v="18" actId="1076"/>
          <ac:spMkLst>
            <pc:docMk/>
            <pc:sldMk cId="1394197787" sldId="2134805305"/>
            <ac:spMk id="12" creationId="{67CD193B-6AD8-4679-B598-6815E69A8BF6}"/>
          </ac:spMkLst>
        </pc:spChg>
        <pc:picChg chg="mod">
          <ac:chgData name="Dabiri, Ayda" userId="b37f3988-c176-4be8-807a-107e80ddceeb" providerId="ADAL" clId="{0D3BF5AC-4C49-4925-8DDD-843A0D85E394}" dt="2020-05-08T13:10:20.770" v="17" actId="1076"/>
          <ac:picMkLst>
            <pc:docMk/>
            <pc:sldMk cId="1394197787" sldId="2134805305"/>
            <ac:picMk id="6" creationId="{E7165C44-E4A2-4EDA-BC1C-502D6CDB9954}"/>
          </ac:picMkLst>
        </pc:picChg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4029832735" sldId="2134805306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17603143" sldId="2134805307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3255673088" sldId="2134805309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1252631050" sldId="2134805310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1045437831" sldId="2134805311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3414954681" sldId="2134805312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2725114622" sldId="2134805313"/>
        </pc:sldMkLst>
      </pc:sldChg>
      <pc:sldChg chg="add">
        <pc:chgData name="Dabiri, Ayda" userId="b37f3988-c176-4be8-807a-107e80ddceeb" providerId="ADAL" clId="{0D3BF5AC-4C49-4925-8DDD-843A0D85E394}" dt="2020-05-08T13:09:38.384" v="0"/>
        <pc:sldMkLst>
          <pc:docMk/>
          <pc:sldMk cId="53191565" sldId="213480531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03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74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3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151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376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85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5635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1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74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0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28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45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42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5635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61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8 May,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0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0" Type="http://schemas.openxmlformats.org/officeDocument/2006/relationships/image" Target="../media/image2.emf"/><Relationship Id="rId4" Type="http://schemas.openxmlformats.org/officeDocument/2006/relationships/tags" Target="../tags/tag3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1.emf"/><Relationship Id="rId4" Type="http://schemas.openxmlformats.org/officeDocument/2006/relationships/tags" Target="../tags/tag8.xml"/><Relationship Id="rId9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GB" sz="33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BCC509-1E6E-40BC-AA03-93F3B970C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duotone>
              <a:prstClr val="black"/>
              <a:srgbClr val="7DDA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15759" r="21330" b="5518"/>
          <a:stretch/>
        </p:blipFill>
        <p:spPr bwMode="ltGray">
          <a:xfrm>
            <a:off x="2" y="189590"/>
            <a:ext cx="2970093" cy="6668411"/>
          </a:xfrm>
          <a:custGeom>
            <a:avLst/>
            <a:gdLst>
              <a:gd name="connsiteX0" fmla="*/ 0 w 3960124"/>
              <a:gd name="connsiteY0" fmla="*/ 15822 h 6668411"/>
              <a:gd name="connsiteX1" fmla="*/ 1905001 w 3960124"/>
              <a:gd name="connsiteY1" fmla="*/ 15822 h 6668411"/>
              <a:gd name="connsiteX2" fmla="*/ 1905001 w 3960124"/>
              <a:gd name="connsiteY2" fmla="*/ 6668411 h 6668411"/>
              <a:gd name="connsiteX3" fmla="*/ 0 w 3960124"/>
              <a:gd name="connsiteY3" fmla="*/ 6668411 h 6668411"/>
              <a:gd name="connsiteX4" fmla="*/ 2438131 w 3960124"/>
              <a:gd name="connsiteY4" fmla="*/ 0 h 6668411"/>
              <a:gd name="connsiteX5" fmla="*/ 2422951 w 3960124"/>
              <a:gd name="connsiteY5" fmla="*/ 79922 h 6668411"/>
              <a:gd name="connsiteX6" fmla="*/ 3815509 w 3960124"/>
              <a:gd name="connsiteY6" fmla="*/ 6435006 h 6668411"/>
              <a:gd name="connsiteX7" fmla="*/ 3960124 w 3960124"/>
              <a:gd name="connsiteY7" fmla="*/ 6668410 h 6668411"/>
              <a:gd name="connsiteX8" fmla="*/ 1905003 w 3960124"/>
              <a:gd name="connsiteY8" fmla="*/ 6668410 h 6668411"/>
              <a:gd name="connsiteX9" fmla="*/ 1905003 w 3960124"/>
              <a:gd name="connsiteY9" fmla="*/ 13787 h 66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124" h="6668411">
                <a:moveTo>
                  <a:pt x="0" y="15822"/>
                </a:moveTo>
                <a:lnTo>
                  <a:pt x="1905001" y="15822"/>
                </a:lnTo>
                <a:lnTo>
                  <a:pt x="1905001" y="6668411"/>
                </a:lnTo>
                <a:lnTo>
                  <a:pt x="0" y="6668411"/>
                </a:lnTo>
                <a:close/>
                <a:moveTo>
                  <a:pt x="2438131" y="0"/>
                </a:moveTo>
                <a:lnTo>
                  <a:pt x="2422951" y="79922"/>
                </a:lnTo>
                <a:cubicBezTo>
                  <a:pt x="2068968" y="2080041"/>
                  <a:pt x="2413004" y="4118302"/>
                  <a:pt x="3815509" y="6435006"/>
                </a:cubicBezTo>
                <a:lnTo>
                  <a:pt x="3960124" y="6668410"/>
                </a:lnTo>
                <a:lnTo>
                  <a:pt x="1905003" y="6668410"/>
                </a:lnTo>
                <a:lnTo>
                  <a:pt x="1905003" y="13787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A2ADF2A4-8A14-44FC-81DE-3AED9B5FCA02}"/>
              </a:ext>
            </a:extLst>
          </p:cNvPr>
          <p:cNvSpPr/>
          <p:nvPr/>
        </p:nvSpPr>
        <p:spPr bwMode="ltGray">
          <a:xfrm>
            <a:off x="0" y="-2"/>
            <a:ext cx="1856519" cy="205413"/>
          </a:xfrm>
          <a:custGeom>
            <a:avLst/>
            <a:gdLst>
              <a:gd name="connsiteX0" fmla="*/ 1905002 w 2475358"/>
              <a:gd name="connsiteY0" fmla="*/ 1 h 205413"/>
              <a:gd name="connsiteX1" fmla="*/ 2475358 w 2475358"/>
              <a:gd name="connsiteY1" fmla="*/ 1 h 205413"/>
              <a:gd name="connsiteX2" fmla="*/ 2465136 w 2475358"/>
              <a:gd name="connsiteY2" fmla="*/ 47898 h 205413"/>
              <a:gd name="connsiteX3" fmla="*/ 2438131 w 2475358"/>
              <a:gd name="connsiteY3" fmla="*/ 191488 h 205413"/>
              <a:gd name="connsiteX4" fmla="*/ 1905002 w 2475358"/>
              <a:gd name="connsiteY4" fmla="*/ 205413 h 205413"/>
              <a:gd name="connsiteX5" fmla="*/ 0 w 2475358"/>
              <a:gd name="connsiteY5" fmla="*/ 0 h 205413"/>
              <a:gd name="connsiteX6" fmla="*/ 1905001 w 2475358"/>
              <a:gd name="connsiteY6" fmla="*/ 0 h 205413"/>
              <a:gd name="connsiteX7" fmla="*/ 1905001 w 2475358"/>
              <a:gd name="connsiteY7" fmla="*/ 205413 h 205413"/>
              <a:gd name="connsiteX8" fmla="*/ 0 w 2475358"/>
              <a:gd name="connsiteY8" fmla="*/ 205413 h 2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58" h="205413">
                <a:moveTo>
                  <a:pt x="1905002" y="1"/>
                </a:moveTo>
                <a:lnTo>
                  <a:pt x="2475358" y="1"/>
                </a:lnTo>
                <a:lnTo>
                  <a:pt x="2465136" y="47898"/>
                </a:lnTo>
                <a:lnTo>
                  <a:pt x="2438131" y="191488"/>
                </a:lnTo>
                <a:lnTo>
                  <a:pt x="1905002" y="205413"/>
                </a:lnTo>
                <a:close/>
                <a:moveTo>
                  <a:pt x="0" y="0"/>
                </a:moveTo>
                <a:lnTo>
                  <a:pt x="1905001" y="0"/>
                </a:lnTo>
                <a:lnTo>
                  <a:pt x="1905001" y="205413"/>
                </a:lnTo>
                <a:lnTo>
                  <a:pt x="0" y="205413"/>
                </a:lnTo>
                <a:close/>
              </a:path>
            </a:pathLst>
          </a:custGeom>
          <a:solidFill>
            <a:srgbClr val="004A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4AAC4B1-E577-4B69-BDB1-6F93914ED355}"/>
              </a:ext>
            </a:extLst>
          </p:cNvPr>
          <p:cNvSpPr/>
          <p:nvPr/>
        </p:nvSpPr>
        <p:spPr bwMode="ltGray">
          <a:xfrm rot="16200000" flipH="1" flipV="1">
            <a:off x="-931828" y="2811902"/>
            <a:ext cx="6674807" cy="1417390"/>
          </a:xfrm>
          <a:custGeom>
            <a:avLst/>
            <a:gdLst>
              <a:gd name="connsiteX0" fmla="*/ 1904026 w 8899742"/>
              <a:gd name="connsiteY0" fmla="*/ 2518940 h 2519803"/>
              <a:gd name="connsiteX1" fmla="*/ 115093 w 8899742"/>
              <a:gd name="connsiteY1" fmla="*/ 2347443 h 2519803"/>
              <a:gd name="connsiteX2" fmla="*/ 8530 w 8899742"/>
              <a:gd name="connsiteY2" fmla="*/ 2327202 h 2519803"/>
              <a:gd name="connsiteX3" fmla="*/ 0 w 8899742"/>
              <a:gd name="connsiteY3" fmla="*/ 1997387 h 2519803"/>
              <a:gd name="connsiteX4" fmla="*/ 8870941 w 8899742"/>
              <a:gd name="connsiteY4" fmla="*/ 19461 h 2519803"/>
              <a:gd name="connsiteX5" fmla="*/ 8899742 w 8899742"/>
              <a:gd name="connsiteY5" fmla="*/ 0 h 2519803"/>
              <a:gd name="connsiteX6" fmla="*/ 8899742 w 8899742"/>
              <a:gd name="connsiteY6" fmla="*/ 297879 h 2519803"/>
              <a:gd name="connsiteX7" fmla="*/ 8588537 w 8899742"/>
              <a:gd name="connsiteY7" fmla="*/ 490699 h 2519803"/>
              <a:gd name="connsiteX8" fmla="*/ 1904026 w 8899742"/>
              <a:gd name="connsiteY8" fmla="*/ 2518940 h 25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9742" h="2519803">
                <a:moveTo>
                  <a:pt x="1904026" y="2518940"/>
                </a:moveTo>
                <a:cubicBezTo>
                  <a:pt x="1302860" y="2511250"/>
                  <a:pt x="707721" y="2452327"/>
                  <a:pt x="115093" y="2347443"/>
                </a:cubicBezTo>
                <a:lnTo>
                  <a:pt x="8530" y="2327202"/>
                </a:lnTo>
                <a:lnTo>
                  <a:pt x="0" y="1997387"/>
                </a:lnTo>
                <a:cubicBezTo>
                  <a:pt x="2777524" y="2631185"/>
                  <a:pt x="5587553" y="2192303"/>
                  <a:pt x="8870941" y="19461"/>
                </a:cubicBezTo>
                <a:lnTo>
                  <a:pt x="8899742" y="0"/>
                </a:lnTo>
                <a:lnTo>
                  <a:pt x="8899742" y="297879"/>
                </a:lnTo>
                <a:lnTo>
                  <a:pt x="8588537" y="490699"/>
                </a:lnTo>
                <a:cubicBezTo>
                  <a:pt x="6186029" y="1945148"/>
                  <a:pt x="4008109" y="2545853"/>
                  <a:pt x="1904026" y="2518940"/>
                </a:cubicBezTo>
                <a:close/>
              </a:path>
            </a:pathLst>
          </a:custGeom>
          <a:solidFill>
            <a:srgbClr val="018ECB">
              <a:alpha val="8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47BB94D-76B2-4250-B6AC-E88F67206AE5}"/>
              </a:ext>
            </a:extLst>
          </p:cNvPr>
          <p:cNvSpPr/>
          <p:nvPr/>
        </p:nvSpPr>
        <p:spPr bwMode="ltGray">
          <a:xfrm rot="16200000" flipH="1" flipV="1">
            <a:off x="-1849158" y="2038749"/>
            <a:ext cx="6668411" cy="2970093"/>
          </a:xfrm>
          <a:custGeom>
            <a:avLst/>
            <a:gdLst>
              <a:gd name="connsiteX0" fmla="*/ 15822 w 6668411"/>
              <a:gd name="connsiteY0" fmla="*/ 3960124 h 3960124"/>
              <a:gd name="connsiteX1" fmla="*/ 15822 w 6668411"/>
              <a:gd name="connsiteY1" fmla="*/ 2055123 h 3960124"/>
              <a:gd name="connsiteX2" fmla="*/ 6668411 w 6668411"/>
              <a:gd name="connsiteY2" fmla="*/ 2055123 h 3960124"/>
              <a:gd name="connsiteX3" fmla="*/ 6668411 w 6668411"/>
              <a:gd name="connsiteY3" fmla="*/ 3960124 h 3960124"/>
              <a:gd name="connsiteX4" fmla="*/ 0 w 6668411"/>
              <a:gd name="connsiteY4" fmla="*/ 1521993 h 3960124"/>
              <a:gd name="connsiteX5" fmla="*/ 79922 w 6668411"/>
              <a:gd name="connsiteY5" fmla="*/ 1537173 h 3960124"/>
              <a:gd name="connsiteX6" fmla="*/ 6435006 w 6668411"/>
              <a:gd name="connsiteY6" fmla="*/ 144615 h 3960124"/>
              <a:gd name="connsiteX7" fmla="*/ 6668410 w 6668411"/>
              <a:gd name="connsiteY7" fmla="*/ 0 h 3960124"/>
              <a:gd name="connsiteX8" fmla="*/ 6668410 w 6668411"/>
              <a:gd name="connsiteY8" fmla="*/ 2055121 h 3960124"/>
              <a:gd name="connsiteX9" fmla="*/ 13787 w 6668411"/>
              <a:gd name="connsiteY9" fmla="*/ 2055121 h 39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411" h="3960124">
                <a:moveTo>
                  <a:pt x="15822" y="3960124"/>
                </a:moveTo>
                <a:lnTo>
                  <a:pt x="15822" y="2055123"/>
                </a:lnTo>
                <a:lnTo>
                  <a:pt x="6668411" y="2055123"/>
                </a:lnTo>
                <a:lnTo>
                  <a:pt x="6668411" y="3960124"/>
                </a:lnTo>
                <a:close/>
                <a:moveTo>
                  <a:pt x="0" y="1521993"/>
                </a:moveTo>
                <a:lnTo>
                  <a:pt x="79922" y="1537173"/>
                </a:lnTo>
                <a:cubicBezTo>
                  <a:pt x="2080041" y="1891156"/>
                  <a:pt x="4118302" y="1547120"/>
                  <a:pt x="6435006" y="144615"/>
                </a:cubicBezTo>
                <a:lnTo>
                  <a:pt x="6668410" y="0"/>
                </a:lnTo>
                <a:lnTo>
                  <a:pt x="6668410" y="2055121"/>
                </a:lnTo>
                <a:lnTo>
                  <a:pt x="13787" y="2055121"/>
                </a:lnTo>
                <a:close/>
              </a:path>
            </a:pathLst>
          </a:custGeom>
          <a:solidFill>
            <a:srgbClr val="018ECB">
              <a:alpha val="8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ocumenttype">
            <a:extLst>
              <a:ext uri="{FF2B5EF4-FFF2-40B4-BE49-F238E27FC236}">
                <a16:creationId xmlns:a16="http://schemas.microsoft.com/office/drawing/2014/main" id="{310C2865-0002-4D04-9A08-A7507916E0DD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4"/>
            </p:custDataLst>
          </p:nvPr>
        </p:nvSpPr>
        <p:spPr>
          <a:xfrm>
            <a:off x="2851501" y="4726068"/>
            <a:ext cx="5874591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050">
                <a:solidFill>
                  <a:schemeClr val="accent5"/>
                </a:solidFill>
              </a:defRPr>
            </a:lvl1pPr>
            <a:lvl2pPr marL="86916" indent="0">
              <a:buNone/>
              <a:defRPr>
                <a:solidFill>
                  <a:schemeClr val="bg1"/>
                </a:solidFill>
              </a:defRPr>
            </a:lvl2pPr>
            <a:lvl3pPr marL="349758" indent="0">
              <a:buNone/>
              <a:defRPr>
                <a:solidFill>
                  <a:schemeClr val="bg1"/>
                </a:solidFill>
              </a:defRPr>
            </a:lvl3pPr>
            <a:lvl4pPr marL="610362" indent="0">
              <a:buNone/>
              <a:defRPr>
                <a:solidFill>
                  <a:schemeClr val="bg1"/>
                </a:solidFill>
              </a:defRPr>
            </a:lvl4pPr>
            <a:lvl5pPr marL="8709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date or title/role</a:t>
            </a:r>
            <a:endParaRPr lang="en-GB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172286-520A-4D85-AC04-C8D9C6A46AFE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5"/>
            </p:custDataLst>
          </p:nvPr>
        </p:nvSpPr>
        <p:spPr>
          <a:xfrm>
            <a:off x="2851501" y="4269366"/>
            <a:ext cx="5874591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5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F432B6E-6ADC-479A-8A53-39454CDC7D93}"/>
              </a:ext>
            </a:extLst>
          </p:cNvPr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2851501" y="3422132"/>
            <a:ext cx="5874591" cy="54938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aseline="0"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D7B681-7F8B-4037-9D71-342B504B7B1C}"/>
              </a:ext>
            </a:extLst>
          </p:cNvPr>
          <p:cNvCxnSpPr>
            <a:cxnSpLocks/>
          </p:cNvCxnSpPr>
          <p:nvPr userDrawn="1"/>
        </p:nvCxnSpPr>
        <p:spPr bwMode="ltGray">
          <a:xfrm flipH="1">
            <a:off x="2851501" y="4120439"/>
            <a:ext cx="587459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  <p:pic>
        <p:nvPicPr>
          <p:cNvPr id="27" name="Picture 350" descr="WHO Logo [World Health Organization - who.int] Download Vector">
            <a:extLst>
              <a:ext uri="{FF2B5EF4-FFF2-40B4-BE49-F238E27FC236}">
                <a16:creationId xmlns:a16="http://schemas.microsoft.com/office/drawing/2014/main" id="{AE986161-72F5-4A12-9266-17C6A30B9F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36405" r="6780" b="35885"/>
          <a:stretch/>
        </p:blipFill>
        <p:spPr bwMode="ltGray">
          <a:xfrm>
            <a:off x="2851501" y="762695"/>
            <a:ext cx="2264759" cy="9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5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GB" sz="1875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28600" y="1632067"/>
            <a:ext cx="2859786" cy="18281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671275" y="65841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75" smtClean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675" dirty="0">
              <a:solidFill>
                <a:schemeClr val="accent5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28600" y="6595721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6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28600" y="41598"/>
            <a:ext cx="2882504" cy="831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accent5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5.xml"/><Relationship Id="rId10" Type="http://schemas.openxmlformats.org/officeDocument/2006/relationships/image" Target="../media/image4.jpeg"/><Relationship Id="rId4" Type="http://schemas.openxmlformats.org/officeDocument/2006/relationships/tags" Target="../tags/tag14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88275" y="935321"/>
            <a:ext cx="189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FGAI4H-I-038-A01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906855" y="1304653"/>
            <a:ext cx="254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/>
              <a:t>E-meeting, 7-8 May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78581"/>
              </p:ext>
            </p:extLst>
          </p:nvPr>
        </p:nvGraphicFramePr>
        <p:xfrm>
          <a:off x="933576" y="3247161"/>
          <a:ext cx="7819899" cy="315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3214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032910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DEL02: Outline Describing Suggested Topics for the Regulatory Considerations on AI for Health Working Group (Draft: April 2020) - Att.1: Presentation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Khair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ElZarrad</a:t>
                      </a:r>
                      <a:r>
                        <a:rPr lang="en-US" dirty="0"/>
                        <a:t>, PhD, MPH (U.S. FDA)</a:t>
                      </a:r>
                    </a:p>
                    <a:p>
                      <a:r>
                        <a:rPr lang="en-US" dirty="0"/>
                        <a:t>Naomi Lee, M.D. (Lancet, UK)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u="none" kern="1200" dirty="0">
                          <a:solidFill>
                            <a:schemeClr val="tx1"/>
                          </a:solidFill>
                          <a:effectLst/>
                        </a:rPr>
                        <a:t>Mohammed.ElZarrad@fda.hhs.gov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naomi.lee@lancet.com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the presentation of FGAI4H-I-038.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248195" y="976313"/>
            <a:ext cx="7974874" cy="156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Analytical and Clinical Validation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Developers can establish trust in their AI solution by performing 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well-documented technical and clinical validation steps throughout its lifecycle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2361C-8E63-4348-95B0-1A45C9F22841}"/>
              </a:ext>
            </a:extLst>
          </p:cNvPr>
          <p:cNvSpPr txBox="1"/>
          <p:nvPr/>
        </p:nvSpPr>
        <p:spPr>
          <a:xfrm>
            <a:off x="4251961" y="4057738"/>
            <a:ext cx="740423" cy="85727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GB" sz="900" dirty="0"/>
              <a:t>IMDRF description of clinical evaluation components </a:t>
            </a: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46197-32B9-46D9-AC1A-B2DE480A1765}"/>
              </a:ext>
            </a:extLst>
          </p:cNvPr>
          <p:cNvSpPr txBox="1"/>
          <p:nvPr/>
        </p:nvSpPr>
        <p:spPr>
          <a:xfrm>
            <a:off x="5499463" y="4469130"/>
            <a:ext cx="685800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208A36-B482-4025-B83F-ADFBB2E38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86" y="2463982"/>
            <a:ext cx="5701937" cy="15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248195" y="976313"/>
            <a:ext cx="7974874" cy="555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and Engagement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Establishing a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understanding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technology, its implications, and regulatory considerations between stakeholders will support the responsible development of AI-related health tools and enhance clarity throughout the process. 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Developers and Regulators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Developers may want to consider engaging with regulators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in the development process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address any critical issues that may have regulatory implications and to ensure that they are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accurately accounting for the complexity of the clinical and public health contexts of the AI solution’s intended use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endParaRPr lang="en-US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 Agencies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on current collaboration and ensure that AI is considered.</a:t>
            </a:r>
          </a:p>
          <a:p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2361C-8E63-4348-95B0-1A45C9F22841}"/>
              </a:ext>
            </a:extLst>
          </p:cNvPr>
          <p:cNvSpPr txBox="1"/>
          <p:nvPr/>
        </p:nvSpPr>
        <p:spPr>
          <a:xfrm>
            <a:off x="4251961" y="4057738"/>
            <a:ext cx="740423" cy="85727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46197-32B9-46D9-AC1A-B2DE480A1765}"/>
              </a:ext>
            </a:extLst>
          </p:cNvPr>
          <p:cNvSpPr txBox="1"/>
          <p:nvPr/>
        </p:nvSpPr>
        <p:spPr>
          <a:xfrm>
            <a:off x="5499463" y="4469130"/>
            <a:ext cx="685800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263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248195" y="976312"/>
            <a:ext cx="7974874" cy="44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Protection and Information Privacy</a:t>
            </a: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forty countries have enacted data protection regulations or information privacy laws and many other countries are in the process of enacting such laws. 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developing an AI solution for therapeutic development or healthcare applications, early in the development process developers should consider </a:t>
            </a: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gaining an understanding of applicable data protection regulations and information privacy laws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including special regulatory provisions related to sensitive data, such as genetic data. 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Developers should be aware of the nuances of the different jurisdictions’ regulations and laws and consider </a:t>
            </a: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documenting their data protection practices accordingly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2361C-8E63-4348-95B0-1A45C9F22841}"/>
              </a:ext>
            </a:extLst>
          </p:cNvPr>
          <p:cNvSpPr txBox="1"/>
          <p:nvPr/>
        </p:nvSpPr>
        <p:spPr>
          <a:xfrm>
            <a:off x="4251961" y="4057738"/>
            <a:ext cx="740423" cy="85727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46197-32B9-46D9-AC1A-B2DE480A1765}"/>
              </a:ext>
            </a:extLst>
          </p:cNvPr>
          <p:cNvSpPr txBox="1"/>
          <p:nvPr/>
        </p:nvSpPr>
        <p:spPr>
          <a:xfrm>
            <a:off x="5499463" y="4469130"/>
            <a:ext cx="685800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543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248195" y="976313"/>
            <a:ext cx="7974874" cy="485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900"/>
              </a:spcAft>
            </a:pPr>
            <a:r>
              <a:rPr lang="en-US" sz="225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Considerations for Regulating and Assessing AI for Health in Low-Resource Settings</a:t>
            </a:r>
          </a:p>
          <a:p>
            <a:pPr marL="257175" indent="-257175">
              <a:spcAft>
                <a:spcPts val="900"/>
              </a:spcAft>
              <a:buFont typeface="+mj-lt"/>
              <a:buAutoNum type="arabicPeriod"/>
            </a:pPr>
            <a:r>
              <a:rPr lang="en-GB" dirty="0"/>
              <a:t>Fully understand the complexity of the healthcare needs in the specific setting.</a:t>
            </a:r>
          </a:p>
          <a:p>
            <a:pPr marL="257175" indent="-257175">
              <a:spcAft>
                <a:spcPts val="900"/>
              </a:spcAft>
              <a:buFont typeface="+mj-lt"/>
              <a:buAutoNum type="arabicPeriod"/>
            </a:pPr>
            <a:r>
              <a:rPr lang="en-GB" dirty="0"/>
              <a:t>Encourage dialogue between all stakeholders to assure that the development of the AI solution is responsive to the needs and specifics of the setting.</a:t>
            </a:r>
            <a:endParaRPr lang="en-US" dirty="0"/>
          </a:p>
          <a:p>
            <a:pPr marL="257175" indent="-257175">
              <a:spcAft>
                <a:spcPts val="900"/>
              </a:spcAft>
              <a:buFont typeface="+mj-lt"/>
              <a:buAutoNum type="arabicPeriod"/>
            </a:pPr>
            <a:r>
              <a:rPr lang="en-GB" dirty="0"/>
              <a:t>Identify and dedicate the needed resources to facilitate the development, testing, and deployment of the AI solution.</a:t>
            </a:r>
            <a:endParaRPr lang="en-US" dirty="0"/>
          </a:p>
          <a:p>
            <a:pPr marL="257175" indent="-257175">
              <a:spcAft>
                <a:spcPts val="900"/>
              </a:spcAft>
              <a:buFont typeface="+mj-lt"/>
              <a:buAutoNum type="arabicPeriod"/>
            </a:pPr>
            <a:r>
              <a:rPr lang="en-GB" dirty="0"/>
              <a:t>Determine the regulatory and governance needs to ensure that the AI solution is safe and effective.</a:t>
            </a:r>
            <a:endParaRPr lang="en-US" dirty="0"/>
          </a:p>
          <a:p>
            <a:pPr marL="257175" indent="-257175">
              <a:spcAft>
                <a:spcPts val="900"/>
              </a:spcAft>
              <a:buFont typeface="+mj-lt"/>
              <a:buAutoNum type="arabicPeriod"/>
            </a:pPr>
            <a:r>
              <a:rPr lang="en-GB" dirty="0"/>
              <a:t>Ensure effective communication and collaboration between stakeholders to facilitate all of the processes. </a:t>
            </a:r>
            <a:endParaRPr lang="en-US" dirty="0"/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2361C-8E63-4348-95B0-1A45C9F22841}"/>
              </a:ext>
            </a:extLst>
          </p:cNvPr>
          <p:cNvSpPr txBox="1"/>
          <p:nvPr/>
        </p:nvSpPr>
        <p:spPr>
          <a:xfrm>
            <a:off x="4251961" y="4057738"/>
            <a:ext cx="740423" cy="85727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46197-32B9-46D9-AC1A-B2DE480A1765}"/>
              </a:ext>
            </a:extLst>
          </p:cNvPr>
          <p:cNvSpPr txBox="1"/>
          <p:nvPr/>
        </p:nvSpPr>
        <p:spPr>
          <a:xfrm>
            <a:off x="5499463" y="4469130"/>
            <a:ext cx="685800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495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150714" y="1247707"/>
            <a:ext cx="8164273" cy="387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WG-RC Initial Meeting – May 4-5, 2020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Attendance: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en-DE" sz="2400" dirty="0">
                <a:solidFill>
                  <a:prstClr val="black"/>
                </a:solidFill>
                <a:latin typeface="Calibri" panose="020F0502020204030204"/>
              </a:rPr>
              <a:t>ver 60 participants from different stakeholder communities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Discussion of the proposed outline of the deliverable and topic areas for key regulatory considerations (which were reviewed in the previous slides)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95" y="5497210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150714" y="1247707"/>
            <a:ext cx="8164273" cy="481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steps– up to July, 2020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Subgroups will meet to discuss and develop different topic areas. They will meet at least twice before the next WG meeting.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Build on the initial outline document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Arrange a further meeting for all sub groups to talk further about the work 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</a:rPr>
              <a:t>of the FG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Next working group meeting in July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95" y="5497210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BA7BF67E-C462-418C-AC85-20FC5AFD22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BA7BF67E-C462-418C-AC85-20FC5AFD2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8FF9EA98-B841-43D8-9660-C250B56892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33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07CCB464-A420-4E9C-A841-17F2C517B00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851501" y="4211675"/>
            <a:ext cx="6127204" cy="520890"/>
          </a:xfrm>
        </p:spPr>
        <p:txBody>
          <a:bodyPr/>
          <a:lstStyle/>
          <a:p>
            <a:r>
              <a:rPr lang="en-GB" dirty="0"/>
              <a:t>DEL02: Outline Describing </a:t>
            </a:r>
            <a:r>
              <a:rPr lang="en-US" dirty="0"/>
              <a:t>Suggested Topics for Regulatory Considerations on AI for Health</a:t>
            </a:r>
          </a:p>
          <a:p>
            <a:endParaRPr lang="en-US" dirty="0"/>
          </a:p>
          <a:p>
            <a:r>
              <a:rPr lang="en-US" dirty="0"/>
              <a:t>Khair ElZarrad, PhD, MPH (U.S. FDA)</a:t>
            </a:r>
          </a:p>
          <a:p>
            <a:r>
              <a:rPr lang="en-US" dirty="0"/>
              <a:t>Naomi Lee, M.D. (Lancet, UK)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14C366-D9AB-4E25-AB87-602A6962A95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851501" y="2372407"/>
            <a:ext cx="5874591" cy="1463478"/>
          </a:xfrm>
        </p:spPr>
        <p:txBody>
          <a:bodyPr/>
          <a:lstStyle/>
          <a:p>
            <a:r>
              <a:rPr lang="en-GB" dirty="0"/>
              <a:t>Working Group on Regulatory Considerations on AI for Health (WG-RC)</a:t>
            </a:r>
          </a:p>
        </p:txBody>
      </p:sp>
      <p:pic>
        <p:nvPicPr>
          <p:cNvPr id="34828" name="Picture 12" descr="History of ITU's Logo">
            <a:extLst>
              <a:ext uri="{FF2B5EF4-FFF2-40B4-BE49-F238E27FC236}">
                <a16:creationId xmlns:a16="http://schemas.microsoft.com/office/drawing/2014/main" id="{08C369B0-4ED9-45E9-858A-18785E73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77" y="1228909"/>
            <a:ext cx="976272" cy="10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3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150714" y="1247707"/>
            <a:ext cx="8164273" cy="508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7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&amp; Scope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high-level overview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of key regulatory considerations for the use of AI in healthcare and therapeutic development</a:t>
            </a:r>
          </a:p>
          <a:p>
            <a:pPr marL="6858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resource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that can be considered by:</a:t>
            </a:r>
          </a:p>
          <a:p>
            <a:pPr marL="10287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1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regulators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who might be in the process of identifying approaches to manage and facilitate AI solutions</a:t>
            </a:r>
          </a:p>
          <a:p>
            <a:pPr marL="10287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1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developers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who are exploring AI solutions</a:t>
            </a:r>
          </a:p>
          <a:p>
            <a:pPr marL="1028700" lvl="2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other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1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stakeholders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i="1" dirty="0"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intended to be a guidance, regulation, or policy 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i="1" dirty="0"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a substitute for planned and/or ongoing efforts to develop frameworks 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95" y="5497210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6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150714" y="1247707"/>
            <a:ext cx="8164273" cy="362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7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&amp; Scope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Act as the point of contact between the FG and regulators: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Provide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input on regulatory considerations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for the FG to consider in their work. Enabling the FG to be up to date on regulatory processes, and align where possible.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inform regulators 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about the work of the FG. Enabling regulators to use the work of the FG in their processes.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95" y="5497210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1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150714" y="1247707"/>
            <a:ext cx="8164273" cy="506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0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 Areas for Regulatory Considerations</a:t>
            </a:r>
          </a:p>
          <a:p>
            <a:pPr algn="ctr">
              <a:lnSpc>
                <a:spcPct val="107000"/>
              </a:lnSpc>
            </a:pP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4" indent="-342900">
              <a:lnSpc>
                <a:spcPct val="107000"/>
              </a:lnSpc>
              <a:buAutoNum type="arabicPeriod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</a:rPr>
              <a:t>Documentation and Transparency</a:t>
            </a:r>
          </a:p>
          <a:p>
            <a:pPr marL="1718072" lvl="4" indent="-346472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</a:rPr>
              <a:t>Risk Management and Lifecycle Approach</a:t>
            </a:r>
          </a:p>
          <a:p>
            <a:pPr marL="1718072" lvl="4" indent="-346472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</a:rPr>
              <a:t>Data Quality</a:t>
            </a:r>
          </a:p>
          <a:p>
            <a:pPr marL="1714500" lvl="4" indent="-342900">
              <a:lnSpc>
                <a:spcPct val="107000"/>
              </a:lnSpc>
              <a:spcAft>
                <a:spcPts val="600"/>
              </a:spcAft>
              <a:buAutoNum type="arabicPeriod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</a:rPr>
              <a:t>Analytical and Clinical Validation</a:t>
            </a:r>
          </a:p>
          <a:p>
            <a:pPr marL="1714500" lvl="4" indent="-342900">
              <a:lnSpc>
                <a:spcPct val="107000"/>
              </a:lnSpc>
              <a:spcAft>
                <a:spcPts val="600"/>
              </a:spcAft>
              <a:buAutoNum type="arabicPeriod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</a:rPr>
              <a:t>Engagement and Collaboration</a:t>
            </a:r>
          </a:p>
          <a:p>
            <a:pPr marL="1714500" lvl="4" indent="-342900">
              <a:lnSpc>
                <a:spcPct val="107000"/>
              </a:lnSpc>
              <a:spcAft>
                <a:spcPts val="600"/>
              </a:spcAft>
              <a:buAutoNum type="arabicPeriod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</a:rPr>
              <a:t>Data Protection and Information Privacy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</a:rPr>
              <a:t>Note: these topic areas are not fully inclusive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1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150714" y="1247707"/>
            <a:ext cx="8164273" cy="578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and Transparency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Transparency and effective documentation </a:t>
            </a:r>
            <a:r>
              <a:rPr lang="en-US" dirty="0"/>
              <a:t>are essential for AI solutions and systems that may be subject to regulatory review.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Prespecifying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documenting the development, validation, and piloting of AI solutions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are important factors that will help establish trust and confidence and guard against biases and data dredging. 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important for regulators to be able to trace back the development process and to have evidence and documentation of essential steps and decision points. 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It is also important to note that systems used to track and document development processes and key decision points should be designed to </a:t>
            </a:r>
            <a:r>
              <a:rPr lang="en-US" dirty="0">
                <a:solidFill>
                  <a:schemeClr val="accent1"/>
                </a:solidFill>
              </a:rPr>
              <a:t>protect against data manipulation and adversarial attacks</a:t>
            </a:r>
            <a:r>
              <a:rPr lang="en-US" dirty="0"/>
              <a:t>, and to </a:t>
            </a:r>
            <a:r>
              <a:rPr lang="en-US" dirty="0">
                <a:solidFill>
                  <a:schemeClr val="accent1"/>
                </a:solidFill>
              </a:rPr>
              <a:t>track and record access and any changes applied</a:t>
            </a:r>
            <a:r>
              <a:rPr lang="en-US" dirty="0"/>
              <a:t>.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AutoNum type="arabicPeriod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9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248195" y="976313"/>
            <a:ext cx="7974874" cy="410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 and Lifecycle Approach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controls and measures put in place to ensure that an AI solution functions as expected while minimizing any risk should be </a:t>
            </a:r>
            <a:r>
              <a:rPr lang="en-US" sz="16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proportional to the risks that could be imposed if the AI solution were to malfunction.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6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1650" dirty="0">
                <a:latin typeface="Calibri" panose="020F0502020204030204" pitchFamily="34" charset="0"/>
                <a:cs typeface="Calibri" panose="020F0502020204030204" pitchFamily="34" charset="0"/>
              </a:rPr>
              <a:t>Developers need to consider the </a:t>
            </a:r>
            <a:r>
              <a:rPr lang="en-GB" sz="16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intended use </a:t>
            </a:r>
            <a:r>
              <a:rPr lang="en-GB" sz="1650" dirty="0">
                <a:latin typeface="Calibri" panose="020F0502020204030204" pitchFamily="34" charset="0"/>
                <a:cs typeface="Calibri" panose="020F0502020204030204" pitchFamily="34" charset="0"/>
              </a:rPr>
              <a:t>of the AI solution and the </a:t>
            </a:r>
            <a:r>
              <a:rPr lang="en-GB" sz="16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context</a:t>
            </a:r>
            <a:r>
              <a:rPr lang="en-GB" sz="1650" dirty="0">
                <a:latin typeface="Calibri" panose="020F0502020204030204" pitchFamily="34" charset="0"/>
                <a:cs typeface="Calibri" panose="020F0502020204030204" pitchFamily="34" charset="0"/>
              </a:rPr>
              <a:t>, if appropriate, to evaluate the level of risk.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</a:rPr>
              <a:t>				</a:t>
            </a:r>
            <a:endParaRPr lang="en-US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FCBE7-8623-4611-87FE-F163B0DB6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8906" y="2408477"/>
            <a:ext cx="1964531" cy="1307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D510D-B65B-448F-A73D-488BB3E569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2066" y="2408477"/>
            <a:ext cx="1964531" cy="1372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6CA4E5-2B2C-4693-B1EA-12439D84E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6440" y="4331970"/>
            <a:ext cx="5665784" cy="1494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1DBCC-C9F7-48F4-9B06-F4C5917F9BFC}"/>
              </a:ext>
            </a:extLst>
          </p:cNvPr>
          <p:cNvSpPr txBox="1"/>
          <p:nvPr/>
        </p:nvSpPr>
        <p:spPr>
          <a:xfrm>
            <a:off x="4572000" y="5978309"/>
            <a:ext cx="685800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A9B80-8101-4CC1-BAA5-D43F3B41B74A}"/>
              </a:ext>
            </a:extLst>
          </p:cNvPr>
          <p:cNvSpPr/>
          <p:nvPr/>
        </p:nvSpPr>
        <p:spPr>
          <a:xfrm flipH="1">
            <a:off x="4661265" y="5784674"/>
            <a:ext cx="3047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SaMD</a:t>
            </a:r>
            <a:r>
              <a:rPr lang="en-GB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IMDRF risk categorization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5159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248195" y="976313"/>
            <a:ext cx="7974874" cy="271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Product Lifecycle Approach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lifecycle approach that involves good machine learning practices throughout the development and deployment of adaptive AI/ML solutions can </a:t>
            </a: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facilitate continuous learning and product improvement while providing effective safeguards</a:t>
            </a:r>
            <a:endParaRPr lang="en-US" sz="165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3241AD-A375-486F-9733-66667841107B}"/>
              </a:ext>
            </a:extLst>
          </p:cNvPr>
          <p:cNvSpPr txBox="1"/>
          <p:nvPr/>
        </p:nvSpPr>
        <p:spPr>
          <a:xfrm>
            <a:off x="4767943" y="5043896"/>
            <a:ext cx="685800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65C44-E4A2-4EDA-BC1C-502D6CDB9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4450" y="2506583"/>
            <a:ext cx="6340101" cy="294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7CE5C6-EB16-4193-B140-BBEC1DD115DA}"/>
              </a:ext>
            </a:extLst>
          </p:cNvPr>
          <p:cNvSpPr txBox="1"/>
          <p:nvPr/>
        </p:nvSpPr>
        <p:spPr>
          <a:xfrm>
            <a:off x="4572000" y="4991645"/>
            <a:ext cx="685800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D193B-6AD8-4679-B598-6815E69A8BF6}"/>
              </a:ext>
            </a:extLst>
          </p:cNvPr>
          <p:cNvSpPr/>
          <p:nvPr/>
        </p:nvSpPr>
        <p:spPr>
          <a:xfrm>
            <a:off x="3932871" y="5505967"/>
            <a:ext cx="37080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GB" sz="900" dirty="0"/>
              <a:t>Overlay of FDA’s TPLC approach on AI/ML workflow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9419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>
            <a:extLst>
              <a:ext uri="{FF2B5EF4-FFF2-40B4-BE49-F238E27FC236}">
                <a16:creationId xmlns:a16="http://schemas.microsoft.com/office/drawing/2014/main" id="{96298FA7-4927-46E4-B72B-624A8CD543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9" hidden="1">
                        <a:extLst>
                          <a:ext uri="{FF2B5EF4-FFF2-40B4-BE49-F238E27FC236}">
                            <a16:creationId xmlns:a16="http://schemas.microsoft.com/office/drawing/2014/main" id="{96298FA7-4927-46E4-B72B-624A8CD54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 hidden="1">
            <a:extLst>
              <a:ext uri="{FF2B5EF4-FFF2-40B4-BE49-F238E27FC236}">
                <a16:creationId xmlns:a16="http://schemas.microsoft.com/office/drawing/2014/main" id="{DC2E7930-3F96-4323-B2D9-9666FD2D7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883B2-F504-4FDA-AC76-D1FF1F53FB8A}"/>
              </a:ext>
            </a:extLst>
          </p:cNvPr>
          <p:cNvSpPr/>
          <p:nvPr/>
        </p:nvSpPr>
        <p:spPr>
          <a:xfrm>
            <a:off x="248195" y="976313"/>
            <a:ext cx="7974874" cy="601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Quality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Harmonizing data from </a:t>
            </a:r>
            <a:r>
              <a:rPr lang="en-US" sz="16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sources, standards, and formats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 a coherent dataset(s)for the purpose of its comprehensive analysis is especially challenging when using healthcare data.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Examples of factors that may affect the quality of health data include:</a:t>
            </a:r>
          </a:p>
          <a:p>
            <a:pPr marL="600075" lvl="1" indent="-2571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</a:p>
          <a:p>
            <a:pPr marL="600075" lvl="1" indent="-2571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  <a:p>
            <a:pPr marL="600075" lvl="1" indent="-2571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Outliers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en-US" sz="16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50" dirty="0">
                <a:latin typeface="Calibri" panose="020F0502020204030204" pitchFamily="34" charset="0"/>
                <a:cs typeface="Calibri" panose="020F0502020204030204" pitchFamily="34" charset="0"/>
              </a:rPr>
              <a:t>If data quality issues are identified early, the resulting possible harm could potentially be ameliorated with </a:t>
            </a:r>
            <a:r>
              <a:rPr lang="en-GB" sz="16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careful design </a:t>
            </a:r>
            <a:r>
              <a:rPr lang="en-GB" sz="165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6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 troubleshooting. 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mitigate the unique data quality issues that arise in healthcare data and the associated risks, stakeholders should continue to work to create </a:t>
            </a:r>
            <a:r>
              <a:rPr lang="en-US" sz="16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ecosystems to facilitate the sharing of good-quality data sources.</a:t>
            </a:r>
          </a:p>
          <a:p>
            <a:pPr lvl="2">
              <a:lnSpc>
                <a:spcPct val="107000"/>
              </a:lnSpc>
              <a:spcAft>
                <a:spcPts val="600"/>
              </a:spcAft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</a:rPr>
              <a:t>				</a:t>
            </a:r>
            <a:endParaRPr lang="en-US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istory of ITU's Logo">
            <a:extLst>
              <a:ext uri="{FF2B5EF4-FFF2-40B4-BE49-F238E27FC236}">
                <a16:creationId xmlns:a16="http://schemas.microsoft.com/office/drawing/2014/main" id="{F5C9902F-1EE0-4C76-B761-343DFD18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4" y="5505967"/>
            <a:ext cx="447012" cy="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0C54E6-49E8-443C-AE65-8D4B9B3687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7518" y="2616062"/>
            <a:ext cx="2050256" cy="12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2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WEH6UQI6_qaVOFUVcw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HMdtfgmPDypavVY.F_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63EBD7-2935-4DF5-8B32-08E16ED6DF09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1146</Words>
  <Application>Microsoft Office PowerPoint</Application>
  <PresentationFormat>On-screen Show (4:3)</PresentationFormat>
  <Paragraphs>142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Courier New</vt:lpstr>
      <vt:lpstr>Segoe UI</vt:lpstr>
      <vt:lpstr>Times New Roman</vt:lpstr>
      <vt:lpstr>Wingdings</vt:lpstr>
      <vt:lpstr>Office 主题​​</vt:lpstr>
      <vt:lpstr>think-cell Slide</vt:lpstr>
      <vt:lpstr>PowerPoint Presentation</vt:lpstr>
      <vt:lpstr>Working Group on Regulatory Considerations on AI for Health (WG-RC)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DEL02 - Att.1: Presentation</dc:title>
  <dc:creator>Campos, Simao</dc:creator>
  <cp:lastModifiedBy>Dabiri, Ayda</cp:lastModifiedBy>
  <cp:revision>66</cp:revision>
  <cp:lastPrinted>2019-04-04T08:49:31Z</cp:lastPrinted>
  <dcterms:created xsi:type="dcterms:W3CDTF">2019-03-31T15:53:06Z</dcterms:created>
  <dcterms:modified xsi:type="dcterms:W3CDTF">2020-05-08T13:13:54Z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