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65" r:id="rId5"/>
    <p:sldId id="266" r:id="rId6"/>
    <p:sldId id="267" r:id="rId7"/>
    <p:sldId id="268" r:id="rId8"/>
    <p:sldId id="257" r:id="rId9"/>
    <p:sldId id="269" r:id="rId10"/>
    <p:sldId id="270" r:id="rId11"/>
    <p:sldId id="264" r:id="rId12"/>
    <p:sldId id="262" r:id="rId13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4" d="100"/>
          <a:sy n="84" d="100"/>
        </p:scale>
        <p:origin x="12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is.oala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bn.tvm@gmail.com" TargetMode="External"/><Relationship Id="rId4" Type="http://schemas.openxmlformats.org/officeDocument/2006/relationships/hyperlink" Target="mailto:christian.johner@johner-institut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996367" y="525588"/>
            <a:ext cx="147219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350" b="1" dirty="0"/>
              <a:t>FGAI4H-I-036-A01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488909" y="802587"/>
            <a:ext cx="19521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350"/>
              <a:t>E-meeting, 7-8 May 2020</a:t>
            </a:r>
            <a:endParaRPr lang="en-GB" sz="1350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40377"/>
              </p:ext>
            </p:extLst>
          </p:nvPr>
        </p:nvGraphicFramePr>
        <p:xfrm>
          <a:off x="1303085" y="2409099"/>
          <a:ext cx="6537829" cy="2998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340525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149554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Source:</a:t>
                      </a:r>
                      <a:endParaRPr lang="en-GB" sz="1400" b="1" dirty="0"/>
                    </a:p>
                  </a:txBody>
                  <a:tcPr marL="51435" marR="51435" marT="25718" marB="25718"/>
                </a:tc>
                <a:tc gridSpan="2"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Editors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r>
                        <a:rPr lang="en-US" sz="1400" b="1" dirty="0"/>
                        <a:t>Title:</a:t>
                      </a:r>
                      <a:endParaRPr lang="en-GB" sz="1400" b="1" dirty="0"/>
                    </a:p>
                  </a:txBody>
                  <a:tcPr marL="51435" marR="51435" marT="25718" marB="25718"/>
                </a:tc>
                <a:tc gridSpan="2"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DEL02.2: Guidelines for AI based medical device: Regulatory requirements (Draft: April 2020)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Att.1: Presentation</a:t>
                      </a:r>
                      <a:endParaRPr lang="en-GB" sz="14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Purpose:</a:t>
                      </a:r>
                      <a:endParaRPr lang="en-GB" sz="1400" b="1" dirty="0"/>
                    </a:p>
                  </a:txBody>
                  <a:tcPr marL="51435" marR="51435" marT="25718" marB="25718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Discussion</a:t>
                      </a:r>
                      <a:endParaRPr lang="en-GB" sz="1400" dirty="0"/>
                    </a:p>
                  </a:txBody>
                  <a:tcPr marL="51435" marR="51435" marT="25718" marB="25718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b="1" dirty="0"/>
                        <a:t>Contact:</a:t>
                      </a:r>
                      <a:endParaRPr lang="en-GB" sz="1400" b="1" dirty="0"/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/>
                        <a:t>Luis Oala</a:t>
                      </a:r>
                      <a:br>
                        <a:rPr lang="pt-BR" sz="1400" dirty="0"/>
                      </a:br>
                      <a:r>
                        <a:rPr lang="pt-BR" sz="1400" dirty="0"/>
                        <a:t>HHI </a:t>
                      </a:r>
                      <a:r>
                        <a:rPr lang="pt-BR" sz="1400" dirty="0" err="1"/>
                        <a:t>Fraunhofer</a:t>
                      </a:r>
                      <a:r>
                        <a:rPr lang="pt-BR" sz="1400" dirty="0"/>
                        <a:t>, </a:t>
                      </a:r>
                      <a:r>
                        <a:rPr lang="pt-BR" sz="1400" dirty="0" err="1"/>
                        <a:t>Germany</a:t>
                      </a:r>
                      <a:endParaRPr lang="en-GB" sz="1400" dirty="0"/>
                    </a:p>
                  </a:txBody>
                  <a:tcPr marL="27146" marR="27146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Email: </a:t>
                      </a:r>
                      <a:r>
                        <a:rPr lang="en-GB" sz="1400">
                          <a:hlinkClick r:id="rId3"/>
                        </a:rPr>
                        <a:t>luis.oala@hhi.fraunhofer.de</a:t>
                      </a:r>
                      <a:endParaRPr lang="en-GB" sz="1400"/>
                    </a:p>
                  </a:txBody>
                  <a:tcPr marL="27146" marR="27146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Contact:</a:t>
                      </a:r>
                      <a:endParaRPr lang="en-GB" sz="1400" b="1" dirty="0"/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Christian </a:t>
                      </a:r>
                      <a:r>
                        <a:rPr lang="en-GB" sz="1400" dirty="0" err="1"/>
                        <a:t>Johner</a:t>
                      </a:r>
                      <a:br>
                        <a:rPr lang="en-GB" sz="1400" dirty="0"/>
                      </a:br>
                      <a:r>
                        <a:rPr lang="en-GB" sz="1400" dirty="0" err="1"/>
                        <a:t>Johner</a:t>
                      </a:r>
                      <a:r>
                        <a:rPr lang="en-GB" sz="1400" dirty="0"/>
                        <a:t> Institute for Healthcare IT, Germany</a:t>
                      </a:r>
                    </a:p>
                  </a:txBody>
                  <a:tcPr marL="27146" marR="27146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Email: </a:t>
                      </a:r>
                      <a:r>
                        <a:rPr lang="en-GB" sz="1400" dirty="0">
                          <a:hlinkClick r:id="rId4"/>
                        </a:rPr>
                        <a:t>christian.johner@johner-institut.de</a:t>
                      </a:r>
                      <a:r>
                        <a:rPr lang="en-GB" sz="1400" dirty="0"/>
                        <a:t> </a:t>
                      </a:r>
                    </a:p>
                  </a:txBody>
                  <a:tcPr marL="27146" marR="27146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06867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Contact:</a:t>
                      </a:r>
                      <a:endParaRPr lang="en-GB" sz="1400" b="1" dirty="0"/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Pradeep Balachandran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E-health expert, India</a:t>
                      </a:r>
                    </a:p>
                  </a:txBody>
                  <a:tcPr marL="27146" marR="27146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Email: </a:t>
                      </a:r>
                      <a:r>
                        <a:rPr lang="en-GB" sz="1400" dirty="0">
                          <a:hlinkClick r:id="rId5"/>
                        </a:rPr>
                        <a:t>pbn.tvm@gmail.com</a:t>
                      </a:r>
                      <a:endParaRPr lang="en-GB" sz="1400" dirty="0"/>
                    </a:p>
                  </a:txBody>
                  <a:tcPr marL="27146" marR="27146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520102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r>
                        <a:rPr lang="en-US" sz="1400" b="1" dirty="0"/>
                        <a:t>Abstract:</a:t>
                      </a:r>
                      <a:endParaRPr lang="en-GB" sz="1400" b="1" dirty="0"/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This PPT contains a presentation of I-036,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DEL02.2: Guidelines for AI based medical device: Regulatory requirements</a:t>
                      </a:r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400" dirty="0"/>
                    </a:p>
                  </a:txBody>
                  <a:tcPr marL="51435" marR="51435" marT="25718" marB="25718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813C305-B2F8-4D50-A865-A5B655DF96CF}"/>
              </a:ext>
            </a:extLst>
          </p:cNvPr>
          <p:cNvSpPr txBox="1"/>
          <p:nvPr/>
        </p:nvSpPr>
        <p:spPr>
          <a:xfrm>
            <a:off x="721932" y="5684570"/>
            <a:ext cx="80393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NOTE – This presentation has been recreated from screenshots of the original presentation online, hence the reduced resolution in some slides.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6FA72-3FE0-EC47-A76B-FF2D62886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AI4H Guideline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DE36BC-533C-5245-82F3-D3C35B56EE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Regulations to Application</a:t>
            </a:r>
          </a:p>
          <a:p>
            <a:r>
              <a:rPr lang="en-US" dirty="0"/>
              <a:t>By Pradeep Balachandran, Luis </a:t>
            </a:r>
            <a:r>
              <a:rPr lang="en-US" dirty="0" err="1"/>
              <a:t>Oala</a:t>
            </a:r>
            <a:r>
              <a:rPr lang="en-US" dirty="0"/>
              <a:t>, Sven </a:t>
            </a:r>
            <a:r>
              <a:rPr lang="en-US" dirty="0" err="1"/>
              <a:t>Piechottka</a:t>
            </a:r>
            <a:r>
              <a:rPr lang="en-US" dirty="0"/>
              <a:t>, and Christian Johner</a:t>
            </a:r>
          </a:p>
        </p:txBody>
      </p:sp>
    </p:spTree>
    <p:extLst>
      <p:ext uri="{BB962C8B-B14F-4D97-AF65-F5344CB8AC3E}">
        <p14:creationId xmlns:p14="http://schemas.microsoft.com/office/powerpoint/2010/main" val="388326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28960A0-CC06-5741-812C-35AD9B0B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Target </a:t>
            </a:r>
            <a:r>
              <a:rPr lang="de-DE" dirty="0" err="1"/>
              <a:t>Audience</a:t>
            </a:r>
            <a:endParaRPr lang="de-DE" dirty="0"/>
          </a:p>
        </p:txBody>
      </p:sp>
      <p:pic>
        <p:nvPicPr>
          <p:cNvPr id="5" name="Bild 53">
            <a:extLst>
              <a:ext uri="{FF2B5EF4-FFF2-40B4-BE49-F238E27FC236}">
                <a16:creationId xmlns:a16="http://schemas.microsoft.com/office/drawing/2014/main" id="{294D08BA-7233-D648-9A7C-D650A18AE9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4540" y="2860581"/>
            <a:ext cx="1391501" cy="157091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9249978-4254-104C-8E6B-66CD72C28E5F}"/>
              </a:ext>
            </a:extLst>
          </p:cNvPr>
          <p:cNvSpPr txBox="1"/>
          <p:nvPr/>
        </p:nvSpPr>
        <p:spPr>
          <a:xfrm>
            <a:off x="2022995" y="4421732"/>
            <a:ext cx="138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Yanone Kaffeesatz Regular"/>
                <a:cs typeface="Yanone Kaffeesatz Regular"/>
              </a:rPr>
              <a:t>Requlatory</a:t>
            </a:r>
            <a:r>
              <a:rPr lang="de-DE" dirty="0">
                <a:latin typeface="Yanone Kaffeesatz Regular"/>
                <a:cs typeface="Yanone Kaffeesatz Regular"/>
              </a:rPr>
              <a:t> </a:t>
            </a:r>
            <a:r>
              <a:rPr lang="de-DE" dirty="0" err="1">
                <a:latin typeface="Yanone Kaffeesatz Regular"/>
                <a:cs typeface="Yanone Kaffeesatz Regular"/>
              </a:rPr>
              <a:t>Affairs</a:t>
            </a:r>
            <a:endParaRPr lang="de-DE" dirty="0">
              <a:latin typeface="Yanone Kaffeesatz Regular"/>
              <a:cs typeface="Yanone Kaffeesatz Regular"/>
            </a:endParaRPr>
          </a:p>
        </p:txBody>
      </p:sp>
      <p:pic>
        <p:nvPicPr>
          <p:cNvPr id="7" name="Bild 54">
            <a:extLst>
              <a:ext uri="{FF2B5EF4-FFF2-40B4-BE49-F238E27FC236}">
                <a16:creationId xmlns:a16="http://schemas.microsoft.com/office/drawing/2014/main" id="{7EA0E471-49A7-6243-A042-92D470EF5A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" y="2882460"/>
            <a:ext cx="1404629" cy="154903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B697EBD-4C98-D647-B0BD-E26BC5B498A4}"/>
              </a:ext>
            </a:extLst>
          </p:cNvPr>
          <p:cNvSpPr txBox="1"/>
          <p:nvPr/>
        </p:nvSpPr>
        <p:spPr>
          <a:xfrm>
            <a:off x="628650" y="4421733"/>
            <a:ext cx="138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Yanone Kaffeesatz Regular"/>
                <a:cs typeface="Yanone Kaffeesatz Regular"/>
              </a:rPr>
              <a:t>Developers, Data </a:t>
            </a:r>
            <a:r>
              <a:rPr lang="de-DE" dirty="0" err="1">
                <a:latin typeface="Yanone Kaffeesatz Regular"/>
                <a:cs typeface="Yanone Kaffeesatz Regular"/>
              </a:rPr>
              <a:t>Scientists</a:t>
            </a:r>
            <a:endParaRPr lang="de-DE" dirty="0">
              <a:latin typeface="Yanone Kaffeesatz Regular"/>
              <a:cs typeface="Yanone Kaffeesatz Regular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CD5AFEC-9FF0-0C47-9D4B-3312498C76D8}"/>
              </a:ext>
            </a:extLst>
          </p:cNvPr>
          <p:cNvSpPr txBox="1"/>
          <p:nvPr/>
        </p:nvSpPr>
        <p:spPr>
          <a:xfrm>
            <a:off x="6206027" y="4421732"/>
            <a:ext cx="138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Yanone Kaffeesatz Regular"/>
                <a:cs typeface="Yanone Kaffeesatz Regular"/>
              </a:rPr>
              <a:t>Notified</a:t>
            </a:r>
            <a:r>
              <a:rPr lang="de-DE" dirty="0">
                <a:latin typeface="Yanone Kaffeesatz Regular"/>
                <a:cs typeface="Yanone Kaffeesatz Regular"/>
              </a:rPr>
              <a:t> </a:t>
            </a:r>
            <a:r>
              <a:rPr lang="de-DE" dirty="0" err="1">
                <a:latin typeface="Yanone Kaffeesatz Regular"/>
                <a:cs typeface="Yanone Kaffeesatz Regular"/>
              </a:rPr>
              <a:t>Bodies</a:t>
            </a:r>
            <a:endParaRPr lang="de-DE" dirty="0">
              <a:latin typeface="Yanone Kaffeesatz Regular"/>
              <a:cs typeface="Yanone Kaffeesatz Regular"/>
            </a:endParaRPr>
          </a:p>
        </p:txBody>
      </p:sp>
      <p:pic>
        <p:nvPicPr>
          <p:cNvPr id="10" name="Bild 24">
            <a:extLst>
              <a:ext uri="{FF2B5EF4-FFF2-40B4-BE49-F238E27FC236}">
                <a16:creationId xmlns:a16="http://schemas.microsoft.com/office/drawing/2014/main" id="{2BE77D60-255F-2E42-A87F-02AB265833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7302" y="2812448"/>
            <a:ext cx="1430884" cy="16190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775F765-AF87-8C4F-9FEE-1001765A64EA}"/>
              </a:ext>
            </a:extLst>
          </p:cNvPr>
          <p:cNvSpPr txBox="1"/>
          <p:nvPr/>
        </p:nvSpPr>
        <p:spPr>
          <a:xfrm>
            <a:off x="3417339" y="4421732"/>
            <a:ext cx="138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Yanone Kaffeesatz Regular"/>
                <a:cs typeface="Yanone Kaffeesatz Regular"/>
              </a:rPr>
              <a:t>Quality Managers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A145B7C-3BD8-5941-A29A-4B1F250226C6}"/>
              </a:ext>
            </a:extLst>
          </p:cNvPr>
          <p:cNvSpPr/>
          <p:nvPr/>
        </p:nvSpPr>
        <p:spPr>
          <a:xfrm>
            <a:off x="4176537" y="4010137"/>
            <a:ext cx="446587" cy="322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4478492-70A8-C847-A838-199DF9D37058}"/>
              </a:ext>
            </a:extLst>
          </p:cNvPr>
          <p:cNvSpPr/>
          <p:nvPr/>
        </p:nvSpPr>
        <p:spPr>
          <a:xfrm>
            <a:off x="1397772" y="4022542"/>
            <a:ext cx="446587" cy="322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pic>
        <p:nvPicPr>
          <p:cNvPr id="14" name="Bild 25">
            <a:extLst>
              <a:ext uri="{FF2B5EF4-FFF2-40B4-BE49-F238E27FC236}">
                <a16:creationId xmlns:a16="http://schemas.microsoft.com/office/drawing/2014/main" id="{4B94EE4D-3425-A541-BB8A-AD9A3FC63D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9446" y="2856205"/>
            <a:ext cx="1422132" cy="157528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1C6A22B-B667-5742-B528-08480FFA52C3}"/>
              </a:ext>
            </a:extLst>
          </p:cNvPr>
          <p:cNvSpPr txBox="1"/>
          <p:nvPr/>
        </p:nvSpPr>
        <p:spPr>
          <a:xfrm>
            <a:off x="4811683" y="4421733"/>
            <a:ext cx="138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Yanone Kaffeesatz Regular"/>
                <a:cs typeface="Yanone Kaffeesatz Regular"/>
              </a:rPr>
              <a:t>(Medical Professionals)</a:t>
            </a:r>
          </a:p>
        </p:txBody>
      </p:sp>
      <p:pic>
        <p:nvPicPr>
          <p:cNvPr id="16" name="Bild 5">
            <a:extLst>
              <a:ext uri="{FF2B5EF4-FFF2-40B4-BE49-F238E27FC236}">
                <a16:creationId xmlns:a16="http://schemas.microsoft.com/office/drawing/2014/main" id="{F0DF492C-7397-7447-B3E4-6383348262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3480" y="2794944"/>
            <a:ext cx="1605916" cy="163654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D43CF2E-F599-6340-803C-83E026D868FC}"/>
              </a:ext>
            </a:extLst>
          </p:cNvPr>
          <p:cNvSpPr txBox="1"/>
          <p:nvPr/>
        </p:nvSpPr>
        <p:spPr>
          <a:xfrm>
            <a:off x="7600371" y="4421732"/>
            <a:ext cx="13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Yanone Kaffeesatz Regular"/>
                <a:cs typeface="Yanone Kaffeesatz Regular"/>
              </a:rPr>
              <a:t>Authorities</a:t>
            </a:r>
            <a:endParaRPr lang="de-DE" dirty="0">
              <a:latin typeface="Yanone Kaffeesatz Regular"/>
              <a:cs typeface="Yanone Kaffeesatz Regular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0FB638D-828B-4042-80E0-8E84336EC61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1856" y="2860581"/>
            <a:ext cx="1411946" cy="1661978"/>
          </a:xfrm>
          <a:prstGeom prst="rect">
            <a:avLst/>
          </a:prstGeom>
        </p:spPr>
      </p:pic>
      <p:sp>
        <p:nvSpPr>
          <p:cNvPr id="19" name="Sehne 18">
            <a:extLst>
              <a:ext uri="{FF2B5EF4-FFF2-40B4-BE49-F238E27FC236}">
                <a16:creationId xmlns:a16="http://schemas.microsoft.com/office/drawing/2014/main" id="{C26530CC-770A-7347-9CF2-20EC2EC88CE1}"/>
              </a:ext>
            </a:extLst>
          </p:cNvPr>
          <p:cNvSpPr/>
          <p:nvPr/>
        </p:nvSpPr>
        <p:spPr>
          <a:xfrm rot="6719024">
            <a:off x="8009698" y="2735741"/>
            <a:ext cx="570728" cy="706052"/>
          </a:xfrm>
          <a:prstGeom prst="chor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 dirty="0">
              <a:solidFill>
                <a:schemeClr val="bg1"/>
              </a:solidFill>
              <a:latin typeface="Yanone Kaffeesatz" charset="0"/>
              <a:ea typeface="Yanone Kaffeesatz" charset="0"/>
              <a:cs typeface="Yanone Kaffeesatz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828319F-146F-8949-B5D6-534DA4260D97}"/>
              </a:ext>
            </a:extLst>
          </p:cNvPr>
          <p:cNvSpPr/>
          <p:nvPr/>
        </p:nvSpPr>
        <p:spPr>
          <a:xfrm>
            <a:off x="5640350" y="4134188"/>
            <a:ext cx="372156" cy="19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 dirty="0">
              <a:solidFill>
                <a:schemeClr val="bg1"/>
              </a:solidFill>
              <a:latin typeface="Yanone Kaffeesatz" charset="0"/>
              <a:ea typeface="Yanone Kaffeesatz" charset="0"/>
              <a:cs typeface="Yanone Kaffeesatz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8EEC276-A5B6-5C46-A83E-7F9D2D22CE79}"/>
              </a:ext>
            </a:extLst>
          </p:cNvPr>
          <p:cNvSpPr/>
          <p:nvPr/>
        </p:nvSpPr>
        <p:spPr>
          <a:xfrm>
            <a:off x="6937829" y="4072162"/>
            <a:ext cx="372156" cy="19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00" dirty="0">
              <a:solidFill>
                <a:schemeClr val="bg1"/>
              </a:solidFill>
              <a:latin typeface="Yanone Kaffeesatz" charset="0"/>
              <a:ea typeface="Yanone Kaffeesatz" charset="0"/>
              <a:cs typeface="Yanone Kaffeesatz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 animBg="1"/>
      <p:bldP spid="13" grpId="0" animBg="1"/>
      <p:bldP spid="15" grpId="0"/>
      <p:bldP spid="17" grpId="0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A45AB477-E474-FB49-8167-96A2B1299BAC}"/>
              </a:ext>
            </a:extLst>
          </p:cNvPr>
          <p:cNvSpPr/>
          <p:nvPr/>
        </p:nvSpPr>
        <p:spPr>
          <a:xfrm>
            <a:off x="3279683" y="2611910"/>
            <a:ext cx="3782198" cy="2462081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>
              <a:latin typeface="Yanone Kaffeesatz" panose="02000000000000000000" pitchFamily="2" charset="77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B486033-4DB7-F24D-B50A-AA3B7F529903}"/>
              </a:ext>
            </a:extLst>
          </p:cNvPr>
          <p:cNvSpPr/>
          <p:nvPr/>
        </p:nvSpPr>
        <p:spPr>
          <a:xfrm>
            <a:off x="1388588" y="2593374"/>
            <a:ext cx="5673293" cy="1240309"/>
          </a:xfrm>
          <a:prstGeom prst="rect">
            <a:avLst/>
          </a:prstGeom>
          <a:solidFill>
            <a:srgbClr val="00B05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>
              <a:latin typeface="Yanone Kaffeesatz" panose="02000000000000000000" pitchFamily="2" charset="77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0F483D-C9DE-5748-8AF7-AFB0F8EF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Proposed Scope of AI4H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D159D28-C33C-0A49-92E8-32846EAA095B}"/>
              </a:ext>
            </a:extLst>
          </p:cNvPr>
          <p:cNvCxnSpPr/>
          <p:nvPr/>
        </p:nvCxnSpPr>
        <p:spPr>
          <a:xfrm>
            <a:off x="1388590" y="5083260"/>
            <a:ext cx="66000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0BB5C34-EB7C-D54C-8D13-95EB0F9D515E}"/>
              </a:ext>
            </a:extLst>
          </p:cNvPr>
          <p:cNvCxnSpPr/>
          <p:nvPr/>
        </p:nvCxnSpPr>
        <p:spPr>
          <a:xfrm flipV="1">
            <a:off x="1388591" y="2247385"/>
            <a:ext cx="0" cy="28451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CBAC1420-6AA6-CC48-8F67-D32C5C6A9BE1}"/>
              </a:ext>
            </a:extLst>
          </p:cNvPr>
          <p:cNvCxnSpPr/>
          <p:nvPr/>
        </p:nvCxnSpPr>
        <p:spPr>
          <a:xfrm>
            <a:off x="1388591" y="3842951"/>
            <a:ext cx="5673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127C51F7-9902-2E4C-9D43-488D18FE5FF2}"/>
              </a:ext>
            </a:extLst>
          </p:cNvPr>
          <p:cNvCxnSpPr/>
          <p:nvPr/>
        </p:nvCxnSpPr>
        <p:spPr>
          <a:xfrm>
            <a:off x="1388591" y="2602642"/>
            <a:ext cx="5673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CBD53014-86DA-3440-817F-2054E16E7C60}"/>
              </a:ext>
            </a:extLst>
          </p:cNvPr>
          <p:cNvCxnSpPr/>
          <p:nvPr/>
        </p:nvCxnSpPr>
        <p:spPr>
          <a:xfrm>
            <a:off x="7061887" y="2602642"/>
            <a:ext cx="0" cy="24898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36ABBA11-E953-F540-81E7-3D477A2C4B24}"/>
              </a:ext>
            </a:extLst>
          </p:cNvPr>
          <p:cNvCxnSpPr/>
          <p:nvPr/>
        </p:nvCxnSpPr>
        <p:spPr>
          <a:xfrm>
            <a:off x="3279689" y="2602642"/>
            <a:ext cx="0" cy="24898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694E006C-1C86-F741-A70B-E7E356F23701}"/>
              </a:ext>
            </a:extLst>
          </p:cNvPr>
          <p:cNvCxnSpPr/>
          <p:nvPr/>
        </p:nvCxnSpPr>
        <p:spPr>
          <a:xfrm>
            <a:off x="5170788" y="2602642"/>
            <a:ext cx="0" cy="24898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78EC7E37-C90B-B047-AB6F-C82D4D293037}"/>
              </a:ext>
            </a:extLst>
          </p:cNvPr>
          <p:cNvSpPr txBox="1"/>
          <p:nvPr/>
        </p:nvSpPr>
        <p:spPr>
          <a:xfrm>
            <a:off x="1388588" y="5175936"/>
            <a:ext cx="1891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Yanone Kaffeesatz" panose="02000000000000000000" pitchFamily="2" charset="77"/>
              </a:rPr>
              <a:t>No medical device </a:t>
            </a:r>
            <a:br>
              <a:rPr lang="en-US" sz="1500" dirty="0">
                <a:latin typeface="Yanone Kaffeesatz" panose="02000000000000000000" pitchFamily="2" charset="77"/>
              </a:rPr>
            </a:br>
            <a:r>
              <a:rPr lang="en-US" sz="1500" dirty="0">
                <a:latin typeface="Yanone Kaffeesatz" panose="02000000000000000000" pitchFamily="2" charset="77"/>
              </a:rPr>
              <a:t>(but application in healthcare)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6A406E5-92F7-4042-A0D4-28BF7688A394}"/>
              </a:ext>
            </a:extLst>
          </p:cNvPr>
          <p:cNvSpPr txBox="1"/>
          <p:nvPr/>
        </p:nvSpPr>
        <p:spPr>
          <a:xfrm>
            <a:off x="3506231" y="5175937"/>
            <a:ext cx="14380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Yanone Kaffeesatz" panose="02000000000000000000" pitchFamily="2" charset="77"/>
              </a:rPr>
              <a:t>Medical Device</a:t>
            </a:r>
            <a:br>
              <a:rPr lang="en-US" sz="1500" dirty="0">
                <a:latin typeface="Yanone Kaffeesatz" panose="02000000000000000000" pitchFamily="2" charset="77"/>
              </a:rPr>
            </a:br>
            <a:r>
              <a:rPr lang="en-US" sz="1500" dirty="0">
                <a:latin typeface="Yanone Kaffeesatz" panose="02000000000000000000" pitchFamily="2" charset="77"/>
              </a:rPr>
              <a:t>no enforcement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8373CFC-59E6-D84A-917D-4B5512116C8E}"/>
              </a:ext>
            </a:extLst>
          </p:cNvPr>
          <p:cNvSpPr txBox="1"/>
          <p:nvPr/>
        </p:nvSpPr>
        <p:spPr>
          <a:xfrm>
            <a:off x="5300223" y="5175936"/>
            <a:ext cx="15838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Yanone Kaffeesatz" panose="02000000000000000000" pitchFamily="2" charset="77"/>
              </a:rPr>
              <a:t>Medical Device</a:t>
            </a:r>
            <a:br>
              <a:rPr lang="en-US" sz="1500" dirty="0">
                <a:latin typeface="Yanone Kaffeesatz" panose="02000000000000000000" pitchFamily="2" charset="77"/>
              </a:rPr>
            </a:br>
            <a:r>
              <a:rPr lang="en-US" sz="1500" dirty="0">
                <a:latin typeface="Yanone Kaffeesatz" panose="02000000000000000000" pitchFamily="2" charset="77"/>
              </a:rPr>
              <a:t>with enforcement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882D189-2A92-1444-8C3D-69365D2A20A6}"/>
              </a:ext>
            </a:extLst>
          </p:cNvPr>
          <p:cNvSpPr txBox="1"/>
          <p:nvPr/>
        </p:nvSpPr>
        <p:spPr>
          <a:xfrm>
            <a:off x="388192" y="3022252"/>
            <a:ext cx="1000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>
                <a:latin typeface="Yanone Kaffeesatz" panose="02000000000000000000" pitchFamily="2" charset="77"/>
              </a:rPr>
              <a:t>Software is product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B1B460B-19DA-D24F-823F-A9FE65747DE4}"/>
              </a:ext>
            </a:extLst>
          </p:cNvPr>
          <p:cNvSpPr txBox="1"/>
          <p:nvPr/>
        </p:nvSpPr>
        <p:spPr>
          <a:xfrm>
            <a:off x="148282" y="4252362"/>
            <a:ext cx="12403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>
                <a:latin typeface="Yanone Kaffeesatz" panose="02000000000000000000" pitchFamily="2" charset="77"/>
              </a:rPr>
              <a:t>Software is part of product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397368E-85F2-2A48-9178-DE632EF38E83}"/>
              </a:ext>
            </a:extLst>
          </p:cNvPr>
          <p:cNvSpPr/>
          <p:nvPr/>
        </p:nvSpPr>
        <p:spPr>
          <a:xfrm>
            <a:off x="3279689" y="2602642"/>
            <a:ext cx="3782198" cy="1240309"/>
          </a:xfrm>
          <a:prstGeom prst="rect">
            <a:avLst/>
          </a:prstGeom>
          <a:solidFill>
            <a:srgbClr val="0070C0">
              <a:alpha val="33000"/>
            </a:srgb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>
              <a:latin typeface="Yanone Kaffeesatz" panose="02000000000000000000" pitchFamily="2" charset="77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EB02279-C903-B048-BFB0-8D3127134B10}"/>
              </a:ext>
            </a:extLst>
          </p:cNvPr>
          <p:cNvSpPr txBox="1"/>
          <p:nvPr/>
        </p:nvSpPr>
        <p:spPr>
          <a:xfrm>
            <a:off x="4126059" y="2049076"/>
            <a:ext cx="23285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0070C0"/>
                </a:solidFill>
                <a:latin typeface="Yanone Kaffeesatz" panose="02000000000000000000" pitchFamily="2" charset="77"/>
              </a:rPr>
              <a:t>Software as Medical Device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D97C001-160A-D34A-969E-94686DB341BA}"/>
              </a:ext>
            </a:extLst>
          </p:cNvPr>
          <p:cNvSpPr txBox="1"/>
          <p:nvPr/>
        </p:nvSpPr>
        <p:spPr>
          <a:xfrm>
            <a:off x="2301539" y="2046102"/>
            <a:ext cx="16732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00B050"/>
                </a:solidFill>
                <a:latin typeface="Yanone Kaffeesatz" panose="02000000000000000000" pitchFamily="2" charset="77"/>
              </a:rPr>
              <a:t>Scope of IEC 82304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D6BA071-2917-AE4C-AC1E-5E5E34EB519E}"/>
              </a:ext>
            </a:extLst>
          </p:cNvPr>
          <p:cNvSpPr txBox="1"/>
          <p:nvPr/>
        </p:nvSpPr>
        <p:spPr>
          <a:xfrm>
            <a:off x="7067365" y="4181473"/>
            <a:ext cx="16732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2"/>
                </a:solidFill>
                <a:latin typeface="Yanone Kaffeesatz" panose="02000000000000000000" pitchFamily="2" charset="77"/>
              </a:rPr>
              <a:t>Scope of IEC 62304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2A7398EB-7FE4-C74B-A5C9-AE6782B6F673}"/>
              </a:ext>
            </a:extLst>
          </p:cNvPr>
          <p:cNvSpPr/>
          <p:nvPr/>
        </p:nvSpPr>
        <p:spPr>
          <a:xfrm>
            <a:off x="3334756" y="2658404"/>
            <a:ext cx="3672066" cy="2378675"/>
          </a:xfrm>
          <a:prstGeom prst="roundRect">
            <a:avLst>
              <a:gd name="adj" fmla="val 1005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>
              <a:latin typeface="Yanone Kaffeesatz" panose="02000000000000000000" pitchFamily="2" charset="77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0AE4083-E8D4-2242-A68F-58055386FC3E}"/>
              </a:ext>
            </a:extLst>
          </p:cNvPr>
          <p:cNvSpPr txBox="1"/>
          <p:nvPr/>
        </p:nvSpPr>
        <p:spPr>
          <a:xfrm>
            <a:off x="7118056" y="2212715"/>
            <a:ext cx="1274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  <a:latin typeface="Yanone Kaffeesatz" panose="02000000000000000000" pitchFamily="2" charset="77"/>
              </a:rPr>
              <a:t>Scope of AI4H</a:t>
            </a:r>
            <a:br>
              <a:rPr lang="en-US" sz="1500" dirty="0">
                <a:solidFill>
                  <a:srgbClr val="FF0000"/>
                </a:solidFill>
                <a:latin typeface="Yanone Kaffeesatz" panose="02000000000000000000" pitchFamily="2" charset="77"/>
              </a:rPr>
            </a:br>
            <a:r>
              <a:rPr lang="en-US" sz="1500" dirty="0">
                <a:solidFill>
                  <a:srgbClr val="FF0000"/>
                </a:solidFill>
                <a:latin typeface="Yanone Kaffeesatz" panose="02000000000000000000" pitchFamily="2" charset="77"/>
              </a:rPr>
              <a:t>Guideline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935BF01B-33FD-D346-91A1-9712C957A001}"/>
              </a:ext>
            </a:extLst>
          </p:cNvPr>
          <p:cNvCxnSpPr/>
          <p:nvPr/>
        </p:nvCxnSpPr>
        <p:spPr>
          <a:xfrm flipH="1">
            <a:off x="7006822" y="2593375"/>
            <a:ext cx="374246" cy="1934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BDDB8018-5C9D-1A4A-8885-2AC116ED9395}"/>
              </a:ext>
            </a:extLst>
          </p:cNvPr>
          <p:cNvCxnSpPr>
            <a:cxnSpLocks/>
          </p:cNvCxnSpPr>
          <p:nvPr/>
        </p:nvCxnSpPr>
        <p:spPr>
          <a:xfrm flipH="1" flipV="1">
            <a:off x="6500516" y="4321236"/>
            <a:ext cx="693429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3437D3C2-2041-6B4C-810D-F6EE48B820EB}"/>
              </a:ext>
            </a:extLst>
          </p:cNvPr>
          <p:cNvCxnSpPr>
            <a:cxnSpLocks/>
          </p:cNvCxnSpPr>
          <p:nvPr/>
        </p:nvCxnSpPr>
        <p:spPr>
          <a:xfrm>
            <a:off x="3091998" y="2350477"/>
            <a:ext cx="0" cy="5671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7AB2BEF6-99AB-F142-8409-72DECC81D873}"/>
              </a:ext>
            </a:extLst>
          </p:cNvPr>
          <p:cNvCxnSpPr>
            <a:cxnSpLocks/>
          </p:cNvCxnSpPr>
          <p:nvPr/>
        </p:nvCxnSpPr>
        <p:spPr>
          <a:xfrm>
            <a:off x="5168931" y="2350477"/>
            <a:ext cx="0" cy="56716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E3D8C639-4967-7C44-A70C-839A35DF24CA}"/>
              </a:ext>
            </a:extLst>
          </p:cNvPr>
          <p:cNvCxnSpPr/>
          <p:nvPr/>
        </p:nvCxnSpPr>
        <p:spPr>
          <a:xfrm>
            <a:off x="7744231" y="2786789"/>
            <a:ext cx="0" cy="51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2CED4D06-4EDE-4748-AD06-7AF9EDDF323A}"/>
              </a:ext>
            </a:extLst>
          </p:cNvPr>
          <p:cNvCxnSpPr/>
          <p:nvPr/>
        </p:nvCxnSpPr>
        <p:spPr>
          <a:xfrm>
            <a:off x="7744231" y="3670114"/>
            <a:ext cx="0" cy="51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264CE030-A554-6443-8CE6-B91EFA8ED5B8}"/>
              </a:ext>
            </a:extLst>
          </p:cNvPr>
          <p:cNvSpPr txBox="1"/>
          <p:nvPr/>
        </p:nvSpPr>
        <p:spPr>
          <a:xfrm>
            <a:off x="7593665" y="3369541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latin typeface="Yanone Kaffeesatz" panose="02000000000000000000" pitchFamily="2" charset="77"/>
              </a:rPr>
              <a:t>==</a:t>
            </a:r>
          </a:p>
        </p:txBody>
      </p:sp>
    </p:spTree>
    <p:extLst>
      <p:ext uri="{BB962C8B-B14F-4D97-AF65-F5344CB8AC3E}">
        <p14:creationId xmlns:p14="http://schemas.microsoft.com/office/powerpoint/2010/main" val="9351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17" grpId="0"/>
      <p:bldP spid="18" grpId="0"/>
      <p:bldP spid="19" grpId="0"/>
      <p:bldP spid="20" grpId="0"/>
      <p:bldP spid="21" grpId="0"/>
      <p:bldP spid="23" grpId="0" animBg="1"/>
      <p:bldP spid="24" grpId="0"/>
      <p:bldP spid="26" grpId="0"/>
      <p:bldP spid="28" grpId="0"/>
      <p:bldP spid="30" grpId="0" animBg="1"/>
      <p:bldP spid="3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23667-F53C-DE4E-B6F2-64A3753D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Target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F04D005-7D0B-F842-BBFA-C0F68F10A99D}"/>
              </a:ext>
            </a:extLst>
          </p:cNvPr>
          <p:cNvSpPr/>
          <p:nvPr/>
        </p:nvSpPr>
        <p:spPr>
          <a:xfrm>
            <a:off x="764931" y="2879481"/>
            <a:ext cx="2013438" cy="1661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Yanone Kaffeesatz" panose="02000000000000000000" pitchFamily="2" charset="77"/>
              </a:rPr>
              <a:t>Regulatory Requirements </a:t>
            </a:r>
            <a:br>
              <a:rPr lang="en-US" sz="2100" dirty="0">
                <a:latin typeface="Yanone Kaffeesatz" panose="02000000000000000000" pitchFamily="2" charset="77"/>
              </a:rPr>
            </a:br>
            <a:r>
              <a:rPr lang="en-US" sz="1500" dirty="0">
                <a:latin typeface="Yanone Kaffeesatz" panose="02000000000000000000" pitchFamily="2" charset="77"/>
              </a:rPr>
              <a:t>(mostly AI unspecific)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EFCBD6-070E-FF49-A347-FCE89396AF39}"/>
              </a:ext>
            </a:extLst>
          </p:cNvPr>
          <p:cNvSpPr/>
          <p:nvPr/>
        </p:nvSpPr>
        <p:spPr>
          <a:xfrm>
            <a:off x="3565281" y="2879481"/>
            <a:ext cx="2013438" cy="1661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Yanone Kaffeesatz" panose="02000000000000000000" pitchFamily="2" charset="77"/>
              </a:rPr>
              <a:t>Requirements specific for Medical Applications</a:t>
            </a:r>
            <a:endParaRPr lang="en-US" sz="1500" dirty="0">
              <a:latin typeface="Yanone Kaffeesatz" panose="02000000000000000000" pitchFamily="2" charset="77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C043D4B-4822-4B43-A415-86D2A1ABBCA8}"/>
              </a:ext>
            </a:extLst>
          </p:cNvPr>
          <p:cNvSpPr/>
          <p:nvPr/>
        </p:nvSpPr>
        <p:spPr>
          <a:xfrm>
            <a:off x="6365631" y="2879480"/>
            <a:ext cx="2013438" cy="1661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Yanone Kaffeesatz" panose="02000000000000000000" pitchFamily="2" charset="77"/>
              </a:rPr>
              <a:t>Checklist for Verification of Compliance with Requirements</a:t>
            </a:r>
            <a:endParaRPr lang="en-US" sz="1500" dirty="0">
              <a:latin typeface="Yanone Kaffeesatz" panose="02000000000000000000" pitchFamily="2" charset="77"/>
            </a:endParaRPr>
          </a:p>
        </p:txBody>
      </p:sp>
      <p:sp>
        <p:nvSpPr>
          <p:cNvPr id="7" name="Nach oben gekrümmter Pfeil 6">
            <a:extLst>
              <a:ext uri="{FF2B5EF4-FFF2-40B4-BE49-F238E27FC236}">
                <a16:creationId xmlns:a16="http://schemas.microsoft.com/office/drawing/2014/main" id="{557C2078-5B1F-1945-BE74-3B4ABC6BA288}"/>
              </a:ext>
            </a:extLst>
          </p:cNvPr>
          <p:cNvSpPr/>
          <p:nvPr/>
        </p:nvSpPr>
        <p:spPr>
          <a:xfrm>
            <a:off x="2048608" y="4681904"/>
            <a:ext cx="2523392" cy="9231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  <a:latin typeface="Yanone Kaffeesatz" panose="02000000000000000000" pitchFamily="2" charset="77"/>
            </a:endParaRPr>
          </a:p>
        </p:txBody>
      </p:sp>
      <p:sp>
        <p:nvSpPr>
          <p:cNvPr id="8" name="Nach oben gekrümmter Pfeil 7">
            <a:extLst>
              <a:ext uri="{FF2B5EF4-FFF2-40B4-BE49-F238E27FC236}">
                <a16:creationId xmlns:a16="http://schemas.microsoft.com/office/drawing/2014/main" id="{A80C208A-9005-8843-B6FC-FECD8178211C}"/>
              </a:ext>
            </a:extLst>
          </p:cNvPr>
          <p:cNvSpPr/>
          <p:nvPr/>
        </p:nvSpPr>
        <p:spPr>
          <a:xfrm>
            <a:off x="4783016" y="4697563"/>
            <a:ext cx="2523392" cy="9231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chemeClr val="tx1"/>
              </a:solidFill>
              <a:latin typeface="Yanone Kaffeesatz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45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3894F73-6549-BF48-A014-5534554E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Structure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F9E1576-CD1C-8C4C-B57E-CBF001FAA8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134744893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035270366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33582603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745576036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9851717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noProof="0"/>
                        <a:t>Requirement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Checklist Item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Example, Comment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Reference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Priority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555409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11364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99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6FB54A3-B462-9D4A-B578-8AAD8126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B0BAFD-A7B0-1747-8180-62C3FC95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267"/>
            <a:ext cx="9144000" cy="379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9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15030-5720-492E-9429-15E2A0872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790" y="1057196"/>
            <a:ext cx="6208421" cy="47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5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4E6100-566A-4637-B581-6AFBBE8B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793" y="1453478"/>
            <a:ext cx="4808415" cy="39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69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C80A99-2FCE-4C12-A57D-974B8B40B69B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1772</TotalTime>
  <Words>262</Words>
  <Application>Microsoft Office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Yanone Kaffeesatz</vt:lpstr>
      <vt:lpstr>Yanone Kaffeesatz Regular</vt:lpstr>
      <vt:lpstr>Office 主题​​</vt:lpstr>
      <vt:lpstr>PowerPoint Presentation</vt:lpstr>
      <vt:lpstr>AI4H Guideline</vt:lpstr>
      <vt:lpstr>Target Audience</vt:lpstr>
      <vt:lpstr>Proposed Scope of AI4H</vt:lpstr>
      <vt:lpstr>Target</vt:lpstr>
      <vt:lpstr>Target Structure</vt:lpstr>
      <vt:lpstr>Structure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DEL02.2: Guidelines for AI based medical device: Regulatory requirements (Draft: April 2020) - Att.1: Presentation</dc:title>
  <dc:creator>Campos, Simao</dc:creator>
  <cp:lastModifiedBy>SG16-bis</cp:lastModifiedBy>
  <cp:revision>70</cp:revision>
  <cp:lastPrinted>2019-04-04T08:49:31Z</cp:lastPrinted>
  <dcterms:created xsi:type="dcterms:W3CDTF">2019-03-31T15:53:06Z</dcterms:created>
  <dcterms:modified xsi:type="dcterms:W3CDTF">2020-09-23T15:05:23Z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