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59" r:id="rId6"/>
    <p:sldId id="261" r:id="rId7"/>
    <p:sldId id="266" r:id="rId8"/>
    <p:sldId id="260" r:id="rId9"/>
    <p:sldId id="268" r:id="rId10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E43AD-78FC-4ACA-B5FB-B89B774230D1}" v="9" dt="2020-05-06T17:59:33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1" d="100"/>
          <a:sy n="81" d="100"/>
        </p:scale>
        <p:origin x="18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CD0E43AD-78FC-4ACA-B5FB-B89B774230D1}"/>
    <pc:docChg chg="custSel addSld modSld">
      <pc:chgData name="Dabiri, Ayda" userId="b37f3988-c176-4be8-807a-107e80ddceeb" providerId="ADAL" clId="{CD0E43AD-78FC-4ACA-B5FB-B89B774230D1}" dt="2020-05-06T17:59:49.287" v="28" actId="20577"/>
      <pc:docMkLst>
        <pc:docMk/>
      </pc:docMkLst>
      <pc:sldChg chg="modSp">
        <pc:chgData name="Dabiri, Ayda" userId="b37f3988-c176-4be8-807a-107e80ddceeb" providerId="ADAL" clId="{CD0E43AD-78FC-4ACA-B5FB-B89B774230D1}" dt="2020-05-06T17:59:49.287" v="28" actId="20577"/>
        <pc:sldMkLst>
          <pc:docMk/>
          <pc:sldMk cId="2383934936" sldId="256"/>
        </pc:sldMkLst>
        <pc:spChg chg="mod">
          <ac:chgData name="Dabiri, Ayda" userId="b37f3988-c176-4be8-807a-107e80ddceeb" providerId="ADAL" clId="{CD0E43AD-78FC-4ACA-B5FB-B89B774230D1}" dt="2020-05-06T17:59:49.287" v="28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CD0E43AD-78FC-4ACA-B5FB-B89B774230D1}" dt="2020-05-06T17:59:40.362" v="20" actId="14734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">
        <pc:chgData name="Dabiri, Ayda" userId="b37f3988-c176-4be8-807a-107e80ddceeb" providerId="ADAL" clId="{CD0E43AD-78FC-4ACA-B5FB-B89B774230D1}" dt="2020-05-06T17:57:12.351" v="0"/>
        <pc:sldMkLst>
          <pc:docMk/>
          <pc:sldMk cId="1229735112" sldId="259"/>
        </pc:sldMkLst>
      </pc:sldChg>
      <pc:sldChg chg="add">
        <pc:chgData name="Dabiri, Ayda" userId="b37f3988-c176-4be8-807a-107e80ddceeb" providerId="ADAL" clId="{CD0E43AD-78FC-4ACA-B5FB-B89B774230D1}" dt="2020-05-06T17:57:12.351" v="0"/>
        <pc:sldMkLst>
          <pc:docMk/>
          <pc:sldMk cId="803000984" sldId="260"/>
        </pc:sldMkLst>
      </pc:sldChg>
      <pc:sldChg chg="add">
        <pc:chgData name="Dabiri, Ayda" userId="b37f3988-c176-4be8-807a-107e80ddceeb" providerId="ADAL" clId="{CD0E43AD-78FC-4ACA-B5FB-B89B774230D1}" dt="2020-05-06T17:57:12.351" v="0"/>
        <pc:sldMkLst>
          <pc:docMk/>
          <pc:sldMk cId="1801586222" sldId="261"/>
        </pc:sldMkLst>
      </pc:sldChg>
      <pc:sldChg chg="modSp add">
        <pc:chgData name="Dabiri, Ayda" userId="b37f3988-c176-4be8-807a-107e80ddceeb" providerId="ADAL" clId="{CD0E43AD-78FC-4ACA-B5FB-B89B774230D1}" dt="2020-05-06T17:57:12.980" v="1" actId="27636"/>
        <pc:sldMkLst>
          <pc:docMk/>
          <pc:sldMk cId="3755766415" sldId="262"/>
        </pc:sldMkLst>
        <pc:spChg chg="mod">
          <ac:chgData name="Dabiri, Ayda" userId="b37f3988-c176-4be8-807a-107e80ddceeb" providerId="ADAL" clId="{CD0E43AD-78FC-4ACA-B5FB-B89B774230D1}" dt="2020-05-06T17:57:12.980" v="1" actId="27636"/>
          <ac:spMkLst>
            <pc:docMk/>
            <pc:sldMk cId="3755766415" sldId="262"/>
            <ac:spMk id="13" creationId="{00000000-0000-0000-0000-000000000000}"/>
          </ac:spMkLst>
        </pc:spChg>
      </pc:sldChg>
      <pc:sldChg chg="add">
        <pc:chgData name="Dabiri, Ayda" userId="b37f3988-c176-4be8-807a-107e80ddceeb" providerId="ADAL" clId="{CD0E43AD-78FC-4ACA-B5FB-B89B774230D1}" dt="2020-05-06T17:57:12.351" v="0"/>
        <pc:sldMkLst>
          <pc:docMk/>
          <pc:sldMk cId="2628523762" sldId="264"/>
        </pc:sldMkLst>
      </pc:sldChg>
      <pc:sldChg chg="add">
        <pc:chgData name="Dabiri, Ayda" userId="b37f3988-c176-4be8-807a-107e80ddceeb" providerId="ADAL" clId="{CD0E43AD-78FC-4ACA-B5FB-B89B774230D1}" dt="2020-05-06T17:57:12.351" v="0"/>
        <pc:sldMkLst>
          <pc:docMk/>
          <pc:sldMk cId="2794407413" sldId="266"/>
        </pc:sldMkLst>
      </pc:sldChg>
      <pc:sldChg chg="add setBg">
        <pc:chgData name="Dabiri, Ayda" userId="b37f3988-c176-4be8-807a-107e80ddceeb" providerId="ADAL" clId="{CD0E43AD-78FC-4ACA-B5FB-B89B774230D1}" dt="2020-05-06T17:57:12.351" v="0"/>
        <pc:sldMkLst>
          <pc:docMk/>
          <pc:sldMk cId="1474995049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3E0F3C-5E8E-4144-98DF-A1E7AAC35D1B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18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88275" y="935321"/>
            <a:ext cx="189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FGAI4H-I-030-A01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906855" y="1304653"/>
            <a:ext cx="254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/>
              <a:t>E-meeting, 7-8 May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51805"/>
              </p:ext>
            </p:extLst>
          </p:nvPr>
        </p:nvGraphicFramePr>
        <p:xfrm>
          <a:off x="933576" y="2809011"/>
          <a:ext cx="7429374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62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428745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Updated DEL10 - Att.1: Presentation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hlinkClick r:id="rId3"/>
                        </a:rPr>
                        <a:t>eva.weicken@hhi.fraunhofer.de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This presentation contains an overview about the topic groups of the focus group (FGAI4H-I-030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 =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DEL10)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</a:rPr>
                        <a:t>.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5FECE93-BDD1-044C-B241-F4CB1CFE4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810" y="1864668"/>
            <a:ext cx="3803681" cy="39891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Topic groups by May 2020</a:t>
            </a:r>
            <a:endParaRPr lang="de-DE" dirty="0">
              <a:latin typeface="Avenir Next" panose="020B05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48A1D9-5A3D-4D49-BF4F-D23C9EED1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3" y="1864668"/>
            <a:ext cx="3660716" cy="40524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47AA34-27B1-5C4C-B6D5-582171F7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81" y="3090281"/>
            <a:ext cx="1076235" cy="11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3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658B5345-CBA6-BB45-A8EA-B16B04A40BD3}"/>
              </a:ext>
            </a:extLst>
          </p:cNvPr>
          <p:cNvSpPr txBox="1"/>
          <p:nvPr/>
        </p:nvSpPr>
        <p:spPr>
          <a:xfrm>
            <a:off x="4919391" y="2016642"/>
            <a:ext cx="4089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+mj-lt"/>
            </a:endParaRPr>
          </a:p>
          <a:p>
            <a:pPr marL="214313" indent="-214313">
              <a:buFont typeface="Wingdings" pitchFamily="2" charset="2"/>
              <a:buChar char="§"/>
            </a:pPr>
            <a:r>
              <a:rPr lang="de-DE" b="1" dirty="0">
                <a:latin typeface="Avenir Next" panose="020B0503020202020204" pitchFamily="34" charset="0"/>
              </a:rPr>
              <a:t>T</a:t>
            </a:r>
            <a:r>
              <a:rPr lang="de-DE" dirty="0">
                <a:latin typeface="Avenir Next" panose="020B0503020202020204" pitchFamily="34" charset="0"/>
              </a:rPr>
              <a:t>opic </a:t>
            </a:r>
            <a:r>
              <a:rPr lang="de-DE" b="1" dirty="0">
                <a:latin typeface="Avenir Next" panose="020B0503020202020204" pitchFamily="34" charset="0"/>
              </a:rPr>
              <a:t>D</a:t>
            </a:r>
            <a:r>
              <a:rPr lang="de-DE" dirty="0">
                <a:latin typeface="Avenir Next" panose="020B0503020202020204" pitchFamily="34" charset="0"/>
              </a:rPr>
              <a:t>escription </a:t>
            </a:r>
            <a:r>
              <a:rPr lang="de-DE" b="1" dirty="0">
                <a:latin typeface="Avenir Next" panose="020B0503020202020204" pitchFamily="34" charset="0"/>
              </a:rPr>
              <a:t>D</a:t>
            </a:r>
            <a:r>
              <a:rPr lang="de-DE" dirty="0">
                <a:latin typeface="Avenir Next" panose="020B0503020202020204" pitchFamily="34" charset="0"/>
              </a:rPr>
              <a:t>ocument (</a:t>
            </a:r>
            <a:r>
              <a:rPr lang="de-DE" b="1" dirty="0">
                <a:latin typeface="Avenir Next" panose="020B0503020202020204" pitchFamily="34" charset="0"/>
              </a:rPr>
              <a:t>TDD</a:t>
            </a:r>
            <a:r>
              <a:rPr lang="de-DE" dirty="0">
                <a:latin typeface="Avenir Next" panose="020B0503020202020204" pitchFamily="34" charset="0"/>
              </a:rPr>
              <a:t>) = central document of each topic group</a:t>
            </a:r>
          </a:p>
          <a:p>
            <a:pPr marL="214313" indent="-214313">
              <a:buFont typeface="Wingdings" pitchFamily="2" charset="2"/>
              <a:buChar char="§"/>
            </a:pPr>
            <a:endParaRPr lang="de-DE" dirty="0">
              <a:latin typeface="Avenir Next" panose="020B0503020202020204" pitchFamily="34" charset="0"/>
            </a:endParaRPr>
          </a:p>
          <a:p>
            <a:pPr marL="214313" indent="-214313">
              <a:buFont typeface="Wingdings" pitchFamily="2" charset="2"/>
              <a:buChar char="§"/>
            </a:pPr>
            <a:r>
              <a:rPr lang="de-DE" dirty="0">
                <a:latin typeface="Avenir Next" panose="020B0503020202020204" pitchFamily="34" charset="0"/>
              </a:rPr>
              <a:t>Specific health topic in the context of AI</a:t>
            </a:r>
          </a:p>
          <a:p>
            <a:endParaRPr lang="de-DE" dirty="0">
              <a:latin typeface="Avenir Next" panose="020B0503020202020204" pitchFamily="34" charset="0"/>
            </a:endParaRPr>
          </a:p>
          <a:p>
            <a:pPr marL="214313" indent="-214313">
              <a:buFont typeface="Wingdings" pitchFamily="2" charset="2"/>
              <a:buChar char="§"/>
            </a:pPr>
            <a:r>
              <a:rPr lang="en-GB" dirty="0">
                <a:latin typeface="Avenir Next" panose="020B0503020202020204" pitchFamily="34" charset="0"/>
              </a:rPr>
              <a:t>TDD: 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 dirty="0">
                <a:latin typeface="Avenir Next" panose="020B0503020202020204" pitchFamily="34" charset="0"/>
              </a:rPr>
              <a:t>structure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 dirty="0">
                <a:latin typeface="Avenir Next" panose="020B0503020202020204" pitchFamily="34" charset="0"/>
              </a:rPr>
              <a:t>operations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 dirty="0">
                <a:latin typeface="Avenir Next" panose="020B0503020202020204" pitchFamily="34" charset="0"/>
              </a:rPr>
              <a:t>features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 dirty="0">
                <a:latin typeface="Avenir Next" panose="020B0503020202020204" pitchFamily="34" charset="0"/>
              </a:rPr>
              <a:t>considerations of the TG</a:t>
            </a:r>
            <a:endParaRPr lang="de-DE" dirty="0">
              <a:latin typeface="Avenir Next" panose="020B0503020202020204" pitchFamily="34" charset="0"/>
            </a:endParaRP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3699201E-7B23-A64F-8FA4-0837E978F25A}"/>
              </a:ext>
            </a:extLst>
          </p:cNvPr>
          <p:cNvCxnSpPr/>
          <p:nvPr/>
        </p:nvCxnSpPr>
        <p:spPr>
          <a:xfrm>
            <a:off x="705934" y="1933007"/>
            <a:ext cx="795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89733BB-E368-3E43-B49A-61610E47C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3" t="3575" r="4571" b="5150"/>
          <a:stretch/>
        </p:blipFill>
        <p:spPr>
          <a:xfrm>
            <a:off x="278720" y="2463025"/>
            <a:ext cx="4560068" cy="2425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Avenir Next" panose="020B0503020202020204" pitchFamily="34" charset="0"/>
              </a:rPr>
              <a:t>Standardized benchmarking within topic groups</a:t>
            </a:r>
            <a:endParaRPr lang="de-DE" sz="27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8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E10E48-5CF5-A746-A5F9-C6E8F8E83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4" y="1792649"/>
            <a:ext cx="3303093" cy="4122330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4636731-7307-6C41-A4F1-4B922381BBEE}"/>
              </a:ext>
            </a:extLst>
          </p:cNvPr>
          <p:cNvCxnSpPr/>
          <p:nvPr/>
        </p:nvCxnSpPr>
        <p:spPr>
          <a:xfrm>
            <a:off x="759793" y="1852496"/>
            <a:ext cx="78963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3D451AD-9B98-864D-A849-22EC59F7B284}"/>
              </a:ext>
            </a:extLst>
          </p:cNvPr>
          <p:cNvSpPr txBox="1"/>
          <p:nvPr/>
        </p:nvSpPr>
        <p:spPr>
          <a:xfrm>
            <a:off x="4315522" y="2115302"/>
            <a:ext cx="4452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latin typeface="Avenir Next" panose="020B0503020202020204" pitchFamily="34" charset="0"/>
              </a:rPr>
              <a:t>Working groups:</a:t>
            </a:r>
            <a:r>
              <a:rPr lang="en-GB">
                <a:latin typeface="Avenir Next" panose="020B0503020202020204" pitchFamily="34" charset="0"/>
              </a:rPr>
              <a:t> horizontal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>
                <a:latin typeface="Avenir Next" panose="020B0503020202020204" pitchFamily="34" charset="0"/>
              </a:rPr>
              <a:t>overarching themes 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>
                <a:latin typeface="Avenir Next" panose="020B0503020202020204" pitchFamily="34" charset="0"/>
              </a:rPr>
              <a:t>Regulatory considerations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>
                <a:latin typeface="Avenir Next" panose="020B0503020202020204" pitchFamily="34" charset="0"/>
              </a:rPr>
              <a:t>Ethical considerations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>
                <a:latin typeface="Avenir Next" panose="020B0503020202020204" pitchFamily="34" charset="0"/>
              </a:rPr>
              <a:t>Data and AI solution assessment method (DAISAM)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>
                <a:latin typeface="Avenir Next" panose="020B0503020202020204" pitchFamily="34" charset="0"/>
              </a:rPr>
              <a:t>Data and AI solution handling (DASH)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en-GB">
                <a:latin typeface="Avenir Next" panose="020B0503020202020204" pitchFamily="34" charset="0"/>
              </a:rPr>
              <a:t>Operations</a:t>
            </a:r>
          </a:p>
          <a:p>
            <a:endParaRPr lang="en-GB">
              <a:latin typeface="Avenir Next" panose="020B0503020202020204" pitchFamily="34" charset="0"/>
            </a:endParaRPr>
          </a:p>
          <a:p>
            <a:r>
              <a:rPr lang="en-GB" b="1" i="1">
                <a:latin typeface="Avenir Next" panose="020B0503020202020204" pitchFamily="34" charset="0"/>
              </a:rPr>
              <a:t>Topic groups</a:t>
            </a:r>
            <a:r>
              <a:rPr lang="en-GB">
                <a:latin typeface="Avenir Next" panose="020B0503020202020204" pitchFamily="34" charset="0"/>
              </a:rPr>
              <a:t>: vertical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>
                <a:latin typeface="Avenir Next" panose="020B0503020202020204" pitchFamily="34" charset="0"/>
              </a:rPr>
              <a:t>use cases – special health topics</a:t>
            </a:r>
          </a:p>
          <a:p>
            <a:pPr marL="900113" lvl="2" indent="-214313">
              <a:buFont typeface="Courier New" panose="02070309020205020404" pitchFamily="49" charset="0"/>
              <a:buChar char="o"/>
            </a:pPr>
            <a:r>
              <a:rPr lang="en-GB">
                <a:latin typeface="Avenir Next" panose="020B0503020202020204" pitchFamily="34" charset="0"/>
              </a:rPr>
              <a:t>19 by May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Avenir Next" panose="020B0503020202020204" pitchFamily="34" charset="0"/>
              </a:rPr>
              <a:t>Relation of topic groups / working groups</a:t>
            </a:r>
            <a:endParaRPr lang="de-DE" sz="27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0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98" y="1131095"/>
            <a:ext cx="7886700" cy="321519"/>
          </a:xfrm>
        </p:spPr>
        <p:txBody>
          <a:bodyPr>
            <a:normAutofit fontScale="90000"/>
          </a:bodyPr>
          <a:lstStyle/>
          <a:p>
            <a:r>
              <a:rPr lang="en-GB" sz="1800" dirty="0">
                <a:latin typeface="Avenir Next" panose="020B0503020202020204" pitchFamily="34" charset="0"/>
              </a:rPr>
              <a:t>Preparation of the Topic Description Documents (TDDs)</a:t>
            </a:r>
            <a:endParaRPr lang="de-DE" sz="1800" dirty="0">
              <a:latin typeface="Avenir Next" panose="020B0503020202020204" pitchFamily="34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50831B0-0DD8-FA41-A896-B040ABD2A920}"/>
              </a:ext>
            </a:extLst>
          </p:cNvPr>
          <p:cNvGraphicFramePr>
            <a:graphicFrameLocks noGrp="1"/>
          </p:cNvGraphicFramePr>
          <p:nvPr/>
        </p:nvGraphicFramePr>
        <p:xfrm>
          <a:off x="4591050" y="1452614"/>
          <a:ext cx="4158344" cy="4412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583">
                  <a:extLst>
                    <a:ext uri="{9D8B030D-6E8A-4147-A177-3AD203B41FA5}">
                      <a16:colId xmlns:a16="http://schemas.microsoft.com/office/drawing/2014/main" val="2935191305"/>
                    </a:ext>
                  </a:extLst>
                </a:gridCol>
                <a:gridCol w="1649993">
                  <a:extLst>
                    <a:ext uri="{9D8B030D-6E8A-4147-A177-3AD203B41FA5}">
                      <a16:colId xmlns:a16="http://schemas.microsoft.com/office/drawing/2014/main" val="2731737654"/>
                    </a:ext>
                  </a:extLst>
                </a:gridCol>
                <a:gridCol w="1300768">
                  <a:extLst>
                    <a:ext uri="{9D8B030D-6E8A-4147-A177-3AD203B41FA5}">
                      <a16:colId xmlns:a16="http://schemas.microsoft.com/office/drawing/2014/main" val="36562829"/>
                    </a:ext>
                  </a:extLst>
                </a:gridCol>
              </a:tblGrid>
              <a:tr h="4783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Topic Group</a:t>
                      </a:r>
                      <a:endParaRPr lang="de-DE" sz="800" b="1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Status of TDD</a:t>
                      </a:r>
                      <a:endParaRPr lang="de-DE" sz="800" b="1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Comment</a:t>
                      </a:r>
                      <a:endParaRPr lang="de-DE" sz="800" b="1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de-DE" sz="8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95405"/>
                  </a:ext>
                </a:extLst>
              </a:tr>
              <a:tr h="391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TG-Outbreaks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10.10 - Ongoing work</a:t>
                      </a:r>
                      <a:endParaRPr lang="de-DE" sz="8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Needs update for subtopic Dengue surveillance</a:t>
                      </a:r>
                      <a:endParaRPr lang="de-DE" sz="8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25884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Psy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10.11 -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628747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TG-Radiology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10.12 -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Starting topic group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25226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TG-Snake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10.13 -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898026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TG-Symptom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10.14 -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429715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TG-TB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10.15 -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56377"/>
                  </a:ext>
                </a:extLst>
              </a:tr>
              <a:tr h="444596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DiagnosticCT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10.16 -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19961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TG-Dental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10.17 -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823644"/>
                  </a:ext>
                </a:extLst>
              </a:tr>
              <a:tr h="378965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FakeMed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Avenir Next" panose="020B0503020202020204" pitchFamily="34" charset="0"/>
                        </a:rPr>
                        <a:t>DEL 10.18 - Forthcoming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Starting topic group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88447"/>
                  </a:ext>
                </a:extLst>
              </a:tr>
              <a:tr h="445550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TG-Diabetes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Avenir Next" panose="020B0503020202020204" pitchFamily="34" charset="0"/>
                        </a:rPr>
                        <a:t>DEL 10.19 - Forthcoming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Starting topic group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59421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47B1DE0-B36E-FD48-ABBF-891DB4C1FF42}"/>
              </a:ext>
            </a:extLst>
          </p:cNvPr>
          <p:cNvGraphicFramePr>
            <a:graphicFrameLocks noGrp="1"/>
          </p:cNvGraphicFramePr>
          <p:nvPr/>
        </p:nvGraphicFramePr>
        <p:xfrm>
          <a:off x="475952" y="1452614"/>
          <a:ext cx="4013045" cy="4386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407">
                  <a:extLst>
                    <a:ext uri="{9D8B030D-6E8A-4147-A177-3AD203B41FA5}">
                      <a16:colId xmlns:a16="http://schemas.microsoft.com/office/drawing/2014/main" val="2135551046"/>
                    </a:ext>
                  </a:extLst>
                </a:gridCol>
                <a:gridCol w="1339583">
                  <a:extLst>
                    <a:ext uri="{9D8B030D-6E8A-4147-A177-3AD203B41FA5}">
                      <a16:colId xmlns:a16="http://schemas.microsoft.com/office/drawing/2014/main" val="2175279472"/>
                    </a:ext>
                  </a:extLst>
                </a:gridCol>
                <a:gridCol w="1275055">
                  <a:extLst>
                    <a:ext uri="{9D8B030D-6E8A-4147-A177-3AD203B41FA5}">
                      <a16:colId xmlns:a16="http://schemas.microsoft.com/office/drawing/2014/main" val="1643465432"/>
                    </a:ext>
                  </a:extLst>
                </a:gridCol>
              </a:tblGrid>
              <a:tr h="47143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Topic Group10.5</a:t>
                      </a:r>
                      <a:endParaRPr lang="de-DE" sz="800" b="1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Status of TDD</a:t>
                      </a:r>
                      <a:endParaRPr lang="de-DE" sz="800" b="1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Comment</a:t>
                      </a:r>
                      <a:endParaRPr lang="de-DE" sz="800" b="1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07570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TG-Cardio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10.1 -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Needs content for subtopic on cardiac image analysis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27527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TG-Derma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10.2 - Ongoing work 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15272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TG-Bacteria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bg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Avenir Next" panose="020B0503020202020204" pitchFamily="34" charset="0"/>
                        </a:rPr>
                        <a:t> DEL 10.3 - Forthcoming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Starting topic group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67188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TG-Falls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10.4 -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31333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Histo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10.5 -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812512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TG-Malaria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10.6 - Ongoing work 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Needs update for subtopic Malaria surveillance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47453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TG-MCH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10.7 -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35967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TG-Neuro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10.8 -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Needs update for subtopic Parkinson’s disease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78914"/>
                  </a:ext>
                </a:extLst>
              </a:tr>
              <a:tr h="435062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TG-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Ophthalmo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DEL 10.9 - Ongoing work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092" marR="5009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174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0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8343" y="2139554"/>
            <a:ext cx="8795657" cy="2139553"/>
          </a:xfrm>
        </p:spPr>
        <p:txBody>
          <a:bodyPr>
            <a:normAutofit/>
          </a:bodyPr>
          <a:lstStyle/>
          <a:p>
            <a:pPr algn="ctr"/>
            <a:r>
              <a:rPr lang="de-DE" sz="3300" dirty="0" err="1">
                <a:latin typeface="Avenir Next" panose="020B0503020202020204" pitchFamily="34" charset="0"/>
              </a:rPr>
              <a:t>Thank</a:t>
            </a:r>
            <a:r>
              <a:rPr lang="de-DE" sz="3300" dirty="0">
                <a:latin typeface="Avenir Next" panose="020B0503020202020204" pitchFamily="34" charset="0"/>
              </a:rPr>
              <a:t> </a:t>
            </a:r>
            <a:r>
              <a:rPr lang="de-DE" sz="3300" dirty="0" err="1">
                <a:latin typeface="Avenir Next" panose="020B0503020202020204" pitchFamily="34" charset="0"/>
              </a:rPr>
              <a:t>you</a:t>
            </a:r>
            <a:r>
              <a:rPr lang="de-DE" sz="3300" dirty="0">
                <a:latin typeface="Avenir Next" panose="020B0503020202020204" pitchFamily="34" charset="0"/>
              </a:rPr>
              <a:t> </a:t>
            </a:r>
            <a:r>
              <a:rPr lang="de-DE" sz="3300" dirty="0" err="1">
                <a:latin typeface="Avenir Next" panose="020B0503020202020204" pitchFamily="34" charset="0"/>
              </a:rPr>
              <a:t>for</a:t>
            </a:r>
            <a:r>
              <a:rPr lang="de-DE" sz="3300" dirty="0">
                <a:latin typeface="Avenir Next" panose="020B0503020202020204" pitchFamily="34" charset="0"/>
              </a:rPr>
              <a:t> </a:t>
            </a:r>
            <a:r>
              <a:rPr lang="de-DE" sz="3300" dirty="0" err="1">
                <a:latin typeface="Avenir Next" panose="020B0503020202020204" pitchFamily="34" charset="0"/>
              </a:rPr>
              <a:t>your</a:t>
            </a:r>
            <a:r>
              <a:rPr lang="de-DE" sz="3300" dirty="0">
                <a:latin typeface="Avenir Next" panose="020B0503020202020204" pitchFamily="34" charset="0"/>
              </a:rPr>
              <a:t> </a:t>
            </a:r>
            <a:r>
              <a:rPr lang="de-DE" sz="3300" dirty="0" err="1">
                <a:latin typeface="Avenir Next" panose="020B0503020202020204" pitchFamily="34" charset="0"/>
              </a:rPr>
              <a:t>attention</a:t>
            </a:r>
            <a:r>
              <a:rPr lang="de-DE" sz="3300" dirty="0">
                <a:latin typeface="Avenir Next" panose="020B0503020202020204" pitchFamily="34" charset="0"/>
              </a:rPr>
              <a:t>!</a:t>
            </a:r>
            <a:br>
              <a:rPr lang="de-DE" sz="3300" dirty="0">
                <a:latin typeface="Avenir Next" panose="020B0503020202020204" pitchFamily="34" charset="0"/>
              </a:rPr>
            </a:br>
            <a:br>
              <a:rPr lang="de-DE" sz="3300" dirty="0">
                <a:latin typeface="Avenir Next" panose="020B0503020202020204" pitchFamily="34" charset="0"/>
              </a:rPr>
            </a:br>
            <a:r>
              <a:rPr lang="de-DE" sz="1500" dirty="0" err="1">
                <a:latin typeface="Avenir Next" panose="020B0503020202020204" pitchFamily="34" charset="0"/>
              </a:rPr>
              <a:t>Thanks</a:t>
            </a:r>
            <a:r>
              <a:rPr lang="de-DE" sz="1500" dirty="0">
                <a:latin typeface="Avenir Next" panose="020B0503020202020204" pitchFamily="34" charset="0"/>
              </a:rPr>
              <a:t> </a:t>
            </a:r>
            <a:r>
              <a:rPr lang="de-DE" sz="1500" dirty="0" err="1">
                <a:latin typeface="Avenir Next" panose="020B0503020202020204" pitchFamily="34" charset="0"/>
              </a:rPr>
              <a:t>to</a:t>
            </a:r>
            <a:r>
              <a:rPr lang="de-DE" sz="1500" dirty="0">
                <a:latin typeface="Avenir Next" panose="020B0503020202020204" pitchFamily="34" charset="0"/>
              </a:rPr>
              <a:t> all </a:t>
            </a:r>
            <a:r>
              <a:rPr lang="de-DE" sz="1500" dirty="0" err="1">
                <a:latin typeface="Avenir Next" panose="020B0503020202020204" pitchFamily="34" charset="0"/>
              </a:rPr>
              <a:t>contributors</a:t>
            </a:r>
            <a:r>
              <a:rPr lang="de-DE" sz="1500" dirty="0">
                <a:latin typeface="Avenir Next" panose="020B0503020202020204" pitchFamily="34" charset="0"/>
              </a:rPr>
              <a:t>: Markus Wenzel, Monique </a:t>
            </a:r>
            <a:r>
              <a:rPr lang="de-DE" sz="1500" dirty="0" err="1">
                <a:latin typeface="Avenir Next" panose="020B0503020202020204" pitchFamily="34" charset="0"/>
              </a:rPr>
              <a:t>Kuglitsch</a:t>
            </a:r>
            <a:r>
              <a:rPr lang="de-DE" sz="1500" dirty="0">
                <a:latin typeface="Avenir Next" panose="020B0503020202020204" pitchFamily="34" charset="0"/>
              </a:rPr>
              <a:t>, Henry Hoffmann, Joachim </a:t>
            </a:r>
            <a:r>
              <a:rPr lang="de-DE" sz="1500" dirty="0" err="1">
                <a:latin typeface="Avenir Next" panose="020B0503020202020204" pitchFamily="34" charset="0"/>
              </a:rPr>
              <a:t>Krois</a:t>
            </a:r>
            <a:endParaRPr lang="de-DE" sz="3300" dirty="0">
              <a:latin typeface="Avenir Next" panose="020B0503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 err="1">
                <a:solidFill>
                  <a:schemeClr val="tx1"/>
                </a:solidFill>
                <a:latin typeface="Avenir Next" panose="020B0503020202020204" pitchFamily="34" charset="0"/>
              </a:rPr>
              <a:t>If</a:t>
            </a:r>
            <a:r>
              <a:rPr lang="de-DE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venir Next" panose="020B0503020202020204" pitchFamily="34" charset="0"/>
              </a:rPr>
              <a:t>you</a:t>
            </a:r>
            <a:r>
              <a:rPr lang="de-DE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venir Next" panose="020B0503020202020204" pitchFamily="34" charset="0"/>
              </a:rPr>
              <a:t>want</a:t>
            </a:r>
            <a:r>
              <a:rPr lang="de-DE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venir Next" panose="020B0503020202020204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venir Next" panose="020B0503020202020204" pitchFamily="34" charset="0"/>
              </a:rPr>
              <a:t>contribute</a:t>
            </a:r>
            <a:r>
              <a:rPr lang="de-DE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venir Next" panose="020B0503020202020204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Avenir Next" panose="020B0503020202020204" pitchFamily="34" charset="0"/>
              </a:rPr>
              <a:t> DEL10, </a:t>
            </a:r>
            <a:r>
              <a:rPr lang="de-DE" dirty="0" err="1">
                <a:solidFill>
                  <a:schemeClr val="tx1"/>
                </a:solidFill>
                <a:latin typeface="Avenir Next" panose="020B0503020202020204" pitchFamily="34" charset="0"/>
              </a:rPr>
              <a:t>please</a:t>
            </a:r>
            <a:r>
              <a:rPr lang="de-DE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Avenir Next" panose="020B0503020202020204" pitchFamily="34" charset="0"/>
              </a:rPr>
              <a:t>contact</a:t>
            </a:r>
            <a:r>
              <a:rPr lang="de-DE" dirty="0">
                <a:solidFill>
                  <a:schemeClr val="tx1"/>
                </a:solidFill>
                <a:latin typeface="Avenir Next" panose="020B0503020202020204" pitchFamily="34" charset="0"/>
              </a:rPr>
              <a:t>:</a:t>
            </a:r>
          </a:p>
          <a:p>
            <a:pPr algn="ctr"/>
            <a:r>
              <a:rPr lang="de-DE" i="1" dirty="0">
                <a:solidFill>
                  <a:schemeClr val="tx1"/>
                </a:solidFill>
                <a:latin typeface="Avenir Next" panose="020B0503020202020204" pitchFamily="34" charset="0"/>
              </a:rPr>
              <a:t>eva.weicken@hhi.fraunhofer.de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486" y="1481761"/>
            <a:ext cx="2973935" cy="13143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A6B2E23-6BBB-404B-BBFF-00DF2BA85362}"/>
              </a:ext>
            </a:extLst>
          </p:cNvPr>
          <p:cNvSpPr/>
          <p:nvPr/>
        </p:nvSpPr>
        <p:spPr>
          <a:xfrm>
            <a:off x="7837715" y="1064079"/>
            <a:ext cx="1121228" cy="54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47499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34A638-116D-48A3-800A-A7F89B8652EC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374</Words>
  <Application>Microsoft Office PowerPoint</Application>
  <PresentationFormat>On-screen Show (4:3)</PresentationFormat>
  <Paragraphs>151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Arial</vt:lpstr>
      <vt:lpstr>Avenir Next</vt:lpstr>
      <vt:lpstr>Calibri</vt:lpstr>
      <vt:lpstr>Calibri Light</vt:lpstr>
      <vt:lpstr>Courier New</vt:lpstr>
      <vt:lpstr>Wingdings</vt:lpstr>
      <vt:lpstr>Office 主题​​</vt:lpstr>
      <vt:lpstr>PowerPoint Presentation</vt:lpstr>
      <vt:lpstr>Topic groups by May 2020</vt:lpstr>
      <vt:lpstr>Standardized benchmarking within topic groups</vt:lpstr>
      <vt:lpstr>Relation of topic groups / working groups</vt:lpstr>
      <vt:lpstr>Preparation of the Topic Description Documents (TDDs)</vt:lpstr>
      <vt:lpstr>Thank you for your attention!  Thanks to all contributors: Markus Wenzel, Monique Kuglitsch, Henry Hoffmann, Joachim Krois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DEL10 - Att.1: Presentation</dc:title>
  <dc:creator>Campos, Simao</dc:creator>
  <cp:lastModifiedBy>Simão Campos-Neto</cp:lastModifiedBy>
  <cp:revision>68</cp:revision>
  <cp:lastPrinted>2019-04-04T08:49:31Z</cp:lastPrinted>
  <dcterms:created xsi:type="dcterms:W3CDTF">2019-03-31T15:53:06Z</dcterms:created>
  <dcterms:modified xsi:type="dcterms:W3CDTF">2020-05-06T20:42:48Z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