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256" r:id="rId5"/>
    <p:sldId id="258" r:id="rId6"/>
    <p:sldId id="270" r:id="rId7"/>
    <p:sldId id="271" r:id="rId8"/>
    <p:sldId id="267" r:id="rId9"/>
    <p:sldId id="268" r:id="rId10"/>
    <p:sldId id="269" r:id="rId11"/>
    <p:sldId id="272" r:id="rId12"/>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2029" autoAdjust="0"/>
  </p:normalViewPr>
  <p:slideViewPr>
    <p:cSldViewPr snapToGrid="0">
      <p:cViewPr varScale="1">
        <p:scale>
          <a:sx n="67" d="100"/>
          <a:sy n="67" d="100"/>
        </p:scale>
        <p:origin x="12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9378A75F-2924-419E-A2B9-0B6F81294D43}" type="datetimeFigureOut">
              <a:rPr lang="zh-CN" altLang="en-US" smtClean="0"/>
              <a:t>2020/5/8</a:t>
            </a:fld>
            <a:endParaRPr lang="zh-CN" altLang="en-US"/>
          </a:p>
        </p:txBody>
      </p:sp>
      <p:sp>
        <p:nvSpPr>
          <p:cNvPr id="4" name="幻灯片图像占位符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245FDEC2-DF3E-4D08-A694-69CAF3C42812}" type="slidenum">
              <a:rPr lang="zh-CN" altLang="en-US" smtClean="0"/>
              <a:t>‹#›</a:t>
            </a:fld>
            <a:endParaRPr lang="zh-CN" altLang="en-US"/>
          </a:p>
        </p:txBody>
      </p:sp>
    </p:spTree>
    <p:extLst>
      <p:ext uri="{BB962C8B-B14F-4D97-AF65-F5344CB8AC3E}">
        <p14:creationId xmlns:p14="http://schemas.microsoft.com/office/powerpoint/2010/main" val="17107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45FDEC2-DF3E-4D08-A694-69CAF3C42812}" type="slidenum">
              <a:rPr lang="zh-CN" altLang="en-US" smtClean="0"/>
              <a:t>1</a:t>
            </a:fld>
            <a:endParaRPr lang="zh-CN" altLang="en-US"/>
          </a:p>
        </p:txBody>
      </p:sp>
    </p:spTree>
    <p:extLst>
      <p:ext uri="{BB962C8B-B14F-4D97-AF65-F5344CB8AC3E}">
        <p14:creationId xmlns:p14="http://schemas.microsoft.com/office/powerpoint/2010/main" val="3534284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2020/5/8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668864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2020/5/8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297479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2020/5/8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684311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el und Inhalt">
    <p:spTree>
      <p:nvGrpSpPr>
        <p:cNvPr id="1" name=""/>
        <p:cNvGrpSpPr/>
        <p:nvPr/>
      </p:nvGrpSpPr>
      <p:grpSpPr>
        <a:xfrm>
          <a:off x="0" y="0"/>
          <a:ext cx="0" cy="0"/>
          <a:chOff x="0" y="0"/>
          <a:chExt cx="0" cy="0"/>
        </a:xfrm>
      </p:grpSpPr>
      <p:sp>
        <p:nvSpPr>
          <p:cNvPr id="20" name="Titeltext"/>
          <p:cNvSpPr txBox="1">
            <a:spLocks noGrp="1"/>
          </p:cNvSpPr>
          <p:nvPr>
            <p:ph type="title"/>
          </p:nvPr>
        </p:nvSpPr>
        <p:spPr>
          <a:prstGeom prst="rect">
            <a:avLst/>
          </a:prstGeom>
        </p:spPr>
        <p:txBody>
          <a:bodyPr/>
          <a:lstStyle/>
          <a:p>
            <a:r>
              <a:t>Titeltext</a:t>
            </a:r>
          </a:p>
        </p:txBody>
      </p:sp>
      <p:sp>
        <p:nvSpPr>
          <p:cNvPr id="21" name="Textebene 1…"/>
          <p:cNvSpPr txBox="1">
            <a:spLocks noGrp="1"/>
          </p:cNvSpPr>
          <p:nvPr>
            <p:ph type="body" idx="1"/>
          </p:nvPr>
        </p:nvSpPr>
        <p:spPr>
          <a:prstGeom prst="rect">
            <a:avLst/>
          </a:prstGeom>
        </p:spPr>
        <p:txBody>
          <a:bodyPr/>
          <a:lstStyle/>
          <a:p>
            <a:r>
              <a:t>Textebene 1</a:t>
            </a:r>
          </a:p>
          <a:p>
            <a:pPr lvl="1"/>
            <a:r>
              <a:t>Textebene 2</a:t>
            </a:r>
          </a:p>
          <a:p>
            <a:pPr lvl="2"/>
            <a:r>
              <a:t>Textebene 3</a:t>
            </a:r>
          </a:p>
          <a:p>
            <a:pPr lvl="3"/>
            <a:r>
              <a:t>Textebene 4</a:t>
            </a:r>
          </a:p>
          <a:p>
            <a:pPr lvl="4"/>
            <a:r>
              <a:t>Textebene 5</a:t>
            </a:r>
          </a:p>
        </p:txBody>
      </p:sp>
      <p:sp>
        <p:nvSpPr>
          <p:cNvPr id="22"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09892473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2020/5/8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369118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D524E67A-AF0E-4819-AC53-2E46C7DFBD72}" type="datetimeFigureOut">
              <a:rPr lang="zh-CN" altLang="en-US" smtClean="0"/>
              <a:t>2020/5/8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376907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D524E67A-AF0E-4819-AC53-2E46C7DFBD72}" type="datetimeFigureOut">
              <a:rPr lang="zh-CN" altLang="en-US" smtClean="0"/>
              <a:t>2020/5/8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985548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D524E67A-AF0E-4819-AC53-2E46C7DFBD72}" type="datetimeFigureOut">
              <a:rPr lang="zh-CN" altLang="en-US" smtClean="0"/>
              <a:t>2020/5/8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055964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D524E67A-AF0E-4819-AC53-2E46C7DFBD72}" type="datetimeFigureOut">
              <a:rPr lang="zh-CN" altLang="en-US" smtClean="0"/>
              <a:t>2020/5/8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134630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4E67A-AF0E-4819-AC53-2E46C7DFBD72}" type="datetimeFigureOut">
              <a:rPr lang="zh-CN" altLang="en-US" smtClean="0"/>
              <a:t>2020/5/8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305048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2020/5/8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555716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2020/5/8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06221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4E67A-AF0E-4819-AC53-2E46C7DFBD72}" type="datetimeFigureOut">
              <a:rPr lang="zh-CN" altLang="en-US" smtClean="0"/>
              <a:t>2020/5/8</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105595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bbooda@rki.d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8C7CA0D1-8B49-4675-8A5E-57C7F64475C1}"/>
              </a:ext>
            </a:extLst>
          </p:cNvPr>
          <p:cNvSpPr/>
          <p:nvPr/>
        </p:nvSpPr>
        <p:spPr>
          <a:xfrm>
            <a:off x="6588275" y="935321"/>
            <a:ext cx="1896609" cy="369332"/>
          </a:xfrm>
          <a:prstGeom prst="rect">
            <a:avLst/>
          </a:prstGeom>
        </p:spPr>
        <p:txBody>
          <a:bodyPr wrap="none">
            <a:spAutoFit/>
          </a:bodyPr>
          <a:lstStyle/>
          <a:p>
            <a:pPr algn="r"/>
            <a:r>
              <a:rPr lang="en-GB" b="1" dirty="0"/>
              <a:t>FGAI4H-I-027-A01</a:t>
            </a:r>
          </a:p>
        </p:txBody>
      </p:sp>
      <p:sp>
        <p:nvSpPr>
          <p:cNvPr id="10" name="Rectangle 9">
            <a:extLst>
              <a:ext uri="{FF2B5EF4-FFF2-40B4-BE49-F238E27FC236}">
                <a16:creationId xmlns:a16="http://schemas.microsoft.com/office/drawing/2014/main" id="{D36F58C8-2F54-4864-94DC-A069EA8D2640}"/>
              </a:ext>
            </a:extLst>
          </p:cNvPr>
          <p:cNvSpPr/>
          <p:nvPr/>
        </p:nvSpPr>
        <p:spPr>
          <a:xfrm>
            <a:off x="5906855" y="1304653"/>
            <a:ext cx="2541337" cy="369332"/>
          </a:xfrm>
          <a:prstGeom prst="rect">
            <a:avLst/>
          </a:prstGeom>
        </p:spPr>
        <p:txBody>
          <a:bodyPr wrap="none">
            <a:spAutoFit/>
          </a:bodyPr>
          <a:lstStyle/>
          <a:p>
            <a:pPr algn="r"/>
            <a:r>
              <a:rPr lang="en-US"/>
              <a:t>E-meeting, 7-8 May 2020</a:t>
            </a:r>
            <a:endParaRPr lang="en-GB" dirty="0"/>
          </a:p>
        </p:txBody>
      </p:sp>
      <p:graphicFrame>
        <p:nvGraphicFramePr>
          <p:cNvPr id="14" name="Table 2">
            <a:extLst>
              <a:ext uri="{FF2B5EF4-FFF2-40B4-BE49-F238E27FC236}">
                <a16:creationId xmlns:a16="http://schemas.microsoft.com/office/drawing/2014/main" id="{F23ADA95-2EB2-45F5-AA21-8B52FA9A9E11}"/>
              </a:ext>
            </a:extLst>
          </p:cNvPr>
          <p:cNvGraphicFramePr>
            <a:graphicFrameLocks noGrp="1"/>
          </p:cNvGraphicFramePr>
          <p:nvPr>
            <p:extLst>
              <p:ext uri="{D42A27DB-BD31-4B8C-83A1-F6EECF244321}">
                <p14:modId xmlns:p14="http://schemas.microsoft.com/office/powerpoint/2010/main" val="2260191366"/>
              </p:ext>
            </p:extLst>
          </p:nvPr>
        </p:nvGraphicFramePr>
        <p:xfrm>
          <a:off x="933576" y="3247161"/>
          <a:ext cx="7112397" cy="2880360"/>
        </p:xfrm>
        <a:graphic>
          <a:graphicData uri="http://schemas.openxmlformats.org/drawingml/2006/table">
            <a:tbl>
              <a:tblPr firstRow="1" bandRow="1">
                <a:tableStyleId>{2D5ABB26-0587-4C30-8999-92F81FD0307C}</a:tableStyleId>
              </a:tblPr>
              <a:tblGrid>
                <a:gridCol w="1139830">
                  <a:extLst>
                    <a:ext uri="{9D8B030D-6E8A-4147-A177-3AD203B41FA5}">
                      <a16:colId xmlns:a16="http://schemas.microsoft.com/office/drawing/2014/main" val="3760236376"/>
                    </a:ext>
                  </a:extLst>
                </a:gridCol>
                <a:gridCol w="2943219">
                  <a:extLst>
                    <a:ext uri="{9D8B030D-6E8A-4147-A177-3AD203B41FA5}">
                      <a16:colId xmlns:a16="http://schemas.microsoft.com/office/drawing/2014/main" val="4118390399"/>
                    </a:ext>
                  </a:extLst>
                </a:gridCol>
                <a:gridCol w="3029348">
                  <a:extLst>
                    <a:ext uri="{9D8B030D-6E8A-4147-A177-3AD203B41FA5}">
                      <a16:colId xmlns:a16="http://schemas.microsoft.com/office/drawing/2014/main" val="3689152469"/>
                    </a:ext>
                  </a:extLst>
                </a:gridCol>
              </a:tblGrid>
              <a:tr h="365760">
                <a:tc>
                  <a:txBody>
                    <a:bodyPr/>
                    <a:lstStyle/>
                    <a:p>
                      <a:r>
                        <a:rPr lang="en-US" sz="1800" b="1" dirty="0"/>
                        <a:t>Source:</a:t>
                      </a:r>
                      <a:endParaRPr lang="en-GB" sz="1800" b="1" dirty="0"/>
                    </a:p>
                  </a:txBody>
                  <a:tcPr marL="68580" marR="68580" marT="34290" marB="34290"/>
                </a:tc>
                <a:tc gridSpan="2">
                  <a:txBody>
                    <a:bodyPr/>
                    <a:lstStyle/>
                    <a:p>
                      <a:r>
                        <a:rPr lang="en-US" sz="1800" dirty="0">
                          <a:solidFill>
                            <a:schemeClr val="tx1"/>
                          </a:solidFill>
                        </a:rPr>
                        <a:t>Editors</a:t>
                      </a:r>
                      <a:endParaRPr lang="en-GB" sz="1800" dirty="0">
                        <a:solidFill>
                          <a:schemeClr val="tx1"/>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3920436266"/>
                  </a:ext>
                </a:extLst>
              </a:tr>
              <a:tr h="365760">
                <a:tc>
                  <a:txBody>
                    <a:bodyPr/>
                    <a:lstStyle/>
                    <a:p>
                      <a:r>
                        <a:rPr lang="en-US" sz="1800" b="1" dirty="0"/>
                        <a:t>Title:</a:t>
                      </a:r>
                      <a:endParaRPr lang="en-GB" sz="1800" b="1" dirty="0"/>
                    </a:p>
                  </a:txBody>
                  <a:tcPr marL="68580" marR="68580" marT="34290" marB="34290"/>
                </a:tc>
                <a:tc gridSpan="2">
                  <a:txBody>
                    <a:bodyPr/>
                    <a:lstStyle/>
                    <a:p>
                      <a:r>
                        <a:rPr lang="en-GB" sz="1800" b="0" i="0" kern="1200" dirty="0">
                          <a:solidFill>
                            <a:schemeClr val="tx1"/>
                          </a:solidFill>
                          <a:effectLst/>
                          <a:latin typeface="+mn-lt"/>
                          <a:ea typeface="+mn-ea"/>
                          <a:cs typeface="+mn-cs"/>
                        </a:rPr>
                        <a:t>Updated DEL7.2: AI Technical Test Specification - Att.1: Presentation</a:t>
                      </a:r>
                      <a:endParaRPr lang="en-GB" sz="1800" dirty="0"/>
                    </a:p>
                  </a:txBody>
                  <a:tcPr marL="68580" marR="68580" marT="34290" marB="34290"/>
                </a:tc>
                <a:tc hMerge="1">
                  <a:txBody>
                    <a:bodyPr/>
                    <a:lstStyle/>
                    <a:p>
                      <a:endParaRPr lang="en-GB"/>
                    </a:p>
                  </a:txBody>
                  <a:tcPr/>
                </a:tc>
                <a:extLst>
                  <a:ext uri="{0D108BD9-81ED-4DB2-BD59-A6C34878D82A}">
                    <a16:rowId xmlns:a16="http://schemas.microsoft.com/office/drawing/2014/main" val="994681210"/>
                  </a:ext>
                </a:extLst>
              </a:tr>
              <a:tr h="365760">
                <a:tc>
                  <a:txBody>
                    <a:bodyPr/>
                    <a:lstStyle/>
                    <a:p>
                      <a:r>
                        <a:rPr lang="en-US" sz="1800" b="1" dirty="0"/>
                        <a:t>Purpose:</a:t>
                      </a:r>
                      <a:endParaRPr lang="en-GB" sz="1800" b="1" dirty="0"/>
                    </a:p>
                  </a:txBody>
                  <a:tcPr marL="68580" marR="68580" marT="34290" marB="34290">
                    <a:lnB w="19050" cap="flat" cmpd="sng" algn="ctr">
                      <a:solidFill>
                        <a:schemeClr val="tx1"/>
                      </a:solidFill>
                      <a:prstDash val="solid"/>
                      <a:round/>
                      <a:headEnd type="none" w="med" len="med"/>
                      <a:tailEnd type="none" w="med" len="med"/>
                    </a:lnB>
                  </a:tcPr>
                </a:tc>
                <a:tc gridSpan="2">
                  <a:txBody>
                    <a:bodyPr/>
                    <a:lstStyle/>
                    <a:p>
                      <a:r>
                        <a:rPr lang="en-US" sz="1800" dirty="0"/>
                        <a:t>Discussion</a:t>
                      </a:r>
                      <a:endParaRPr lang="en-GB" sz="1800" dirty="0"/>
                    </a:p>
                  </a:txBody>
                  <a:tcPr marL="68580" marR="68580" marT="34290" marB="34290">
                    <a:lnB w="19050" cap="flat" cmpd="sng" algn="ctr">
                      <a:solidFill>
                        <a:schemeClr val="tx1"/>
                      </a:solidFill>
                      <a:prstDash val="solid"/>
                      <a:round/>
                      <a:headEnd type="none" w="med" len="med"/>
                      <a:tailEnd type="none" w="med" len="med"/>
                    </a:lnB>
                  </a:tcPr>
                </a:tc>
                <a:tc hMerge="1">
                  <a:txBody>
                    <a:bodyPr/>
                    <a:lstStyle/>
                    <a:p>
                      <a:endParaRPr lang="en-GB" dirty="0"/>
                    </a:p>
                  </a:txBody>
                  <a:tcPr/>
                </a:tc>
                <a:extLst>
                  <a:ext uri="{0D108BD9-81ED-4DB2-BD59-A6C34878D82A}">
                    <a16:rowId xmlns:a16="http://schemas.microsoft.com/office/drawing/2014/main" val="987445829"/>
                  </a:ext>
                </a:extLst>
              </a:tr>
              <a:tr h="365760">
                <a:tc>
                  <a:txBody>
                    <a:bodyPr/>
                    <a:lstStyle/>
                    <a:p>
                      <a:r>
                        <a:rPr lang="en-US" sz="1800" b="1" dirty="0"/>
                        <a:t>Contact:</a:t>
                      </a:r>
                      <a:endParaRPr lang="en-GB" sz="1800" b="1"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a:defRPr sz="1800"/>
                      </a:pPr>
                      <a:r>
                        <a:rPr dirty="0"/>
                        <a:t>Auss Abbood,
Robert Koch Institute,
Berlin, Germany</a:t>
                      </a:r>
                    </a:p>
                  </a:txBody>
                  <a:tcPr marL="45720" marR="45720" horzOverflow="overflow">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a:defRPr sz="1800"/>
                      </a:pPr>
                      <a:r>
                        <a:rPr dirty="0"/>
                        <a:t>E-mail: </a:t>
                      </a:r>
                      <a:r>
                        <a:rPr u="sng" dirty="0">
                          <a:solidFill>
                            <a:srgbClr val="0000FF"/>
                          </a:solidFill>
                          <a:uFill>
                            <a:solidFill>
                              <a:srgbClr val="0000FF"/>
                            </a:solidFill>
                          </a:uFill>
                          <a:hlinkClick r:id="rId3"/>
                        </a:rPr>
                        <a:t>abbooda@rki.de</a:t>
                      </a:r>
                    </a:p>
                  </a:txBody>
                  <a:tcPr marL="45720" marR="45720" horzOverflow="overflow">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741495"/>
                  </a:ext>
                </a:extLst>
              </a:tr>
              <a:tr h="365760">
                <a:tc>
                  <a:txBody>
                    <a:bodyPr/>
                    <a:lstStyle/>
                    <a:p>
                      <a:r>
                        <a:rPr lang="en-US" sz="1800" b="1" dirty="0"/>
                        <a:t>Abstract:</a:t>
                      </a:r>
                      <a:endParaRPr lang="en-GB" sz="1800" b="1" dirty="0"/>
                    </a:p>
                  </a:txBody>
                  <a:tcPr marL="68580" marR="68580" marT="34290" marB="34290">
                    <a:lnT w="19050" cap="flat" cmpd="sng" algn="ctr">
                      <a:solidFill>
                        <a:schemeClr val="tx1"/>
                      </a:solidFill>
                      <a:prstDash val="solid"/>
                      <a:round/>
                      <a:headEnd type="none" w="med" len="med"/>
                      <a:tailEnd type="none" w="med" len="med"/>
                    </a:lnT>
                  </a:tcPr>
                </a:tc>
                <a:tc gridSpan="2">
                  <a:txBody>
                    <a:bodyPr/>
                    <a:lstStyle/>
                    <a:p>
                      <a:pPr algn="l">
                        <a:defRPr sz="1800"/>
                      </a:pPr>
                      <a:r>
                        <a:rPr lang="en-GB" dirty="0"/>
                        <a:t>This PPT contains the current</a:t>
                      </a:r>
                      <a:r>
                        <a:rPr lang="en-GB" baseline="0" dirty="0"/>
                        <a:t> structure of the deliverable AI technical test specification.</a:t>
                      </a:r>
                      <a:endParaRPr lang="en-GB" dirty="0"/>
                    </a:p>
                  </a:txBody>
                  <a:tcPr marL="68580" marR="68580" marT="34290" marB="34290">
                    <a:lnT w="1905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1297947478"/>
                  </a:ext>
                </a:extLst>
              </a:tr>
            </a:tbl>
          </a:graphicData>
        </a:graphic>
      </p:graphicFrame>
    </p:spTree>
    <p:extLst>
      <p:ext uri="{BB962C8B-B14F-4D97-AF65-F5344CB8AC3E}">
        <p14:creationId xmlns:p14="http://schemas.microsoft.com/office/powerpoint/2010/main" val="2383934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el 1"/>
          <p:cNvSpPr txBox="1">
            <a:spLocks noGrp="1"/>
          </p:cNvSpPr>
          <p:nvPr>
            <p:ph type="ctrTitle"/>
          </p:nvPr>
        </p:nvSpPr>
        <p:spPr>
          <a:xfrm>
            <a:off x="683568" y="2132856"/>
            <a:ext cx="7772401" cy="1470026"/>
          </a:xfrm>
          <a:prstGeom prst="rect">
            <a:avLst/>
          </a:prstGeom>
        </p:spPr>
        <p:txBody>
          <a:bodyPr>
            <a:normAutofit/>
          </a:bodyPr>
          <a:lstStyle/>
          <a:p>
            <a:pPr algn="ctr" defTabSz="795527">
              <a:defRPr sz="3132">
                <a:solidFill>
                  <a:srgbClr val="808080"/>
                </a:solidFill>
              </a:defRPr>
            </a:pPr>
            <a:r>
              <a:rPr lang="en-US" dirty="0"/>
              <a:t>Deliverable</a:t>
            </a:r>
            <a:r>
              <a:rPr dirty="0"/>
              <a:t>: </a:t>
            </a:r>
            <a:br>
              <a:rPr dirty="0"/>
            </a:br>
            <a:r>
              <a:rPr lang="en-US" dirty="0">
                <a:solidFill>
                  <a:srgbClr val="000000"/>
                </a:solidFill>
              </a:rPr>
              <a:t>AI Technical Test Specification</a:t>
            </a:r>
            <a:br>
              <a:rPr dirty="0">
                <a:solidFill>
                  <a:srgbClr val="000000"/>
                </a:solidFill>
              </a:rPr>
            </a:br>
            <a:endParaRPr dirty="0">
              <a:solidFill>
                <a:srgbClr val="000000"/>
              </a:solidFill>
            </a:endParaRPr>
          </a:p>
        </p:txBody>
      </p:sp>
      <p:sp>
        <p:nvSpPr>
          <p:cNvPr id="102" name="Untertitel 2"/>
          <p:cNvSpPr txBox="1">
            <a:spLocks noGrp="1"/>
          </p:cNvSpPr>
          <p:nvPr>
            <p:ph type="subTitle" sz="quarter" idx="1"/>
          </p:nvPr>
        </p:nvSpPr>
        <p:spPr>
          <a:xfrm>
            <a:off x="907850" y="4365104"/>
            <a:ext cx="7560842" cy="1415009"/>
          </a:xfrm>
          <a:prstGeom prst="rect">
            <a:avLst/>
          </a:prstGeom>
        </p:spPr>
        <p:txBody>
          <a:bodyPr/>
          <a:lstStyle/>
          <a:p>
            <a:pPr>
              <a:lnSpc>
                <a:spcPct val="90000"/>
              </a:lnSpc>
              <a:spcBef>
                <a:spcPts val="0"/>
              </a:spcBef>
              <a:defRPr sz="2000"/>
            </a:pPr>
            <a:r>
              <a:rPr dirty="0"/>
              <a:t>Auss Abbood</a:t>
            </a:r>
          </a:p>
          <a:p>
            <a:pPr>
              <a:lnSpc>
                <a:spcPct val="90000"/>
              </a:lnSpc>
              <a:spcBef>
                <a:spcPts val="0"/>
              </a:spcBef>
              <a:defRPr sz="2000"/>
            </a:pPr>
            <a:r>
              <a:rPr dirty="0"/>
              <a:t> Robert Koch-Institute, Berlin, Germany</a:t>
            </a:r>
          </a:p>
          <a:p>
            <a:pPr>
              <a:lnSpc>
                <a:spcPct val="90000"/>
              </a:lnSpc>
              <a:spcBef>
                <a:spcPts val="0"/>
              </a:spcBef>
              <a:defRPr sz="2000"/>
            </a:pPr>
            <a:endParaRPr dirty="0"/>
          </a:p>
          <a:p>
            <a:pPr>
              <a:lnSpc>
                <a:spcPct val="90000"/>
              </a:lnSpc>
              <a:spcBef>
                <a:spcPts val="0"/>
              </a:spcBef>
              <a:defRPr sz="2800"/>
            </a:pPr>
            <a:r>
              <a:rPr lang="en-US" sz="2400" dirty="0"/>
              <a:t>E-meeting </a:t>
            </a:r>
            <a:r>
              <a:rPr sz="2400" dirty="0"/>
              <a:t>7th – 8th May 20</a:t>
            </a:r>
            <a:r>
              <a:rPr lang="en-US" sz="2400" dirty="0"/>
              <a:t>20</a:t>
            </a:r>
            <a:endParaRPr sz="2400" dirty="0"/>
          </a:p>
        </p:txBody>
      </p:sp>
      <p:pic>
        <p:nvPicPr>
          <p:cNvPr id="103" name="Picture 4" descr="Picture 4"/>
          <p:cNvPicPr>
            <a:picLocks noChangeAspect="1"/>
          </p:cNvPicPr>
          <p:nvPr/>
        </p:nvPicPr>
        <p:blipFill>
          <a:blip r:embed="rId2"/>
          <a:stretch>
            <a:fillRect/>
          </a:stretch>
        </p:blipFill>
        <p:spPr>
          <a:xfrm>
            <a:off x="5004048" y="35670"/>
            <a:ext cx="4019895" cy="1730970"/>
          </a:xfrm>
          <a:prstGeom prst="rect">
            <a:avLst/>
          </a:prstGeom>
          <a:ln w="12700">
            <a:miter lim="400000"/>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Fußzeilenplatzhalter 3"/>
          <p:cNvSpPr txBox="1"/>
          <p:nvPr/>
        </p:nvSpPr>
        <p:spPr>
          <a:xfrm>
            <a:off x="3169920" y="6400413"/>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r>
              <a:rPr lang="en-US" dirty="0"/>
              <a:t>AI Technical Test Specification </a:t>
            </a:r>
            <a:r>
              <a:rPr dirty="0"/>
              <a:t>- FG-AI4H</a:t>
            </a:r>
          </a:p>
        </p:txBody>
      </p:sp>
      <p:sp>
        <p:nvSpPr>
          <p:cNvPr id="199" name="Titel 1"/>
          <p:cNvSpPr txBox="1">
            <a:spLocks noGrp="1"/>
          </p:cNvSpPr>
          <p:nvPr>
            <p:ph type="title"/>
          </p:nvPr>
        </p:nvSpPr>
        <p:spPr>
          <a:prstGeom prst="rect">
            <a:avLst/>
          </a:prstGeom>
        </p:spPr>
        <p:txBody>
          <a:bodyPr/>
          <a:lstStyle/>
          <a:p>
            <a:r>
              <a:rPr lang="en-US" dirty="0"/>
              <a:t>Motivation</a:t>
            </a:r>
            <a:endParaRPr dirty="0"/>
          </a:p>
        </p:txBody>
      </p:sp>
      <p:sp>
        <p:nvSpPr>
          <p:cNvPr id="200" name="Inhaltsplatzhalter 2"/>
          <p:cNvSpPr txBox="1">
            <a:spLocks noGrp="1"/>
          </p:cNvSpPr>
          <p:nvPr>
            <p:ph type="body" idx="1"/>
          </p:nvPr>
        </p:nvSpPr>
        <p:spPr>
          <a:xfrm>
            <a:off x="467543" y="1628799"/>
            <a:ext cx="8229601" cy="3528393"/>
          </a:xfrm>
          <a:prstGeom prst="rect">
            <a:avLst/>
          </a:prstGeom>
        </p:spPr>
        <p:txBody>
          <a:bodyPr>
            <a:normAutofit/>
          </a:bodyPr>
          <a:lstStyle/>
          <a:p>
            <a:pPr>
              <a:lnSpc>
                <a:spcPct val="200000"/>
              </a:lnSpc>
            </a:pPr>
            <a:r>
              <a:rPr lang="en-US" sz="1800" dirty="0"/>
              <a:t>What are best practices in AI testing that TGs can adapt?</a:t>
            </a:r>
          </a:p>
          <a:p>
            <a:pPr>
              <a:lnSpc>
                <a:spcPct val="200000"/>
              </a:lnSpc>
            </a:pPr>
            <a:r>
              <a:rPr lang="en-US" sz="1800" dirty="0"/>
              <a:t>Once we have an assessment platform running, how do we test it?</a:t>
            </a:r>
          </a:p>
        </p:txBody>
      </p:sp>
      <p:sp>
        <p:nvSpPr>
          <p:cNvPr id="201" name="Foliennummernplatzhalter 4"/>
          <p:cNvSpPr txBox="1">
            <a:spLocks noGrp="1"/>
          </p:cNvSpPr>
          <p:nvPr>
            <p:ph type="sldNum" sz="quarter" idx="2"/>
          </p:nvPr>
        </p:nvSpPr>
        <p:spPr>
          <a:xfrm>
            <a:off x="8428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a:t>
            </a:fld>
            <a:endParaRPr/>
          </a:p>
        </p:txBody>
      </p:sp>
    </p:spTree>
    <p:extLst>
      <p:ext uri="{BB962C8B-B14F-4D97-AF65-F5344CB8AC3E}">
        <p14:creationId xmlns:p14="http://schemas.microsoft.com/office/powerpoint/2010/main" val="229990493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Fußzeilenplatzhalter 3"/>
          <p:cNvSpPr txBox="1"/>
          <p:nvPr/>
        </p:nvSpPr>
        <p:spPr>
          <a:xfrm>
            <a:off x="3169920" y="6400413"/>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r>
              <a:rPr lang="en-US" dirty="0"/>
              <a:t>AI Technical Test Specification - FG-AI4H</a:t>
            </a:r>
          </a:p>
        </p:txBody>
      </p:sp>
      <p:sp>
        <p:nvSpPr>
          <p:cNvPr id="199" name="Titel 1"/>
          <p:cNvSpPr txBox="1">
            <a:spLocks noGrp="1"/>
          </p:cNvSpPr>
          <p:nvPr>
            <p:ph type="title"/>
          </p:nvPr>
        </p:nvSpPr>
        <p:spPr>
          <a:prstGeom prst="rect">
            <a:avLst/>
          </a:prstGeom>
        </p:spPr>
        <p:txBody>
          <a:bodyPr/>
          <a:lstStyle/>
          <a:p>
            <a:r>
              <a:rPr lang="en-US" dirty="0"/>
              <a:t>Background</a:t>
            </a:r>
            <a:endParaRPr dirty="0"/>
          </a:p>
        </p:txBody>
      </p:sp>
      <p:sp>
        <p:nvSpPr>
          <p:cNvPr id="200" name="Inhaltsplatzhalter 2"/>
          <p:cNvSpPr txBox="1">
            <a:spLocks noGrp="1"/>
          </p:cNvSpPr>
          <p:nvPr>
            <p:ph type="body" idx="1"/>
          </p:nvPr>
        </p:nvSpPr>
        <p:spPr>
          <a:xfrm>
            <a:off x="467543" y="1628799"/>
            <a:ext cx="8229601" cy="3528393"/>
          </a:xfrm>
          <a:prstGeom prst="rect">
            <a:avLst/>
          </a:prstGeom>
        </p:spPr>
        <p:txBody>
          <a:bodyPr>
            <a:normAutofit/>
          </a:bodyPr>
          <a:lstStyle/>
          <a:p>
            <a:r>
              <a:rPr lang="en-US" sz="1800" dirty="0"/>
              <a:t>Contains SOTA in testing as described by books, International Software Testing Qualification Board, and ISO/IEC/IEEE standards</a:t>
            </a:r>
          </a:p>
          <a:p>
            <a:pPr>
              <a:lnSpc>
                <a:spcPct val="200000"/>
              </a:lnSpc>
            </a:pPr>
            <a:r>
              <a:rPr lang="en-US" sz="1800" dirty="0"/>
              <a:t>A summary of commonly used terms and principles in software testing</a:t>
            </a:r>
          </a:p>
          <a:p>
            <a:pPr>
              <a:lnSpc>
                <a:spcPct val="200000"/>
              </a:lnSpc>
            </a:pPr>
            <a:r>
              <a:rPr lang="en-US" sz="1800" dirty="0"/>
              <a:t>Already slightly filtered for our purpose</a:t>
            </a:r>
          </a:p>
        </p:txBody>
      </p:sp>
      <p:sp>
        <p:nvSpPr>
          <p:cNvPr id="201" name="Foliennummernplatzhalter 4"/>
          <p:cNvSpPr txBox="1">
            <a:spLocks noGrp="1"/>
          </p:cNvSpPr>
          <p:nvPr>
            <p:ph type="sldNum" sz="quarter" idx="2"/>
          </p:nvPr>
        </p:nvSpPr>
        <p:spPr>
          <a:xfrm>
            <a:off x="8428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a:t>
            </a:fld>
            <a:endParaRPr/>
          </a:p>
        </p:txBody>
      </p:sp>
    </p:spTree>
    <p:extLst>
      <p:ext uri="{BB962C8B-B14F-4D97-AF65-F5344CB8AC3E}">
        <p14:creationId xmlns:p14="http://schemas.microsoft.com/office/powerpoint/2010/main" val="343409862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Fußzeilenplatzhalter 3"/>
          <p:cNvSpPr txBox="1"/>
          <p:nvPr/>
        </p:nvSpPr>
        <p:spPr>
          <a:xfrm>
            <a:off x="3169920" y="6400413"/>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r>
              <a:rPr lang="en-US" dirty="0"/>
              <a:t>AI Technical Test Specification - FG-AI4H</a:t>
            </a:r>
          </a:p>
        </p:txBody>
      </p:sp>
      <p:sp>
        <p:nvSpPr>
          <p:cNvPr id="199" name="Titel 1"/>
          <p:cNvSpPr txBox="1">
            <a:spLocks noGrp="1"/>
          </p:cNvSpPr>
          <p:nvPr>
            <p:ph type="title"/>
          </p:nvPr>
        </p:nvSpPr>
        <p:spPr>
          <a:prstGeom prst="rect">
            <a:avLst/>
          </a:prstGeom>
        </p:spPr>
        <p:txBody>
          <a:bodyPr/>
          <a:lstStyle/>
          <a:p>
            <a:r>
              <a:rPr lang="en-US" dirty="0"/>
              <a:t>Background</a:t>
            </a:r>
            <a:endParaRPr dirty="0"/>
          </a:p>
        </p:txBody>
      </p:sp>
      <p:sp>
        <p:nvSpPr>
          <p:cNvPr id="201" name="Foliennummernplatzhalter 4"/>
          <p:cNvSpPr txBox="1">
            <a:spLocks noGrp="1"/>
          </p:cNvSpPr>
          <p:nvPr>
            <p:ph type="sldNum" sz="quarter" idx="2"/>
          </p:nvPr>
        </p:nvSpPr>
        <p:spPr>
          <a:xfrm>
            <a:off x="8428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5</a:t>
            </a:fld>
            <a:endParaRPr/>
          </a:p>
        </p:txBody>
      </p:sp>
      <p:graphicFrame>
        <p:nvGraphicFramePr>
          <p:cNvPr id="3" name="Tabelle 2"/>
          <p:cNvGraphicFramePr>
            <a:graphicFrameLocks noGrp="1"/>
          </p:cNvGraphicFramePr>
          <p:nvPr/>
        </p:nvGraphicFramePr>
        <p:xfrm>
          <a:off x="533400" y="1493047"/>
          <a:ext cx="7696200" cy="4923346"/>
        </p:xfrm>
        <a:graphic>
          <a:graphicData uri="http://schemas.openxmlformats.org/drawingml/2006/table">
            <a:tbl>
              <a:tblPr firstRow="1" firstCol="1" bandRow="1">
                <a:tableStyleId>{5940675A-B579-460E-94D1-54222C63F5DA}</a:tableStyleId>
              </a:tblPr>
              <a:tblGrid>
                <a:gridCol w="1752599">
                  <a:extLst>
                    <a:ext uri="{9D8B030D-6E8A-4147-A177-3AD203B41FA5}">
                      <a16:colId xmlns:a16="http://schemas.microsoft.com/office/drawing/2014/main" val="20000"/>
                    </a:ext>
                  </a:extLst>
                </a:gridCol>
                <a:gridCol w="5943601">
                  <a:extLst>
                    <a:ext uri="{9D8B030D-6E8A-4147-A177-3AD203B41FA5}">
                      <a16:colId xmlns:a16="http://schemas.microsoft.com/office/drawing/2014/main" val="20001"/>
                    </a:ext>
                  </a:extLst>
                </a:gridCol>
              </a:tblGrid>
              <a:tr h="304800">
                <a:tc>
                  <a:txBody>
                    <a:bodyPr/>
                    <a:lstStyle/>
                    <a:p>
                      <a:pPr marL="0" marR="0" algn="ctr" hangingPunct="0">
                        <a:lnSpc>
                          <a:spcPct val="107000"/>
                        </a:lnSpc>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b="1" dirty="0">
                          <a:effectLst/>
                        </a:rPr>
                        <a:t>Test Type</a:t>
                      </a:r>
                      <a:endParaRPr lang="en-US" sz="1100" b="1" dirty="0">
                        <a:effectLst/>
                        <a:latin typeface="Times New Roman"/>
                        <a:ea typeface="Times New Roman"/>
                        <a:cs typeface="Times New Roman"/>
                      </a:endParaRPr>
                    </a:p>
                  </a:txBody>
                  <a:tcPr marL="27036" marR="27036" marT="0" marB="0"/>
                </a:tc>
                <a:tc>
                  <a:txBody>
                    <a:bodyPr/>
                    <a:lstStyle/>
                    <a:p>
                      <a:pPr marL="0" marR="0" algn="ctr" hangingPunct="0">
                        <a:lnSpc>
                          <a:spcPct val="107000"/>
                        </a:lnSpc>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b="1" dirty="0">
                          <a:effectLst/>
                        </a:rPr>
                        <a:t>Explanation</a:t>
                      </a:r>
                      <a:endParaRPr lang="en-US" sz="1100" b="1"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0"/>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Functional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Tests what the system should do by specifying some precondition, running code and then compare the result of this execution with some </a:t>
                      </a:r>
                      <a:r>
                        <a:rPr lang="en-GB" sz="900" dirty="0" err="1">
                          <a:effectLst/>
                        </a:rPr>
                        <a:t>postcondition</a:t>
                      </a:r>
                      <a:r>
                        <a:rPr lang="en-GB" sz="900" dirty="0">
                          <a:effectLst/>
                        </a:rPr>
                        <a:t>. It is applied at each level of testing although in acceptance testing most implemented functions should already work. A measure of thoroughness of functional testing is coverage.</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1"/>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Non-functional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Test how well a system performs. This includes testing of usability, performance efficiency, or security of a system and other characteristics found at ISO/IEC 25010. This test can be performed on all levels of test. Coverage for non-functional testing means how many of such characteristics were tested for.</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2"/>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White-box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Tests the internal structure of a system or its implementation. Its is mostly tested in component and system testing. Coverage in this test measures the proportion of code components that have been tested as is part of component and </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3"/>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Black-box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Opposed to white-box testing, here we treat software as a black box with no knowledge on how software achieves its intended functionality. Merely the output of this form of testing is compared with the expected output or behaviour. The advantage of black-box testing is that no programming knowledge is required and therefore well equipped to detect biases that arise if only programmer write and test software. This test can be applied at all levels of testing.</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4"/>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Maintenance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Tests changes of already delivered software for functional and non-functional quality characteristics.</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5"/>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Static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Form of testing that does not execute code but manually examines the system, i.e. through reviews, linters, or formal proofs of the program.</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6"/>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Change-related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Tests whether changes corrected (confirmation testing) or caused errors (regression testing). Change-related testing can be applied on all levels of testing.</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7"/>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Destructive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This tests aims to make the software fail by proving unintended inputs which tests the robustness of the software. This can be applied on all levels of software testing.</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610424921"/>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Fußzeilenplatzhalter 3"/>
          <p:cNvSpPr txBox="1"/>
          <p:nvPr/>
        </p:nvSpPr>
        <p:spPr>
          <a:xfrm>
            <a:off x="3169920" y="6400413"/>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r>
              <a:rPr lang="en-US" dirty="0"/>
              <a:t>AI Technical Test Specification - FG-AI4H</a:t>
            </a:r>
          </a:p>
        </p:txBody>
      </p:sp>
      <p:sp>
        <p:nvSpPr>
          <p:cNvPr id="199" name="Titel 1"/>
          <p:cNvSpPr txBox="1">
            <a:spLocks noGrp="1"/>
          </p:cNvSpPr>
          <p:nvPr>
            <p:ph type="title"/>
          </p:nvPr>
        </p:nvSpPr>
        <p:spPr>
          <a:prstGeom prst="rect">
            <a:avLst/>
          </a:prstGeom>
        </p:spPr>
        <p:txBody>
          <a:bodyPr>
            <a:normAutofit fontScale="90000"/>
          </a:bodyPr>
          <a:lstStyle/>
          <a:p>
            <a:r>
              <a:rPr lang="en-US" dirty="0"/>
              <a:t>What does functional testing typically not cover?</a:t>
            </a:r>
            <a:br>
              <a:rPr lang="en-US" dirty="0"/>
            </a:br>
            <a:endParaRPr dirty="0"/>
          </a:p>
        </p:txBody>
      </p:sp>
      <p:sp>
        <p:nvSpPr>
          <p:cNvPr id="200" name="Inhaltsplatzhalter 2"/>
          <p:cNvSpPr txBox="1">
            <a:spLocks noGrp="1"/>
          </p:cNvSpPr>
          <p:nvPr>
            <p:ph type="body" idx="1"/>
          </p:nvPr>
        </p:nvSpPr>
        <p:spPr>
          <a:xfrm>
            <a:off x="467543" y="1628799"/>
            <a:ext cx="8229601" cy="3528393"/>
          </a:xfrm>
          <a:prstGeom prst="rect">
            <a:avLst/>
          </a:prstGeom>
        </p:spPr>
        <p:txBody>
          <a:bodyPr>
            <a:normAutofit/>
          </a:bodyPr>
          <a:lstStyle/>
          <a:p>
            <a:r>
              <a:rPr lang="en-US" sz="1800" dirty="0"/>
              <a:t>Testing will mostly be black-box testing. What is the difference between a black box software and black-box AI?</a:t>
            </a:r>
          </a:p>
          <a:p>
            <a:pPr>
              <a:lnSpc>
                <a:spcPct val="200000"/>
              </a:lnSpc>
            </a:pPr>
            <a:r>
              <a:rPr lang="en-US" sz="1800" dirty="0"/>
              <a:t>Testing should appreciate connection between data, software, hardware, and AI</a:t>
            </a:r>
          </a:p>
          <a:p>
            <a:pPr lvl="1"/>
            <a:r>
              <a:rPr lang="en-US" sz="1800" dirty="0" err="1"/>
              <a:t>MLFlow</a:t>
            </a:r>
            <a:r>
              <a:rPr lang="en-US" sz="1800" dirty="0"/>
              <a:t>, Docker, Sacred, etc. can help</a:t>
            </a:r>
          </a:p>
          <a:p>
            <a:pPr lvl="1"/>
            <a:r>
              <a:rPr lang="en-US" sz="1800" dirty="0"/>
              <a:t>device-specific properties of produced data</a:t>
            </a:r>
          </a:p>
          <a:p>
            <a:r>
              <a:rPr lang="en-US" sz="1800" dirty="0"/>
              <a:t>BUT, not all forms of input can be tested (</a:t>
            </a:r>
            <a:r>
              <a:rPr lang="en-US" sz="1800" i="1" dirty="0"/>
              <a:t>General Principles of Software Validation; Final Guidance for Industry and FDA Staff</a:t>
            </a:r>
            <a:r>
              <a:rPr lang="en-US" sz="1800" dirty="0"/>
              <a:t> ). When is our testing done?</a:t>
            </a:r>
          </a:p>
        </p:txBody>
      </p:sp>
      <p:sp>
        <p:nvSpPr>
          <p:cNvPr id="201" name="Foliennummernplatzhalter 4"/>
          <p:cNvSpPr txBox="1">
            <a:spLocks noGrp="1"/>
          </p:cNvSpPr>
          <p:nvPr>
            <p:ph type="sldNum" sz="quarter" idx="2"/>
          </p:nvPr>
        </p:nvSpPr>
        <p:spPr>
          <a:xfrm>
            <a:off x="8428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6</a:t>
            </a:fld>
            <a:endParaRPr/>
          </a:p>
        </p:txBody>
      </p:sp>
    </p:spTree>
    <p:extLst>
      <p:ext uri="{BB962C8B-B14F-4D97-AF65-F5344CB8AC3E}">
        <p14:creationId xmlns:p14="http://schemas.microsoft.com/office/powerpoint/2010/main" val="59684288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Fußzeilenplatzhalter 3"/>
          <p:cNvSpPr txBox="1"/>
          <p:nvPr/>
        </p:nvSpPr>
        <p:spPr>
          <a:xfrm>
            <a:off x="3169920" y="6400413"/>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r>
              <a:rPr lang="en-US" dirty="0"/>
              <a:t>AI Technical Test Specification - FG-AI4H</a:t>
            </a:r>
          </a:p>
        </p:txBody>
      </p:sp>
      <p:sp>
        <p:nvSpPr>
          <p:cNvPr id="199" name="Titel 1"/>
          <p:cNvSpPr txBox="1">
            <a:spLocks noGrp="1"/>
          </p:cNvSpPr>
          <p:nvPr>
            <p:ph type="title"/>
          </p:nvPr>
        </p:nvSpPr>
        <p:spPr>
          <a:prstGeom prst="rect">
            <a:avLst/>
          </a:prstGeom>
        </p:spPr>
        <p:txBody>
          <a:bodyPr>
            <a:normAutofit fontScale="90000"/>
          </a:bodyPr>
          <a:lstStyle/>
          <a:p>
            <a:r>
              <a:rPr lang="en-US" dirty="0"/>
              <a:t>What does non-functional testing typically not cover?</a:t>
            </a:r>
            <a:br>
              <a:rPr lang="en-US" dirty="0"/>
            </a:br>
            <a:endParaRPr dirty="0"/>
          </a:p>
        </p:txBody>
      </p:sp>
      <p:sp>
        <p:nvSpPr>
          <p:cNvPr id="200" name="Inhaltsplatzhalter 2"/>
          <p:cNvSpPr txBox="1">
            <a:spLocks noGrp="1"/>
          </p:cNvSpPr>
          <p:nvPr>
            <p:ph type="body" idx="1"/>
          </p:nvPr>
        </p:nvSpPr>
        <p:spPr>
          <a:xfrm>
            <a:off x="467543" y="1628799"/>
            <a:ext cx="8229601" cy="3528393"/>
          </a:xfrm>
          <a:prstGeom prst="rect">
            <a:avLst/>
          </a:prstGeom>
        </p:spPr>
        <p:txBody>
          <a:bodyPr>
            <a:normAutofit/>
          </a:bodyPr>
          <a:lstStyle/>
          <a:p>
            <a:r>
              <a:rPr lang="en-US" sz="1800" dirty="0"/>
              <a:t>Many questions overlap with other deliverables </a:t>
            </a:r>
            <a:r>
              <a:rPr lang="en-US" sz="1800"/>
              <a:t>(e.g., </a:t>
            </a:r>
            <a:r>
              <a:rPr lang="en-US" sz="1800" dirty="0"/>
              <a:t>5 or 7.3)</a:t>
            </a:r>
          </a:p>
          <a:p>
            <a:pPr lvl="1"/>
            <a:r>
              <a:rPr lang="en-US" sz="1800" dirty="0"/>
              <a:t>Inadequate input does not necessarily break the AI. How do we test this?</a:t>
            </a:r>
          </a:p>
          <a:p>
            <a:pPr lvl="1"/>
            <a:r>
              <a:rPr lang="en-US" sz="1800" dirty="0"/>
              <a:t>Testing should include tests for biases, data leakage, etc.</a:t>
            </a:r>
          </a:p>
          <a:p>
            <a:pPr>
              <a:lnSpc>
                <a:spcPct val="200000"/>
              </a:lnSpc>
            </a:pPr>
            <a:r>
              <a:rPr lang="en-US" sz="1800" dirty="0"/>
              <a:t>Leaderboard probing</a:t>
            </a:r>
          </a:p>
          <a:p>
            <a:pPr lvl="1"/>
            <a:r>
              <a:rPr lang="en-US" sz="1800" dirty="0"/>
              <a:t>Data aggregation or missing data</a:t>
            </a:r>
          </a:p>
          <a:p>
            <a:pPr lvl="1"/>
            <a:r>
              <a:rPr lang="en-US" sz="1800" dirty="0"/>
              <a:t>Vulnerable metrics</a:t>
            </a:r>
          </a:p>
        </p:txBody>
      </p:sp>
      <p:sp>
        <p:nvSpPr>
          <p:cNvPr id="201" name="Foliennummernplatzhalter 4"/>
          <p:cNvSpPr txBox="1">
            <a:spLocks noGrp="1"/>
          </p:cNvSpPr>
          <p:nvPr>
            <p:ph type="sldNum" sz="quarter" idx="2"/>
          </p:nvPr>
        </p:nvSpPr>
        <p:spPr>
          <a:xfrm>
            <a:off x="8428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7</a:t>
            </a:fld>
            <a:endParaRPr/>
          </a:p>
        </p:txBody>
      </p:sp>
    </p:spTree>
    <p:extLst>
      <p:ext uri="{BB962C8B-B14F-4D97-AF65-F5344CB8AC3E}">
        <p14:creationId xmlns:p14="http://schemas.microsoft.com/office/powerpoint/2010/main" val="3009094007"/>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Fußzeilenplatzhalter 3"/>
          <p:cNvSpPr txBox="1"/>
          <p:nvPr/>
        </p:nvSpPr>
        <p:spPr>
          <a:xfrm>
            <a:off x="3169920" y="6400413"/>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r>
              <a:rPr lang="en-US" dirty="0"/>
              <a:t>AI Technical Test Specification - FG-AI4H</a:t>
            </a:r>
          </a:p>
        </p:txBody>
      </p:sp>
      <p:sp>
        <p:nvSpPr>
          <p:cNvPr id="199" name="Titel 1"/>
          <p:cNvSpPr txBox="1">
            <a:spLocks noGrp="1"/>
          </p:cNvSpPr>
          <p:nvPr>
            <p:ph type="title"/>
          </p:nvPr>
        </p:nvSpPr>
        <p:spPr>
          <a:prstGeom prst="rect">
            <a:avLst/>
          </a:prstGeom>
        </p:spPr>
        <p:txBody>
          <a:bodyPr>
            <a:normAutofit/>
          </a:bodyPr>
          <a:lstStyle/>
          <a:p>
            <a:r>
              <a:rPr lang="en-US" dirty="0"/>
              <a:t>Outlook</a:t>
            </a:r>
            <a:endParaRPr dirty="0"/>
          </a:p>
        </p:txBody>
      </p:sp>
      <p:sp>
        <p:nvSpPr>
          <p:cNvPr id="200" name="Inhaltsplatzhalter 2"/>
          <p:cNvSpPr txBox="1">
            <a:spLocks noGrp="1"/>
          </p:cNvSpPr>
          <p:nvPr>
            <p:ph type="body" idx="1"/>
          </p:nvPr>
        </p:nvSpPr>
        <p:spPr>
          <a:xfrm>
            <a:off x="467543" y="1628799"/>
            <a:ext cx="8229601" cy="3528393"/>
          </a:xfrm>
          <a:prstGeom prst="rect">
            <a:avLst/>
          </a:prstGeom>
        </p:spPr>
        <p:txBody>
          <a:bodyPr>
            <a:normAutofit/>
          </a:bodyPr>
          <a:lstStyle/>
          <a:p>
            <a:pPr>
              <a:lnSpc>
                <a:spcPct val="200000"/>
              </a:lnSpc>
            </a:pPr>
            <a:r>
              <a:rPr lang="en-US" sz="1800" dirty="0"/>
              <a:t>Find contributors</a:t>
            </a:r>
          </a:p>
          <a:p>
            <a:pPr>
              <a:lnSpc>
                <a:spcPct val="200000"/>
              </a:lnSpc>
            </a:pPr>
            <a:r>
              <a:rPr lang="en-US" sz="1800" dirty="0"/>
              <a:t>Arrange with deliverable AI technical metric specification</a:t>
            </a:r>
          </a:p>
        </p:txBody>
      </p:sp>
      <p:sp>
        <p:nvSpPr>
          <p:cNvPr id="201" name="Foliennummernplatzhalter 4"/>
          <p:cNvSpPr txBox="1">
            <a:spLocks noGrp="1"/>
          </p:cNvSpPr>
          <p:nvPr>
            <p:ph type="sldNum" sz="quarter" idx="2"/>
          </p:nvPr>
        </p:nvSpPr>
        <p:spPr>
          <a:xfrm>
            <a:off x="8428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8</a:t>
            </a:fld>
            <a:endParaRPr/>
          </a:p>
        </p:txBody>
      </p:sp>
    </p:spTree>
    <p:extLst>
      <p:ext uri="{BB962C8B-B14F-4D97-AF65-F5344CB8AC3E}">
        <p14:creationId xmlns:p14="http://schemas.microsoft.com/office/powerpoint/2010/main" val="111865532"/>
      </p:ext>
    </p:extLst>
  </p:cSld>
  <p:clrMapOvr>
    <a:masterClrMapping/>
  </p:clrMapOvr>
  <p:transition spd="med"/>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13c52cb54d6c8b687ea58071e52f4e6">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19c8027f12dc0326c57fc181fc1116f3"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4D5B333-5106-4591-8DC6-9BF58C5B4AFF}"/>
</file>

<file path=customXml/itemProps2.xml><?xml version="1.0" encoding="utf-8"?>
<ds:datastoreItem xmlns:ds="http://schemas.openxmlformats.org/officeDocument/2006/customXml" ds:itemID="{8D757891-533E-4B08-9CC2-432445C0232A}"/>
</file>

<file path=customXml/itemProps3.xml><?xml version="1.0" encoding="utf-8"?>
<ds:datastoreItem xmlns:ds="http://schemas.openxmlformats.org/officeDocument/2006/customXml" ds:itemID="{263EDF69-883F-4630-8D5D-47FF3AA110B2}"/>
</file>

<file path=docProps/app.xml><?xml version="1.0" encoding="utf-8"?>
<Properties xmlns="http://schemas.openxmlformats.org/officeDocument/2006/extended-properties" xmlns:vt="http://schemas.openxmlformats.org/officeDocument/2006/docPropsVTypes">
  <Template>Office Theme</Template>
  <TotalTime>1768</TotalTime>
  <Words>691</Words>
  <Application>Microsoft Office PowerPoint</Application>
  <PresentationFormat>On-screen Show (4:3)</PresentationFormat>
  <Paragraphs>73</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等线</vt:lpstr>
      <vt:lpstr>Arial</vt:lpstr>
      <vt:lpstr>Calibri</vt:lpstr>
      <vt:lpstr>Calibri Light</vt:lpstr>
      <vt:lpstr>Times New Roman</vt:lpstr>
      <vt:lpstr>Office 主题​​</vt:lpstr>
      <vt:lpstr>PowerPoint Presentation</vt:lpstr>
      <vt:lpstr>Deliverable:  AI Technical Test Specification </vt:lpstr>
      <vt:lpstr>Motivation</vt:lpstr>
      <vt:lpstr>Background</vt:lpstr>
      <vt:lpstr>Background</vt:lpstr>
      <vt:lpstr>What does functional testing typically not cover? </vt:lpstr>
      <vt:lpstr>What does non-functional testing typically not cover? </vt:lpstr>
      <vt:lpstr>Outlook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Updated DEL7.2: AI Technical Test Specification - Att.1: Presentation</dc:title>
  <dc:creator>Campos, Simao</dc:creator>
  <cp:lastModifiedBy>Dabiri, Ayda</cp:lastModifiedBy>
  <cp:revision>68</cp:revision>
  <cp:lastPrinted>2019-04-04T08:49:31Z</cp:lastPrinted>
  <dcterms:created xsi:type="dcterms:W3CDTF">2019-03-31T15:53:06Z</dcterms:created>
  <dcterms:modified xsi:type="dcterms:W3CDTF">2020-05-08T11:28:36Z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