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63" r:id="rId6"/>
    <p:sldId id="260" r:id="rId7"/>
    <p:sldId id="262" r:id="rId8"/>
    <p:sldId id="261" r:id="rId9"/>
    <p:sldId id="264" r:id="rId10"/>
    <p:sldId id="259" r:id="rId11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701568-6612-496E-BC2E-FBC96936E66C}" v="6" dt="2020-05-07T13:46:13.3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19" autoAdjust="0"/>
    <p:restoredTop sz="92029" autoAdjust="0"/>
  </p:normalViewPr>
  <p:slideViewPr>
    <p:cSldViewPr snapToGrid="0">
      <p:cViewPr varScale="1">
        <p:scale>
          <a:sx n="67" d="100"/>
          <a:sy n="67" d="100"/>
        </p:scale>
        <p:origin x="10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biri, Ayda" userId="b37f3988-c176-4be8-807a-107e80ddceeb" providerId="ADAL" clId="{1B701568-6612-496E-BC2E-FBC96936E66C}"/>
    <pc:docChg chg="addSld modSld">
      <pc:chgData name="Dabiri, Ayda" userId="b37f3988-c176-4be8-807a-107e80ddceeb" providerId="ADAL" clId="{1B701568-6612-496E-BC2E-FBC96936E66C}" dt="2020-05-07T13:50:59.044" v="59" actId="20577"/>
      <pc:docMkLst>
        <pc:docMk/>
      </pc:docMkLst>
      <pc:sldChg chg="modSp">
        <pc:chgData name="Dabiri, Ayda" userId="b37f3988-c176-4be8-807a-107e80ddceeb" providerId="ADAL" clId="{1B701568-6612-496E-BC2E-FBC96936E66C}" dt="2020-05-07T13:50:59.044" v="59" actId="20577"/>
        <pc:sldMkLst>
          <pc:docMk/>
          <pc:sldMk cId="2383934936" sldId="256"/>
        </pc:sldMkLst>
        <pc:spChg chg="mod">
          <ac:chgData name="Dabiri, Ayda" userId="b37f3988-c176-4be8-807a-107e80ddceeb" providerId="ADAL" clId="{1B701568-6612-496E-BC2E-FBC96936E66C}" dt="2020-05-07T13:44:24.902" v="7" actId="20577"/>
          <ac:spMkLst>
            <pc:docMk/>
            <pc:sldMk cId="2383934936" sldId="256"/>
            <ac:spMk id="9" creationId="{8C7CA0D1-8B49-4675-8A5E-57C7F64475C1}"/>
          </ac:spMkLst>
        </pc:spChg>
        <pc:graphicFrameChg chg="mod modGraphic">
          <ac:chgData name="Dabiri, Ayda" userId="b37f3988-c176-4be8-807a-107e80ddceeb" providerId="ADAL" clId="{1B701568-6612-496E-BC2E-FBC96936E66C}" dt="2020-05-07T13:50:59.044" v="59" actId="20577"/>
          <ac:graphicFrameMkLst>
            <pc:docMk/>
            <pc:sldMk cId="2383934936" sldId="256"/>
            <ac:graphicFrameMk id="14" creationId="{F23ADA95-2EB2-45F5-AA21-8B52FA9A9E11}"/>
          </ac:graphicFrameMkLst>
        </pc:graphicFrameChg>
      </pc:sldChg>
      <pc:sldChg chg="add">
        <pc:chgData name="Dabiri, Ayda" userId="b37f3988-c176-4be8-807a-107e80ddceeb" providerId="ADAL" clId="{1B701568-6612-496E-BC2E-FBC96936E66C}" dt="2020-05-07T13:46:13.294" v="52"/>
        <pc:sldMkLst>
          <pc:docMk/>
          <pc:sldMk cId="4119967664" sldId="259"/>
        </pc:sldMkLst>
      </pc:sldChg>
      <pc:sldChg chg="add">
        <pc:chgData name="Dabiri, Ayda" userId="b37f3988-c176-4be8-807a-107e80ddceeb" providerId="ADAL" clId="{1B701568-6612-496E-BC2E-FBC96936E66C}" dt="2020-05-07T13:46:13.294" v="52"/>
        <pc:sldMkLst>
          <pc:docMk/>
          <pc:sldMk cId="3790391456" sldId="260"/>
        </pc:sldMkLst>
      </pc:sldChg>
      <pc:sldChg chg="add">
        <pc:chgData name="Dabiri, Ayda" userId="b37f3988-c176-4be8-807a-107e80ddceeb" providerId="ADAL" clId="{1B701568-6612-496E-BC2E-FBC96936E66C}" dt="2020-05-07T13:46:13.294" v="52"/>
        <pc:sldMkLst>
          <pc:docMk/>
          <pc:sldMk cId="255584584" sldId="261"/>
        </pc:sldMkLst>
      </pc:sldChg>
      <pc:sldChg chg="add">
        <pc:chgData name="Dabiri, Ayda" userId="b37f3988-c176-4be8-807a-107e80ddceeb" providerId="ADAL" clId="{1B701568-6612-496E-BC2E-FBC96936E66C}" dt="2020-05-07T13:46:13.294" v="52"/>
        <pc:sldMkLst>
          <pc:docMk/>
          <pc:sldMk cId="1748398842" sldId="262"/>
        </pc:sldMkLst>
      </pc:sldChg>
      <pc:sldChg chg="add">
        <pc:chgData name="Dabiri, Ayda" userId="b37f3988-c176-4be8-807a-107e80ddceeb" providerId="ADAL" clId="{1B701568-6612-496E-BC2E-FBC96936E66C}" dt="2020-05-07T13:46:13.294" v="52"/>
        <pc:sldMkLst>
          <pc:docMk/>
          <pc:sldMk cId="697651863" sldId="263"/>
        </pc:sldMkLst>
      </pc:sldChg>
      <pc:sldChg chg="add">
        <pc:chgData name="Dabiri, Ayda" userId="b37f3988-c176-4be8-807a-107e80ddceeb" providerId="ADAL" clId="{1B701568-6612-496E-BC2E-FBC96936E66C}" dt="2020-05-07T13:46:13.294" v="52"/>
        <pc:sldMkLst>
          <pc:docMk/>
          <pc:sldMk cId="3571707103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588275" y="935321"/>
            <a:ext cx="1896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FGAI4H-I-024-A03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906855" y="1304653"/>
            <a:ext cx="2541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/>
              <a:t>E-meeting, 7-8 May 2020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18355"/>
              </p:ext>
            </p:extLst>
          </p:nvPr>
        </p:nvGraphicFramePr>
        <p:xfrm>
          <a:off x="933576" y="3247161"/>
          <a:ext cx="7112397" cy="2354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66051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31204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TG-Diabetes Topic Driver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Att.3 – Presentation (TG-Diabetes)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Andrés Valdivieso </a:t>
                      </a:r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Ahnfelt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Anastasia.ai</a:t>
                      </a:r>
                      <a:b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Chile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Email: avaldivieso@anastasia.ai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contains the presentation of I-024-A01.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Primary and secondary diabetes prediction (TG-Diabetes)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7651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152196" y="1303563"/>
          <a:ext cx="8887232" cy="4106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4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9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34240">
                <a:tc>
                  <a:txBody>
                    <a:bodyPr/>
                    <a:lstStyle/>
                    <a:p>
                      <a:pPr algn="l" fontAlgn="t"/>
                      <a:r>
                        <a:rPr lang="es-CL" sz="800" u="none" strike="noStrike" dirty="0">
                          <a:effectLst/>
                        </a:rPr>
                        <a:t>                                                                                                                                    </a:t>
                      </a:r>
                      <a:br>
                        <a:rPr lang="es-CL" sz="3000" u="none" strike="noStrike" dirty="0">
                          <a:effectLst/>
                        </a:rPr>
                      </a:br>
                      <a:br>
                        <a:rPr lang="es-CL" sz="3000" u="none" strike="noStrike" dirty="0">
                          <a:effectLst/>
                        </a:rPr>
                      </a:br>
                      <a:br>
                        <a:rPr lang="es-CL" sz="800" u="none" strike="noStrike" dirty="0">
                          <a:effectLst/>
                        </a:rPr>
                      </a:br>
                      <a:endParaRPr lang="es-C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</a:rPr>
                        <a:t>Predictive Analytics and Deep Learning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2100" u="none" strike="noStrike" dirty="0" err="1">
                          <a:effectLst/>
                        </a:rPr>
                        <a:t>Image</a:t>
                      </a:r>
                      <a:r>
                        <a:rPr lang="es-CL" sz="2100" u="none" strike="noStrike" dirty="0">
                          <a:effectLst/>
                        </a:rPr>
                        <a:t> </a:t>
                      </a:r>
                      <a:r>
                        <a:rPr lang="es-CL" sz="2100" u="none" strike="noStrike" dirty="0" err="1">
                          <a:effectLst/>
                        </a:rPr>
                        <a:t>Recognitions</a:t>
                      </a:r>
                      <a:r>
                        <a:rPr lang="es-CL" sz="2100" u="none" strike="noStrike" dirty="0">
                          <a:effectLst/>
                        </a:rPr>
                        <a:t> and Machine Visión</a:t>
                      </a:r>
                      <a:endParaRPr lang="es-CL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2100" u="none" strike="noStrike" dirty="0">
                          <a:effectLst/>
                        </a:rPr>
                        <a:t>NLP and </a:t>
                      </a:r>
                      <a:r>
                        <a:rPr lang="es-CL" sz="2100" u="none" strike="noStrike" dirty="0" err="1">
                          <a:effectLst/>
                        </a:rPr>
                        <a:t>Speech</a:t>
                      </a:r>
                      <a:endParaRPr lang="es-CL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944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</a:rPr>
                        <a:t>Predictive Population Risk Stratification and Clinical decision Support</a:t>
                      </a:r>
                      <a:endParaRPr lang="en-US" sz="2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L" sz="45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L" sz="45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L" sz="45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944">
                <a:tc>
                  <a:txBody>
                    <a:bodyPr/>
                    <a:lstStyle/>
                    <a:p>
                      <a:pPr algn="l" fontAlgn="b"/>
                      <a:r>
                        <a:rPr lang="es-CL" sz="2100" u="none" strike="noStrike" dirty="0" err="1">
                          <a:effectLst/>
                        </a:rPr>
                        <a:t>Diabetic</a:t>
                      </a:r>
                      <a:r>
                        <a:rPr lang="es-CL" sz="2100" u="none" strike="noStrike" dirty="0">
                          <a:effectLst/>
                        </a:rPr>
                        <a:t> </a:t>
                      </a:r>
                      <a:r>
                        <a:rPr lang="es-CL" sz="2100" u="none" strike="noStrike" dirty="0" err="1">
                          <a:effectLst/>
                        </a:rPr>
                        <a:t>retinopathy</a:t>
                      </a:r>
                      <a:endParaRPr lang="es-CL" sz="2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L" sz="45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L" sz="45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L" sz="45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944">
                <a:tc>
                  <a:txBody>
                    <a:bodyPr/>
                    <a:lstStyle/>
                    <a:p>
                      <a:pPr algn="l" fontAlgn="b"/>
                      <a:r>
                        <a:rPr lang="es-CL" sz="2100" u="none" strike="noStrike" dirty="0" err="1">
                          <a:effectLst/>
                        </a:rPr>
                        <a:t>Diabetic</a:t>
                      </a:r>
                      <a:r>
                        <a:rPr lang="es-CL" sz="2100" u="none" strike="noStrike" dirty="0">
                          <a:effectLst/>
                        </a:rPr>
                        <a:t> </a:t>
                      </a:r>
                      <a:r>
                        <a:rPr lang="es-CL" sz="2100" u="none" strike="noStrike" dirty="0" err="1">
                          <a:effectLst/>
                        </a:rPr>
                        <a:t>Foot</a:t>
                      </a:r>
                      <a:endParaRPr lang="es-CL" sz="2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L" sz="45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L" sz="45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L" sz="45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944">
                <a:tc>
                  <a:txBody>
                    <a:bodyPr/>
                    <a:lstStyle/>
                    <a:p>
                      <a:pPr algn="l" fontAlgn="b"/>
                      <a:r>
                        <a:rPr lang="es-CL" sz="2100" u="none" strike="noStrike" dirty="0" err="1">
                          <a:effectLst/>
                        </a:rPr>
                        <a:t>Patient</a:t>
                      </a:r>
                      <a:r>
                        <a:rPr lang="es-CL" sz="2100" u="none" strike="noStrike" dirty="0">
                          <a:effectLst/>
                        </a:rPr>
                        <a:t> </a:t>
                      </a:r>
                      <a:r>
                        <a:rPr lang="es-CL" sz="2100" u="none" strike="noStrike" dirty="0" err="1">
                          <a:effectLst/>
                        </a:rPr>
                        <a:t>Self</a:t>
                      </a:r>
                      <a:r>
                        <a:rPr lang="es-CL" sz="2100" u="none" strike="noStrike" dirty="0">
                          <a:effectLst/>
                        </a:rPr>
                        <a:t>-Management Tools</a:t>
                      </a:r>
                      <a:endParaRPr lang="es-CL" sz="2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L" sz="45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L" sz="45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L" sz="45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391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New </a:t>
            </a:r>
            <a:r>
              <a:rPr lang="es-CL" dirty="0" err="1"/>
              <a:t>contributors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Dr. Isabel </a:t>
            </a:r>
            <a:r>
              <a:rPr lang="en-US" dirty="0" err="1"/>
              <a:t>Briceño</a:t>
            </a:r>
            <a:r>
              <a:rPr lang="en-US" dirty="0"/>
              <a:t> </a:t>
            </a:r>
            <a:r>
              <a:rPr lang="en-US" dirty="0" err="1"/>
              <a:t>Lizana</a:t>
            </a:r>
            <a:r>
              <a:rPr lang="en-US" dirty="0"/>
              <a:t> Chief Clinical Laboratory Naval Hospital Almirante </a:t>
            </a:r>
            <a:r>
              <a:rPr lang="en-US" dirty="0" err="1"/>
              <a:t>Nef</a:t>
            </a:r>
            <a:r>
              <a:rPr lang="en-US" dirty="0"/>
              <a:t>. Chairman of the Ethics of Assistance Committee at the Chilean Navy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48398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Next</a:t>
            </a:r>
            <a:r>
              <a:rPr lang="es-CL" dirty="0"/>
              <a:t> </a:t>
            </a:r>
            <a:r>
              <a:rPr lang="es-CL" dirty="0" err="1"/>
              <a:t>Step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err="1"/>
              <a:t>Incorporate</a:t>
            </a:r>
            <a:r>
              <a:rPr lang="es-CL" dirty="0"/>
              <a:t> New </a:t>
            </a:r>
            <a:r>
              <a:rPr lang="es-CL" dirty="0" err="1"/>
              <a:t>contributors</a:t>
            </a:r>
            <a:r>
              <a:rPr lang="es-CL" dirty="0"/>
              <a:t> to Works </a:t>
            </a:r>
            <a:r>
              <a:rPr lang="es-CL" dirty="0" err="1"/>
              <a:t>on</a:t>
            </a:r>
            <a:r>
              <a:rPr lang="es-CL" dirty="0"/>
              <a:t> </a:t>
            </a:r>
            <a:r>
              <a:rPr lang="es-CL" dirty="0" err="1"/>
              <a:t>each</a:t>
            </a:r>
            <a:r>
              <a:rPr lang="es-CL" dirty="0"/>
              <a:t> </a:t>
            </a:r>
            <a:r>
              <a:rPr lang="es-CL" dirty="0" err="1"/>
              <a:t>area</a:t>
            </a:r>
            <a:endParaRPr lang="es-CL" dirty="0"/>
          </a:p>
          <a:p>
            <a:r>
              <a:rPr lang="es-CL" dirty="0" err="1"/>
              <a:t>Validate</a:t>
            </a:r>
            <a:r>
              <a:rPr lang="es-CL" dirty="0"/>
              <a:t> de </a:t>
            </a:r>
            <a:r>
              <a:rPr lang="es-CL" dirty="0" err="1"/>
              <a:t>Aproach</a:t>
            </a:r>
            <a:r>
              <a:rPr lang="es-CL" dirty="0"/>
              <a:t> and </a:t>
            </a:r>
            <a:r>
              <a:rPr lang="es-CL" dirty="0" err="1"/>
              <a:t>Techniques</a:t>
            </a:r>
            <a:r>
              <a:rPr lang="es-CL" dirty="0"/>
              <a:t> </a:t>
            </a:r>
            <a:r>
              <a:rPr lang="es-CL" dirty="0" err="1"/>
              <a:t>for</a:t>
            </a:r>
            <a:r>
              <a:rPr lang="es-CL" dirty="0"/>
              <a:t> </a:t>
            </a:r>
            <a:r>
              <a:rPr lang="es-CL" dirty="0" err="1"/>
              <a:t>each</a:t>
            </a:r>
            <a:r>
              <a:rPr lang="es-CL" dirty="0"/>
              <a:t> </a:t>
            </a:r>
            <a:r>
              <a:rPr lang="es-CL" dirty="0" err="1"/>
              <a:t>categories</a:t>
            </a:r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5584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144" y="1139993"/>
            <a:ext cx="7429295" cy="434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70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6520" y="1790578"/>
            <a:ext cx="5536688" cy="32407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879" y="1364295"/>
            <a:ext cx="2316516" cy="3973001"/>
          </a:xfrm>
          <a:prstGeom prst="rect">
            <a:avLst/>
          </a:prstGeom>
        </p:spPr>
      </p:pic>
      <p:cxnSp>
        <p:nvCxnSpPr>
          <p:cNvPr id="3" name="Conector recto de flecha 2"/>
          <p:cNvCxnSpPr/>
          <p:nvPr/>
        </p:nvCxnSpPr>
        <p:spPr>
          <a:xfrm flipV="1">
            <a:off x="2646948" y="2860509"/>
            <a:ext cx="986590" cy="221381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2675898" y="2938713"/>
            <a:ext cx="1053892" cy="938463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2675898" y="3407944"/>
            <a:ext cx="1053892" cy="421106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2610257" y="3931318"/>
            <a:ext cx="1672985" cy="1535318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2646947" y="4490788"/>
            <a:ext cx="1636295" cy="94877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4373479" y="5290887"/>
            <a:ext cx="127534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350" dirty="0" err="1">
                <a:solidFill>
                  <a:prstClr val="black"/>
                </a:solidFill>
              </a:rPr>
              <a:t>Diabetic</a:t>
            </a:r>
            <a:r>
              <a:rPr lang="es-CL" sz="1350" dirty="0">
                <a:solidFill>
                  <a:prstClr val="black"/>
                </a:solidFill>
              </a:rPr>
              <a:t> </a:t>
            </a:r>
            <a:r>
              <a:rPr lang="es-CL" sz="1350" dirty="0" err="1">
                <a:solidFill>
                  <a:prstClr val="black"/>
                </a:solidFill>
              </a:rPr>
              <a:t>Foot</a:t>
            </a:r>
            <a:r>
              <a:rPr lang="es-CL" sz="1350" dirty="0">
                <a:solidFill>
                  <a:prstClr val="black"/>
                </a:solidFill>
              </a:rPr>
              <a:t> (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5394987" y="5301064"/>
            <a:ext cx="90354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350" dirty="0" err="1"/>
              <a:t>Subtopic</a:t>
            </a:r>
            <a:r>
              <a:rPr lang="es-CL" sz="1350" dirty="0"/>
              <a:t>)</a:t>
            </a:r>
          </a:p>
        </p:txBody>
      </p:sp>
      <p:cxnSp>
        <p:nvCxnSpPr>
          <p:cNvPr id="17" name="Conector recto de flecha 16"/>
          <p:cNvCxnSpPr/>
          <p:nvPr/>
        </p:nvCxnSpPr>
        <p:spPr>
          <a:xfrm>
            <a:off x="2675898" y="2374765"/>
            <a:ext cx="1168192" cy="1616711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2734395" y="1922428"/>
            <a:ext cx="1109695" cy="2069048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967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08BC90-0D3B-418A-9D71-B523A4E21389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1773</TotalTime>
  <Words>143</Words>
  <Application>Microsoft Office PowerPoint</Application>
  <PresentationFormat>On-screen Show (4:3)</PresentationFormat>
  <Paragraphs>42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等线</vt:lpstr>
      <vt:lpstr>Arial</vt:lpstr>
      <vt:lpstr>Calibri</vt:lpstr>
      <vt:lpstr>Calibri Light</vt:lpstr>
      <vt:lpstr>Times New Roman</vt:lpstr>
      <vt:lpstr>Office 主题​​</vt:lpstr>
      <vt:lpstr>PowerPoint Presentation</vt:lpstr>
      <vt:lpstr>Primary and secondary diabetes prediction (TG-Diabetes)</vt:lpstr>
      <vt:lpstr>PowerPoint Presentation</vt:lpstr>
      <vt:lpstr>New contributors</vt:lpstr>
      <vt:lpstr>Next Step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– Presentation (TG-Diabetes)</dc:title>
  <dc:creator>Campos, Simao</dc:creator>
  <cp:lastModifiedBy>Dabiri, Ayda</cp:lastModifiedBy>
  <cp:revision>66</cp:revision>
  <cp:lastPrinted>2019-04-04T08:49:31Z</cp:lastPrinted>
  <dcterms:created xsi:type="dcterms:W3CDTF">2019-03-31T15:53:06Z</dcterms:created>
  <dcterms:modified xsi:type="dcterms:W3CDTF">2020-05-07T13:51:09Z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