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9144000" cy="6858000" type="screen4x3"/>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64D768-800D-404B-871C-EF892AC06A41}" v="9" dt="2020-05-07T11:20:30.5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2029" autoAdjust="0"/>
  </p:normalViewPr>
  <p:slideViewPr>
    <p:cSldViewPr snapToGrid="0">
      <p:cViewPr varScale="1">
        <p:scale>
          <a:sx n="67" d="100"/>
          <a:sy n="67" d="100"/>
        </p:scale>
        <p:origin x="128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biri, Ayda" userId="b37f3988-c176-4be8-807a-107e80ddceeb" providerId="ADAL" clId="{BA64D768-800D-404B-871C-EF892AC06A41}"/>
    <pc:docChg chg="undo custSel addSld modSld">
      <pc:chgData name="Dabiri, Ayda" userId="b37f3988-c176-4be8-807a-107e80ddceeb" providerId="ADAL" clId="{BA64D768-800D-404B-871C-EF892AC06A41}" dt="2020-05-07T11:22:42.318" v="77" actId="14100"/>
      <pc:docMkLst>
        <pc:docMk/>
      </pc:docMkLst>
      <pc:sldChg chg="modSp">
        <pc:chgData name="Dabiri, Ayda" userId="b37f3988-c176-4be8-807a-107e80ddceeb" providerId="ADAL" clId="{BA64D768-800D-404B-871C-EF892AC06A41}" dt="2020-05-07T11:20:23.493" v="48" actId="207"/>
        <pc:sldMkLst>
          <pc:docMk/>
          <pc:sldMk cId="2383934936" sldId="256"/>
        </pc:sldMkLst>
        <pc:spChg chg="mod">
          <ac:chgData name="Dabiri, Ayda" userId="b37f3988-c176-4be8-807a-107e80ddceeb" providerId="ADAL" clId="{BA64D768-800D-404B-871C-EF892AC06A41}" dt="2020-05-07T11:19:47.803" v="10" actId="20577"/>
          <ac:spMkLst>
            <pc:docMk/>
            <pc:sldMk cId="2383934936" sldId="256"/>
            <ac:spMk id="9" creationId="{8C7CA0D1-8B49-4675-8A5E-57C7F64475C1}"/>
          </ac:spMkLst>
        </pc:spChg>
        <pc:graphicFrameChg chg="mod modGraphic">
          <ac:chgData name="Dabiri, Ayda" userId="b37f3988-c176-4be8-807a-107e80ddceeb" providerId="ADAL" clId="{BA64D768-800D-404B-871C-EF892AC06A41}" dt="2020-05-07T11:20:23.493" v="48" actId="207"/>
          <ac:graphicFrameMkLst>
            <pc:docMk/>
            <pc:sldMk cId="2383934936" sldId="256"/>
            <ac:graphicFrameMk id="14" creationId="{F23ADA95-2EB2-45F5-AA21-8B52FA9A9E11}"/>
          </ac:graphicFrameMkLst>
        </pc:graphicFrameChg>
      </pc:sldChg>
      <pc:sldChg chg="modSp add">
        <pc:chgData name="Dabiri, Ayda" userId="b37f3988-c176-4be8-807a-107e80ddceeb" providerId="ADAL" clId="{BA64D768-800D-404B-871C-EF892AC06A41}" dt="2020-05-07T11:20:55.299" v="55" actId="403"/>
        <pc:sldMkLst>
          <pc:docMk/>
          <pc:sldMk cId="0" sldId="257"/>
        </pc:sldMkLst>
        <pc:spChg chg="mod">
          <ac:chgData name="Dabiri, Ayda" userId="b37f3988-c176-4be8-807a-107e80ddceeb" providerId="ADAL" clId="{BA64D768-800D-404B-871C-EF892AC06A41}" dt="2020-05-07T11:20:55.299" v="55" actId="403"/>
          <ac:spMkLst>
            <pc:docMk/>
            <pc:sldMk cId="0" sldId="257"/>
            <ac:spMk id="57" creationId="{00000000-0000-0000-0000-000000000000}"/>
          </ac:spMkLst>
        </pc:spChg>
        <pc:picChg chg="mod">
          <ac:chgData name="Dabiri, Ayda" userId="b37f3988-c176-4be8-807a-107e80ddceeb" providerId="ADAL" clId="{BA64D768-800D-404B-871C-EF892AC06A41}" dt="2020-05-07T11:20:51.438" v="53" actId="14100"/>
          <ac:picMkLst>
            <pc:docMk/>
            <pc:sldMk cId="0" sldId="257"/>
            <ac:picMk id="56" creationId="{00000000-0000-0000-0000-000000000000}"/>
          </ac:picMkLst>
        </pc:picChg>
      </pc:sldChg>
      <pc:sldChg chg="modSp add">
        <pc:chgData name="Dabiri, Ayda" userId="b37f3988-c176-4be8-807a-107e80ddceeb" providerId="ADAL" clId="{BA64D768-800D-404B-871C-EF892AC06A41}" dt="2020-05-07T11:21:39.726" v="58" actId="1076"/>
        <pc:sldMkLst>
          <pc:docMk/>
          <pc:sldMk cId="0" sldId="258"/>
        </pc:sldMkLst>
        <pc:spChg chg="mod">
          <ac:chgData name="Dabiri, Ayda" userId="b37f3988-c176-4be8-807a-107e80ddceeb" providerId="ADAL" clId="{BA64D768-800D-404B-871C-EF892AC06A41}" dt="2020-05-07T11:21:39.726" v="58" actId="1076"/>
          <ac:spMkLst>
            <pc:docMk/>
            <pc:sldMk cId="0" sldId="258"/>
            <ac:spMk id="63" creationId="{00000000-0000-0000-0000-000000000000}"/>
          </ac:spMkLst>
        </pc:spChg>
        <pc:spChg chg="mod">
          <ac:chgData name="Dabiri, Ayda" userId="b37f3988-c176-4be8-807a-107e80ddceeb" providerId="ADAL" clId="{BA64D768-800D-404B-871C-EF892AC06A41}" dt="2020-05-07T11:21:39.726" v="58" actId="1076"/>
          <ac:spMkLst>
            <pc:docMk/>
            <pc:sldMk cId="0" sldId="258"/>
            <ac:spMk id="64" creationId="{00000000-0000-0000-0000-000000000000}"/>
          </ac:spMkLst>
        </pc:spChg>
        <pc:picChg chg="mod">
          <ac:chgData name="Dabiri, Ayda" userId="b37f3988-c176-4be8-807a-107e80ddceeb" providerId="ADAL" clId="{BA64D768-800D-404B-871C-EF892AC06A41}" dt="2020-05-07T11:21:33.734" v="57" actId="14100"/>
          <ac:picMkLst>
            <pc:docMk/>
            <pc:sldMk cId="0" sldId="258"/>
            <ac:picMk id="62" creationId="{00000000-0000-0000-0000-000000000000}"/>
          </ac:picMkLst>
        </pc:picChg>
      </pc:sldChg>
      <pc:sldChg chg="modSp add">
        <pc:chgData name="Dabiri, Ayda" userId="b37f3988-c176-4be8-807a-107e80ddceeb" providerId="ADAL" clId="{BA64D768-800D-404B-871C-EF892AC06A41}" dt="2020-05-07T11:21:44.975" v="60" actId="14100"/>
        <pc:sldMkLst>
          <pc:docMk/>
          <pc:sldMk cId="0" sldId="259"/>
        </pc:sldMkLst>
        <pc:picChg chg="mod">
          <ac:chgData name="Dabiri, Ayda" userId="b37f3988-c176-4be8-807a-107e80ddceeb" providerId="ADAL" clId="{BA64D768-800D-404B-871C-EF892AC06A41}" dt="2020-05-07T11:21:44.975" v="60" actId="14100"/>
          <ac:picMkLst>
            <pc:docMk/>
            <pc:sldMk cId="0" sldId="259"/>
            <ac:picMk id="69" creationId="{00000000-0000-0000-0000-000000000000}"/>
          </ac:picMkLst>
        </pc:picChg>
      </pc:sldChg>
      <pc:sldChg chg="modSp add">
        <pc:chgData name="Dabiri, Ayda" userId="b37f3988-c176-4be8-807a-107e80ddceeb" providerId="ADAL" clId="{BA64D768-800D-404B-871C-EF892AC06A41}" dt="2020-05-07T11:21:48.383" v="61" actId="14100"/>
        <pc:sldMkLst>
          <pc:docMk/>
          <pc:sldMk cId="0" sldId="260"/>
        </pc:sldMkLst>
        <pc:picChg chg="mod">
          <ac:chgData name="Dabiri, Ayda" userId="b37f3988-c176-4be8-807a-107e80ddceeb" providerId="ADAL" clId="{BA64D768-800D-404B-871C-EF892AC06A41}" dt="2020-05-07T11:21:48.383" v="61" actId="14100"/>
          <ac:picMkLst>
            <pc:docMk/>
            <pc:sldMk cId="0" sldId="260"/>
            <ac:picMk id="76" creationId="{00000000-0000-0000-0000-000000000000}"/>
          </ac:picMkLst>
        </pc:picChg>
      </pc:sldChg>
      <pc:sldChg chg="modSp add">
        <pc:chgData name="Dabiri, Ayda" userId="b37f3988-c176-4be8-807a-107e80ddceeb" providerId="ADAL" clId="{BA64D768-800D-404B-871C-EF892AC06A41}" dt="2020-05-07T11:21:51.935" v="62" actId="14100"/>
        <pc:sldMkLst>
          <pc:docMk/>
          <pc:sldMk cId="0" sldId="261"/>
        </pc:sldMkLst>
        <pc:picChg chg="mod">
          <ac:chgData name="Dabiri, Ayda" userId="b37f3988-c176-4be8-807a-107e80ddceeb" providerId="ADAL" clId="{BA64D768-800D-404B-871C-EF892AC06A41}" dt="2020-05-07T11:21:51.935" v="62" actId="14100"/>
          <ac:picMkLst>
            <pc:docMk/>
            <pc:sldMk cId="0" sldId="261"/>
            <ac:picMk id="84" creationId="{00000000-0000-0000-0000-000000000000}"/>
          </ac:picMkLst>
        </pc:picChg>
      </pc:sldChg>
      <pc:sldChg chg="modSp add">
        <pc:chgData name="Dabiri, Ayda" userId="b37f3988-c176-4be8-807a-107e80ddceeb" providerId="ADAL" clId="{BA64D768-800D-404B-871C-EF892AC06A41}" dt="2020-05-07T11:22:07.784" v="68" actId="14100"/>
        <pc:sldMkLst>
          <pc:docMk/>
          <pc:sldMk cId="0" sldId="262"/>
        </pc:sldMkLst>
        <pc:spChg chg="mod">
          <ac:chgData name="Dabiri, Ayda" userId="b37f3988-c176-4be8-807a-107e80ddceeb" providerId="ADAL" clId="{BA64D768-800D-404B-871C-EF892AC06A41}" dt="2020-05-07T11:22:00.263" v="66" actId="404"/>
          <ac:spMkLst>
            <pc:docMk/>
            <pc:sldMk cId="0" sldId="262"/>
            <ac:spMk id="94" creationId="{00000000-0000-0000-0000-000000000000}"/>
          </ac:spMkLst>
        </pc:spChg>
        <pc:picChg chg="mod">
          <ac:chgData name="Dabiri, Ayda" userId="b37f3988-c176-4be8-807a-107e80ddceeb" providerId="ADAL" clId="{BA64D768-800D-404B-871C-EF892AC06A41}" dt="2020-05-07T11:22:07.784" v="68" actId="14100"/>
          <ac:picMkLst>
            <pc:docMk/>
            <pc:sldMk cId="0" sldId="262"/>
            <ac:picMk id="92" creationId="{00000000-0000-0000-0000-000000000000}"/>
          </ac:picMkLst>
        </pc:picChg>
      </pc:sldChg>
      <pc:sldChg chg="modSp add">
        <pc:chgData name="Dabiri, Ayda" userId="b37f3988-c176-4be8-807a-107e80ddceeb" providerId="ADAL" clId="{BA64D768-800D-404B-871C-EF892AC06A41}" dt="2020-05-07T11:22:15.503" v="70" actId="14100"/>
        <pc:sldMkLst>
          <pc:docMk/>
          <pc:sldMk cId="0" sldId="263"/>
        </pc:sldMkLst>
        <pc:spChg chg="mod">
          <ac:chgData name="Dabiri, Ayda" userId="b37f3988-c176-4be8-807a-107e80ddceeb" providerId="ADAL" clId="{BA64D768-800D-404B-871C-EF892AC06A41}" dt="2020-05-07T11:22:12.436" v="69" actId="404"/>
          <ac:spMkLst>
            <pc:docMk/>
            <pc:sldMk cId="0" sldId="263"/>
            <ac:spMk id="101" creationId="{00000000-0000-0000-0000-000000000000}"/>
          </ac:spMkLst>
        </pc:spChg>
        <pc:picChg chg="mod">
          <ac:chgData name="Dabiri, Ayda" userId="b37f3988-c176-4be8-807a-107e80ddceeb" providerId="ADAL" clId="{BA64D768-800D-404B-871C-EF892AC06A41}" dt="2020-05-07T11:22:15.503" v="70" actId="14100"/>
          <ac:picMkLst>
            <pc:docMk/>
            <pc:sldMk cId="0" sldId="263"/>
            <ac:picMk id="99" creationId="{00000000-0000-0000-0000-000000000000}"/>
          </ac:picMkLst>
        </pc:picChg>
      </pc:sldChg>
      <pc:sldChg chg="modSp add">
        <pc:chgData name="Dabiri, Ayda" userId="b37f3988-c176-4be8-807a-107e80ddceeb" providerId="ADAL" clId="{BA64D768-800D-404B-871C-EF892AC06A41}" dt="2020-05-07T11:22:18.430" v="71" actId="14100"/>
        <pc:sldMkLst>
          <pc:docMk/>
          <pc:sldMk cId="0" sldId="264"/>
        </pc:sldMkLst>
        <pc:picChg chg="mod">
          <ac:chgData name="Dabiri, Ayda" userId="b37f3988-c176-4be8-807a-107e80ddceeb" providerId="ADAL" clId="{BA64D768-800D-404B-871C-EF892AC06A41}" dt="2020-05-07T11:22:18.430" v="71" actId="14100"/>
          <ac:picMkLst>
            <pc:docMk/>
            <pc:sldMk cId="0" sldId="264"/>
            <ac:picMk id="106" creationId="{00000000-0000-0000-0000-000000000000}"/>
          </ac:picMkLst>
        </pc:picChg>
      </pc:sldChg>
      <pc:sldChg chg="modSp add">
        <pc:chgData name="Dabiri, Ayda" userId="b37f3988-c176-4be8-807a-107e80ddceeb" providerId="ADAL" clId="{BA64D768-800D-404B-871C-EF892AC06A41}" dt="2020-05-07T11:22:24.486" v="72" actId="14100"/>
        <pc:sldMkLst>
          <pc:docMk/>
          <pc:sldMk cId="0" sldId="265"/>
        </pc:sldMkLst>
        <pc:picChg chg="mod">
          <ac:chgData name="Dabiri, Ayda" userId="b37f3988-c176-4be8-807a-107e80ddceeb" providerId="ADAL" clId="{BA64D768-800D-404B-871C-EF892AC06A41}" dt="2020-05-07T11:22:24.486" v="72" actId="14100"/>
          <ac:picMkLst>
            <pc:docMk/>
            <pc:sldMk cId="0" sldId="265"/>
            <ac:picMk id="113" creationId="{00000000-0000-0000-0000-000000000000}"/>
          </ac:picMkLst>
        </pc:picChg>
      </pc:sldChg>
      <pc:sldChg chg="modSp add">
        <pc:chgData name="Dabiri, Ayda" userId="b37f3988-c176-4be8-807a-107e80ddceeb" providerId="ADAL" clId="{BA64D768-800D-404B-871C-EF892AC06A41}" dt="2020-05-07T11:22:29.855" v="74" actId="14100"/>
        <pc:sldMkLst>
          <pc:docMk/>
          <pc:sldMk cId="0" sldId="266"/>
        </pc:sldMkLst>
        <pc:picChg chg="mod">
          <ac:chgData name="Dabiri, Ayda" userId="b37f3988-c176-4be8-807a-107e80ddceeb" providerId="ADAL" clId="{BA64D768-800D-404B-871C-EF892AC06A41}" dt="2020-05-07T11:22:29.855" v="74" actId="14100"/>
          <ac:picMkLst>
            <pc:docMk/>
            <pc:sldMk cId="0" sldId="266"/>
            <ac:picMk id="120" creationId="{00000000-0000-0000-0000-000000000000}"/>
          </ac:picMkLst>
        </pc:picChg>
      </pc:sldChg>
      <pc:sldChg chg="modSp add">
        <pc:chgData name="Dabiri, Ayda" userId="b37f3988-c176-4be8-807a-107e80ddceeb" providerId="ADAL" clId="{BA64D768-800D-404B-871C-EF892AC06A41}" dt="2020-05-07T11:22:36.495" v="76" actId="14100"/>
        <pc:sldMkLst>
          <pc:docMk/>
          <pc:sldMk cId="0" sldId="267"/>
        </pc:sldMkLst>
        <pc:picChg chg="mod">
          <ac:chgData name="Dabiri, Ayda" userId="b37f3988-c176-4be8-807a-107e80ddceeb" providerId="ADAL" clId="{BA64D768-800D-404B-871C-EF892AC06A41}" dt="2020-05-07T11:22:36.495" v="76" actId="14100"/>
          <ac:picMkLst>
            <pc:docMk/>
            <pc:sldMk cId="0" sldId="267"/>
            <ac:picMk id="127" creationId="{00000000-0000-0000-0000-000000000000}"/>
          </ac:picMkLst>
        </pc:picChg>
      </pc:sldChg>
      <pc:sldChg chg="add setBg">
        <pc:chgData name="Dabiri, Ayda" userId="b37f3988-c176-4be8-807a-107e80ddceeb" providerId="ADAL" clId="{BA64D768-800D-404B-871C-EF892AC06A41}" dt="2020-05-07T11:20:30.549" v="49"/>
        <pc:sldMkLst>
          <pc:docMk/>
          <pc:sldMk cId="0" sldId="268"/>
        </pc:sldMkLst>
      </pc:sldChg>
      <pc:sldChg chg="modSp add">
        <pc:chgData name="Dabiri, Ayda" userId="b37f3988-c176-4be8-807a-107e80ddceeb" providerId="ADAL" clId="{BA64D768-800D-404B-871C-EF892AC06A41}" dt="2020-05-07T11:22:42.318" v="77" actId="14100"/>
        <pc:sldMkLst>
          <pc:docMk/>
          <pc:sldMk cId="0" sldId="269"/>
        </pc:sldMkLst>
        <pc:picChg chg="mod">
          <ac:chgData name="Dabiri, Ayda" userId="b37f3988-c176-4be8-807a-107e80ddceeb" providerId="ADAL" clId="{BA64D768-800D-404B-871C-EF892AC06A41}" dt="2020-05-07T11:22:42.318" v="77" actId="14100"/>
          <ac:picMkLst>
            <pc:docMk/>
            <pc:sldMk cId="0" sldId="269"/>
            <ac:picMk id="141"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zh-CN" altLang="en-US"/>
          </a:p>
        </p:txBody>
      </p:sp>
      <p:sp>
        <p:nvSpPr>
          <p:cNvPr id="3" name="日期占位符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9378A75F-2924-419E-A2B9-0B6F81294D43}" type="datetimeFigureOut">
              <a:rPr lang="zh-CN" altLang="en-US" smtClean="0"/>
              <a:t>2020/5/7</a:t>
            </a:fld>
            <a:endParaRPr lang="zh-CN" altLang="en-US"/>
          </a:p>
        </p:txBody>
      </p:sp>
      <p:sp>
        <p:nvSpPr>
          <p:cNvPr id="4" name="幻灯片图像占位符 3"/>
          <p:cNvSpPr>
            <a:spLocks noGrp="1" noRot="1" noChangeAspect="1"/>
          </p:cNvSpPr>
          <p:nvPr>
            <p:ph type="sldImg" idx="2"/>
          </p:nvPr>
        </p:nvSpPr>
        <p:spPr>
          <a:xfrm>
            <a:off x="1249363" y="1279525"/>
            <a:ext cx="4605337" cy="3454400"/>
          </a:xfrm>
          <a:prstGeom prst="rect">
            <a:avLst/>
          </a:prstGeom>
          <a:noFill/>
          <a:ln w="12700">
            <a:solidFill>
              <a:prstClr val="black"/>
            </a:solidFill>
          </a:ln>
        </p:spPr>
        <p:txBody>
          <a:bodyPr vert="horz" lIns="99075" tIns="49538" rIns="99075" bIns="49538" rtlCol="0" anchor="ctr"/>
          <a:lstStyle/>
          <a:p>
            <a:endParaRPr lang="zh-CN" altLang="en-US"/>
          </a:p>
        </p:txBody>
      </p:sp>
      <p:sp>
        <p:nvSpPr>
          <p:cNvPr id="5" name="备注占位符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245FDEC2-DF3E-4D08-A694-69CAF3C42812}" type="slidenum">
              <a:rPr lang="zh-CN" altLang="en-US" smtClean="0"/>
              <a:t>‹#›</a:t>
            </a:fld>
            <a:endParaRPr lang="zh-CN" altLang="en-US"/>
          </a:p>
        </p:txBody>
      </p:sp>
    </p:spTree>
    <p:extLst>
      <p:ext uri="{BB962C8B-B14F-4D97-AF65-F5344CB8AC3E}">
        <p14:creationId xmlns:p14="http://schemas.microsoft.com/office/powerpoint/2010/main" val="171074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45FDEC2-DF3E-4D08-A694-69CAF3C42812}" type="slidenum">
              <a:rPr lang="zh-CN" altLang="en-US" smtClean="0"/>
              <a:t>1</a:t>
            </a:fld>
            <a:endParaRPr lang="zh-CN" altLang="en-US"/>
          </a:p>
        </p:txBody>
      </p:sp>
    </p:spTree>
    <p:extLst>
      <p:ext uri="{BB962C8B-B14F-4D97-AF65-F5344CB8AC3E}">
        <p14:creationId xmlns:p14="http://schemas.microsoft.com/office/powerpoint/2010/main" val="3534284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84d25205ce_0_3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84d25205ce_0_3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84d25205ce_0_3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84d25205ce_0_3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84d25205ce_0_4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84d25205ce_0_4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84d25205ce_0_4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84d25205ce_0_4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84d25205ce_0_3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84d25205ce_0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84d25205ce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84d25205c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84d25205ce_0_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84d25205ce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84d25205ce_0_1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84d25205ce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84d25205ce_0_1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84d25205ce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84d25205ce_0_2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84d25205ce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84d25205ce_0_2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84d25205ce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84d25205ce_0_3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84d25205ce_0_3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2020/5/7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3668864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2020/5/7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3297479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2020/5/7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684311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76173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2020/5/7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369118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D524E67A-AF0E-4819-AC53-2E46C7DFBD72}" type="datetimeFigureOut">
              <a:rPr lang="zh-CN" altLang="en-US" smtClean="0"/>
              <a:t>2020/5/7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376907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D524E67A-AF0E-4819-AC53-2E46C7DFBD72}" type="datetimeFigureOut">
              <a:rPr lang="zh-CN" altLang="en-US" smtClean="0"/>
              <a:t>2020/5/7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985548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D524E67A-AF0E-4819-AC53-2E46C7DFBD72}" type="datetimeFigureOut">
              <a:rPr lang="zh-CN" altLang="en-US" smtClean="0"/>
              <a:t>2020/5/7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1055964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D524E67A-AF0E-4819-AC53-2E46C7DFBD72}" type="datetimeFigureOut">
              <a:rPr lang="zh-CN" altLang="en-US" smtClean="0"/>
              <a:t>2020/5/7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134630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4E67A-AF0E-4819-AC53-2E46C7DFBD72}" type="datetimeFigureOut">
              <a:rPr lang="zh-CN" altLang="en-US" smtClean="0"/>
              <a:t>2020/5/7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3305048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524E67A-AF0E-4819-AC53-2E46C7DFBD72}" type="datetimeFigureOut">
              <a:rPr lang="zh-CN" altLang="en-US" smtClean="0"/>
              <a:t>2020/5/7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3555716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D524E67A-AF0E-4819-AC53-2E46C7DFBD72}" type="datetimeFigureOut">
              <a:rPr lang="zh-CN" altLang="en-US" smtClean="0"/>
              <a:t>2020/5/7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706221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4E67A-AF0E-4819-AC53-2E46C7DFBD72}" type="datetimeFigureOut">
              <a:rPr lang="zh-CN" altLang="en-US" smtClean="0"/>
              <a:t>2020/5/7</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1055953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8C7CA0D1-8B49-4675-8A5E-57C7F64475C1}"/>
              </a:ext>
            </a:extLst>
          </p:cNvPr>
          <p:cNvSpPr/>
          <p:nvPr/>
        </p:nvSpPr>
        <p:spPr>
          <a:xfrm>
            <a:off x="6588275" y="935321"/>
            <a:ext cx="1896609" cy="369332"/>
          </a:xfrm>
          <a:prstGeom prst="rect">
            <a:avLst/>
          </a:prstGeom>
        </p:spPr>
        <p:txBody>
          <a:bodyPr wrap="none">
            <a:spAutoFit/>
          </a:bodyPr>
          <a:lstStyle/>
          <a:p>
            <a:pPr algn="r"/>
            <a:r>
              <a:rPr lang="en-GB" b="1" dirty="0"/>
              <a:t>FGAI4H-I-023-A03</a:t>
            </a:r>
          </a:p>
        </p:txBody>
      </p:sp>
      <p:sp>
        <p:nvSpPr>
          <p:cNvPr id="10" name="Rectangle 9">
            <a:extLst>
              <a:ext uri="{FF2B5EF4-FFF2-40B4-BE49-F238E27FC236}">
                <a16:creationId xmlns:a16="http://schemas.microsoft.com/office/drawing/2014/main" id="{D36F58C8-2F54-4864-94DC-A069EA8D2640}"/>
              </a:ext>
            </a:extLst>
          </p:cNvPr>
          <p:cNvSpPr/>
          <p:nvPr/>
        </p:nvSpPr>
        <p:spPr>
          <a:xfrm>
            <a:off x="5906855" y="1304653"/>
            <a:ext cx="2541337" cy="369332"/>
          </a:xfrm>
          <a:prstGeom prst="rect">
            <a:avLst/>
          </a:prstGeom>
        </p:spPr>
        <p:txBody>
          <a:bodyPr wrap="none">
            <a:spAutoFit/>
          </a:bodyPr>
          <a:lstStyle/>
          <a:p>
            <a:pPr algn="r"/>
            <a:r>
              <a:rPr lang="en-US"/>
              <a:t>E-meeting, 7-8 May 2020</a:t>
            </a:r>
            <a:endParaRPr lang="en-GB" dirty="0"/>
          </a:p>
        </p:txBody>
      </p:sp>
      <p:graphicFrame>
        <p:nvGraphicFramePr>
          <p:cNvPr id="14" name="Table 2">
            <a:extLst>
              <a:ext uri="{FF2B5EF4-FFF2-40B4-BE49-F238E27FC236}">
                <a16:creationId xmlns:a16="http://schemas.microsoft.com/office/drawing/2014/main" id="{F23ADA95-2EB2-45F5-AA21-8B52FA9A9E11}"/>
              </a:ext>
            </a:extLst>
          </p:cNvPr>
          <p:cNvGraphicFramePr>
            <a:graphicFrameLocks noGrp="1"/>
          </p:cNvGraphicFramePr>
          <p:nvPr>
            <p:extLst>
              <p:ext uri="{D42A27DB-BD31-4B8C-83A1-F6EECF244321}">
                <p14:modId xmlns:p14="http://schemas.microsoft.com/office/powerpoint/2010/main" val="1446075309"/>
              </p:ext>
            </p:extLst>
          </p:nvPr>
        </p:nvGraphicFramePr>
        <p:xfrm>
          <a:off x="933576" y="3247161"/>
          <a:ext cx="7112397" cy="2354580"/>
        </p:xfrm>
        <a:graphic>
          <a:graphicData uri="http://schemas.openxmlformats.org/drawingml/2006/table">
            <a:tbl>
              <a:tblPr firstRow="1" bandRow="1">
                <a:tableStyleId>{2D5ABB26-0587-4C30-8999-92F81FD0307C}</a:tableStyleId>
              </a:tblPr>
              <a:tblGrid>
                <a:gridCol w="1139830">
                  <a:extLst>
                    <a:ext uri="{9D8B030D-6E8A-4147-A177-3AD203B41FA5}">
                      <a16:colId xmlns:a16="http://schemas.microsoft.com/office/drawing/2014/main" val="3760236376"/>
                    </a:ext>
                  </a:extLst>
                </a:gridCol>
                <a:gridCol w="2943219">
                  <a:extLst>
                    <a:ext uri="{9D8B030D-6E8A-4147-A177-3AD203B41FA5}">
                      <a16:colId xmlns:a16="http://schemas.microsoft.com/office/drawing/2014/main" val="4118390399"/>
                    </a:ext>
                  </a:extLst>
                </a:gridCol>
                <a:gridCol w="3029348">
                  <a:extLst>
                    <a:ext uri="{9D8B030D-6E8A-4147-A177-3AD203B41FA5}">
                      <a16:colId xmlns:a16="http://schemas.microsoft.com/office/drawing/2014/main" val="3689152469"/>
                    </a:ext>
                  </a:extLst>
                </a:gridCol>
              </a:tblGrid>
              <a:tr h="365760">
                <a:tc>
                  <a:txBody>
                    <a:bodyPr/>
                    <a:lstStyle/>
                    <a:p>
                      <a:r>
                        <a:rPr lang="en-US" sz="1800" b="1" dirty="0"/>
                        <a:t>Source:</a:t>
                      </a:r>
                      <a:endParaRPr lang="en-GB" sz="1800" b="1" dirty="0"/>
                    </a:p>
                  </a:txBody>
                  <a:tcPr marL="68580" marR="68580" marT="34290" marB="34290"/>
                </a:tc>
                <a:tc gridSpan="2">
                  <a:txBody>
                    <a:bodyPr/>
                    <a:lstStyle/>
                    <a:p>
                      <a:r>
                        <a:rPr lang="en-GB" sz="1800" b="0" i="0" kern="1200" dirty="0">
                          <a:solidFill>
                            <a:schemeClr val="tx1"/>
                          </a:solidFill>
                          <a:effectLst/>
                          <a:latin typeface="+mn-lt"/>
                          <a:ea typeface="+mn-ea"/>
                          <a:cs typeface="+mn-cs"/>
                        </a:rPr>
                        <a:t>TG-Radiology Topic Driver</a:t>
                      </a:r>
                      <a:endParaRPr lang="en-GB" sz="1800" dirty="0">
                        <a:solidFill>
                          <a:srgbClr val="FF0000"/>
                        </a:solidFill>
                      </a:endParaRPr>
                    </a:p>
                  </a:txBody>
                  <a:tcPr marL="68580" marR="68580" marT="34290" marB="34290"/>
                </a:tc>
                <a:tc hMerge="1">
                  <a:txBody>
                    <a:bodyPr/>
                    <a:lstStyle/>
                    <a:p>
                      <a:endParaRPr lang="en-GB"/>
                    </a:p>
                  </a:txBody>
                  <a:tcPr/>
                </a:tc>
                <a:extLst>
                  <a:ext uri="{0D108BD9-81ED-4DB2-BD59-A6C34878D82A}">
                    <a16:rowId xmlns:a16="http://schemas.microsoft.com/office/drawing/2014/main" val="3920436266"/>
                  </a:ext>
                </a:extLst>
              </a:tr>
              <a:tr h="365760">
                <a:tc>
                  <a:txBody>
                    <a:bodyPr/>
                    <a:lstStyle/>
                    <a:p>
                      <a:r>
                        <a:rPr lang="en-US" sz="1800" b="1" dirty="0"/>
                        <a:t>Title:</a:t>
                      </a:r>
                      <a:endParaRPr lang="en-GB" sz="1800" b="1" dirty="0"/>
                    </a:p>
                  </a:txBody>
                  <a:tcPr marL="68580" marR="68580" marT="34290" marB="34290"/>
                </a:tc>
                <a:tc gridSpan="2">
                  <a:txBody>
                    <a:bodyPr/>
                    <a:lstStyle/>
                    <a:p>
                      <a:r>
                        <a:rPr lang="en-GB" sz="1800" b="0" i="0" kern="1200" dirty="0">
                          <a:solidFill>
                            <a:schemeClr val="tx1"/>
                          </a:solidFill>
                          <a:effectLst/>
                          <a:latin typeface="+mn-lt"/>
                          <a:ea typeface="+mn-ea"/>
                          <a:cs typeface="+mn-cs"/>
                        </a:rPr>
                        <a:t>Att.3 – Presentation (TG-Radiology)</a:t>
                      </a:r>
                      <a:endParaRPr lang="en-GB" sz="1800" dirty="0"/>
                    </a:p>
                  </a:txBody>
                  <a:tcPr marL="68580" marR="68580" marT="34290" marB="34290"/>
                </a:tc>
                <a:tc hMerge="1">
                  <a:txBody>
                    <a:bodyPr/>
                    <a:lstStyle/>
                    <a:p>
                      <a:endParaRPr lang="en-GB"/>
                    </a:p>
                  </a:txBody>
                  <a:tcPr/>
                </a:tc>
                <a:extLst>
                  <a:ext uri="{0D108BD9-81ED-4DB2-BD59-A6C34878D82A}">
                    <a16:rowId xmlns:a16="http://schemas.microsoft.com/office/drawing/2014/main" val="994681210"/>
                  </a:ext>
                </a:extLst>
              </a:tr>
              <a:tr h="365760">
                <a:tc>
                  <a:txBody>
                    <a:bodyPr/>
                    <a:lstStyle/>
                    <a:p>
                      <a:r>
                        <a:rPr lang="en-US" sz="1800" b="1" dirty="0"/>
                        <a:t>Purpose:</a:t>
                      </a:r>
                      <a:endParaRPr lang="en-GB" sz="1800" b="1" dirty="0"/>
                    </a:p>
                  </a:txBody>
                  <a:tcPr marL="68580" marR="68580" marT="34290" marB="34290">
                    <a:lnB w="19050" cap="flat" cmpd="sng" algn="ctr">
                      <a:solidFill>
                        <a:schemeClr val="tx1"/>
                      </a:solidFill>
                      <a:prstDash val="solid"/>
                      <a:round/>
                      <a:headEnd type="none" w="med" len="med"/>
                      <a:tailEnd type="none" w="med" len="med"/>
                    </a:lnB>
                  </a:tcPr>
                </a:tc>
                <a:tc gridSpan="2">
                  <a:txBody>
                    <a:bodyPr/>
                    <a:lstStyle/>
                    <a:p>
                      <a:r>
                        <a:rPr lang="en-US" sz="1800" dirty="0"/>
                        <a:t>Discussion</a:t>
                      </a:r>
                      <a:endParaRPr lang="en-GB" sz="1800" dirty="0"/>
                    </a:p>
                  </a:txBody>
                  <a:tcPr marL="68580" marR="68580" marT="34290" marB="34290">
                    <a:lnB w="19050" cap="flat" cmpd="sng" algn="ctr">
                      <a:solidFill>
                        <a:schemeClr val="tx1"/>
                      </a:solidFill>
                      <a:prstDash val="solid"/>
                      <a:round/>
                      <a:headEnd type="none" w="med" len="med"/>
                      <a:tailEnd type="none" w="med" len="med"/>
                    </a:lnB>
                  </a:tcPr>
                </a:tc>
                <a:tc hMerge="1">
                  <a:txBody>
                    <a:bodyPr/>
                    <a:lstStyle/>
                    <a:p>
                      <a:endParaRPr lang="en-GB" dirty="0"/>
                    </a:p>
                  </a:txBody>
                  <a:tcPr/>
                </a:tc>
                <a:extLst>
                  <a:ext uri="{0D108BD9-81ED-4DB2-BD59-A6C34878D82A}">
                    <a16:rowId xmlns:a16="http://schemas.microsoft.com/office/drawing/2014/main" val="987445829"/>
                  </a:ext>
                </a:extLst>
              </a:tr>
              <a:tr h="365760">
                <a:tc>
                  <a:txBody>
                    <a:bodyPr/>
                    <a:lstStyle/>
                    <a:p>
                      <a:r>
                        <a:rPr lang="en-US" sz="1800" b="1" dirty="0"/>
                        <a:t>Contact:</a:t>
                      </a:r>
                      <a:endParaRPr lang="en-GB" sz="1800" b="1" dirty="0"/>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GB" sz="1800" dirty="0"/>
                        <a:t>Darlington Ahiale Akogo</a:t>
                      </a:r>
                      <a:br>
                        <a:rPr lang="en-GB" sz="1800" dirty="0"/>
                      </a:br>
                      <a:r>
                        <a:rPr lang="en-GB" sz="1800" dirty="0"/>
                        <a:t>Founder, Director of AI</a:t>
                      </a:r>
                    </a:p>
                    <a:p>
                      <a:r>
                        <a:rPr lang="en-GB" sz="1800" dirty="0" err="1"/>
                        <a:t>minoHealth</a:t>
                      </a:r>
                      <a:r>
                        <a:rPr lang="en-GB" sz="1800" dirty="0"/>
                        <a:t> AI Labs</a:t>
                      </a:r>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800" dirty="0"/>
                        <a:t>E-mail: </a:t>
                      </a:r>
                      <a:r>
                        <a:rPr lang="en-GB" sz="1800" kern="1200" dirty="0">
                          <a:solidFill>
                            <a:schemeClr val="tx1"/>
                          </a:solidFill>
                          <a:effectLst/>
                        </a:rPr>
                        <a:t>darlington@gudra-studio.com</a:t>
                      </a:r>
                    </a:p>
                    <a:p>
                      <a:endParaRPr lang="en-GB" sz="1800" dirty="0"/>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8741495"/>
                  </a:ext>
                </a:extLst>
              </a:tr>
              <a:tr h="365760">
                <a:tc>
                  <a:txBody>
                    <a:bodyPr/>
                    <a:lstStyle/>
                    <a:p>
                      <a:r>
                        <a:rPr lang="en-US" sz="1800" b="1" dirty="0"/>
                        <a:t>Abstract:</a:t>
                      </a:r>
                      <a:endParaRPr lang="en-GB" sz="1800" b="1" dirty="0"/>
                    </a:p>
                  </a:txBody>
                  <a:tcPr marL="68580" marR="68580" marT="34290" marB="34290">
                    <a:lnT w="19050" cap="flat" cmpd="sng" algn="ctr">
                      <a:solidFill>
                        <a:schemeClr val="tx1"/>
                      </a:solidFill>
                      <a:prstDash val="solid"/>
                      <a:round/>
                      <a:headEnd type="none" w="med" len="med"/>
                      <a:tailEnd type="none" w="med" len="med"/>
                    </a:lnT>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This PPT contains a presentation of I-023-A01.</a:t>
                      </a:r>
                      <a:endParaRPr lang="en-GB" sz="1800" dirty="0"/>
                    </a:p>
                  </a:txBody>
                  <a:tcPr marL="68580" marR="68580" marT="34290" marB="34290">
                    <a:lnT w="19050" cap="flat" cmpd="sng" algn="ctr">
                      <a:solidFill>
                        <a:schemeClr val="tx1"/>
                      </a:solid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val="1297947478"/>
                  </a:ext>
                </a:extLst>
              </a:tr>
            </a:tbl>
          </a:graphicData>
        </a:graphic>
      </p:graphicFrame>
    </p:spTree>
    <p:extLst>
      <p:ext uri="{BB962C8B-B14F-4D97-AF65-F5344CB8AC3E}">
        <p14:creationId xmlns:p14="http://schemas.microsoft.com/office/powerpoint/2010/main" val="2383934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21" descr="Related image"/>
          <p:cNvPicPr preferRelativeResize="0"/>
          <p:nvPr/>
        </p:nvPicPr>
        <p:blipFill>
          <a:blip r:embed="rId3">
            <a:alphaModFix/>
          </a:blip>
          <a:stretch>
            <a:fillRect/>
          </a:stretch>
        </p:blipFill>
        <p:spPr>
          <a:xfrm>
            <a:off x="1" y="29500"/>
            <a:ext cx="9144002" cy="6828500"/>
          </a:xfrm>
          <a:prstGeom prst="rect">
            <a:avLst/>
          </a:prstGeom>
          <a:noFill/>
          <a:ln>
            <a:noFill/>
          </a:ln>
        </p:spPr>
      </p:pic>
      <p:sp>
        <p:nvSpPr>
          <p:cNvPr id="114" name="Google Shape;114;p21"/>
          <p:cNvSpPr txBox="1">
            <a:spLocks noGrp="1"/>
          </p:cNvSpPr>
          <p:nvPr>
            <p:ph type="title"/>
          </p:nvPr>
        </p:nvSpPr>
        <p:spPr>
          <a:xfrm>
            <a:off x="311700" y="1302275"/>
            <a:ext cx="8520600" cy="572700"/>
          </a:xfrm>
          <a:prstGeom prst="rect">
            <a:avLst/>
          </a:prstGeom>
          <a:solidFill>
            <a:srgbClr val="070707">
              <a:alpha val="54210"/>
            </a:srgbClr>
          </a:solidFill>
        </p:spPr>
        <p:txBody>
          <a:bodyPr spcFirstLastPara="1" vert="horz" wrap="square" lIns="91425" tIns="91425" rIns="91425" bIns="91425" rtlCol="0" anchor="t" anchorCtr="0">
            <a:noAutofit/>
          </a:bodyPr>
          <a:lstStyle/>
          <a:p>
            <a:r>
              <a:rPr lang="en">
                <a:solidFill>
                  <a:srgbClr val="FFFFFF"/>
                </a:solidFill>
                <a:latin typeface="Calibri"/>
                <a:ea typeface="Calibri"/>
                <a:cs typeface="Calibri"/>
                <a:sym typeface="Calibri"/>
              </a:rPr>
              <a:t>Topic Description Document </a:t>
            </a:r>
            <a:endParaRPr>
              <a:latin typeface="Calibri"/>
              <a:ea typeface="Calibri"/>
              <a:cs typeface="Calibri"/>
              <a:sym typeface="Calibri"/>
            </a:endParaRPr>
          </a:p>
        </p:txBody>
      </p:sp>
      <p:sp>
        <p:nvSpPr>
          <p:cNvPr id="115" name="Google Shape;115;p21"/>
          <p:cNvSpPr txBox="1">
            <a:spLocks noGrp="1"/>
          </p:cNvSpPr>
          <p:nvPr>
            <p:ph type="body" idx="1"/>
          </p:nvPr>
        </p:nvSpPr>
        <p:spPr>
          <a:xfrm>
            <a:off x="311700" y="2009725"/>
            <a:ext cx="8520600" cy="3562500"/>
          </a:xfrm>
          <a:prstGeom prst="rect">
            <a:avLst/>
          </a:prstGeom>
          <a:solidFill>
            <a:srgbClr val="070707">
              <a:alpha val="54210"/>
            </a:srgbClr>
          </a:solidFill>
        </p:spPr>
        <p:txBody>
          <a:bodyPr spcFirstLastPara="1" vert="horz" wrap="square" lIns="91425" tIns="91425" rIns="91425" bIns="91425" rtlCol="0" anchor="t" anchorCtr="0">
            <a:noAutofit/>
          </a:bodyPr>
          <a:lstStyle/>
          <a:p>
            <a:pPr marL="0" indent="0">
              <a:buClr>
                <a:schemeClr val="dk1"/>
              </a:buClr>
              <a:buSzPts val="1100"/>
              <a:buNone/>
            </a:pPr>
            <a:r>
              <a:rPr lang="en">
                <a:solidFill>
                  <a:schemeClr val="lt1"/>
                </a:solidFill>
                <a:latin typeface="Calibri"/>
                <a:ea typeface="Calibri"/>
                <a:cs typeface="Calibri"/>
                <a:sym typeface="Calibri"/>
              </a:rPr>
              <a:t>Existing AI Solutions</a:t>
            </a:r>
            <a:br>
              <a:rPr lang="en">
                <a:solidFill>
                  <a:schemeClr val="lt1"/>
                </a:solidFill>
                <a:latin typeface="Calibri"/>
                <a:ea typeface="Calibri"/>
                <a:cs typeface="Calibri"/>
                <a:sym typeface="Calibri"/>
              </a:rPr>
            </a:br>
            <a:r>
              <a:rPr lang="en">
                <a:solidFill>
                  <a:schemeClr val="lt1"/>
                </a:solidFill>
                <a:latin typeface="Calibri"/>
                <a:ea typeface="Calibri"/>
                <a:cs typeface="Calibri"/>
                <a:sym typeface="Calibri"/>
              </a:rPr>
              <a:t>Algorithms used: Convolutional Neural Networks, Transfer Learning, Bayesian Optimization</a:t>
            </a:r>
            <a:br>
              <a:rPr lang="en">
                <a:solidFill>
                  <a:schemeClr val="lt1"/>
                </a:solidFill>
                <a:latin typeface="Calibri"/>
                <a:ea typeface="Calibri"/>
                <a:cs typeface="Calibri"/>
                <a:sym typeface="Calibri"/>
              </a:rPr>
            </a:br>
            <a:r>
              <a:rPr lang="en">
                <a:solidFill>
                  <a:schemeClr val="lt1"/>
                </a:solidFill>
                <a:latin typeface="Calibri"/>
                <a:ea typeface="Calibri"/>
                <a:cs typeface="Calibri"/>
                <a:sym typeface="Calibri"/>
              </a:rPr>
              <a:t>Input structure and format: 2D image, PNG/JPEG (converted from DICOM)</a:t>
            </a:r>
            <a:br>
              <a:rPr lang="en">
                <a:solidFill>
                  <a:schemeClr val="lt1"/>
                </a:solidFill>
                <a:latin typeface="Calibri"/>
                <a:ea typeface="Calibri"/>
                <a:cs typeface="Calibri"/>
                <a:sym typeface="Calibri"/>
              </a:rPr>
            </a:br>
            <a:r>
              <a:rPr lang="en">
                <a:solidFill>
                  <a:schemeClr val="lt1"/>
                </a:solidFill>
                <a:latin typeface="Calibri"/>
                <a:ea typeface="Calibri"/>
                <a:cs typeface="Calibri"/>
                <a:sym typeface="Calibri"/>
              </a:rPr>
              <a:t>Evaluation metrics: Accuracy Score, ROC curve &amp; Area Under Curve ROC Score, Specificity and Sensitivity</a:t>
            </a:r>
            <a:endParaRPr>
              <a:solidFill>
                <a:schemeClr val="lt1"/>
              </a:solidFill>
              <a:latin typeface="Calibri"/>
              <a:ea typeface="Calibri"/>
              <a:cs typeface="Calibri"/>
              <a:sym typeface="Calibri"/>
            </a:endParaRPr>
          </a:p>
          <a:p>
            <a:pPr marL="0" indent="0">
              <a:spcBef>
                <a:spcPts val="1600"/>
              </a:spcBef>
              <a:spcAft>
                <a:spcPts val="1600"/>
              </a:spcAft>
              <a:buClr>
                <a:schemeClr val="dk1"/>
              </a:buClr>
              <a:buSzPts val="1100"/>
              <a:buNone/>
            </a:pPr>
            <a:endParaRPr>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22" descr="Image result for analytics"/>
          <p:cNvPicPr preferRelativeResize="0"/>
          <p:nvPr/>
        </p:nvPicPr>
        <p:blipFill>
          <a:blip r:embed="rId3">
            <a:alphaModFix/>
          </a:blip>
          <a:stretch>
            <a:fillRect/>
          </a:stretch>
        </p:blipFill>
        <p:spPr>
          <a:xfrm>
            <a:off x="0" y="0"/>
            <a:ext cx="9144000" cy="6858000"/>
          </a:xfrm>
          <a:prstGeom prst="rect">
            <a:avLst/>
          </a:prstGeom>
          <a:noFill/>
          <a:ln>
            <a:noFill/>
          </a:ln>
        </p:spPr>
      </p:pic>
      <p:sp>
        <p:nvSpPr>
          <p:cNvPr id="121" name="Google Shape;121;p22"/>
          <p:cNvSpPr txBox="1">
            <a:spLocks noGrp="1"/>
          </p:cNvSpPr>
          <p:nvPr>
            <p:ph type="title"/>
          </p:nvPr>
        </p:nvSpPr>
        <p:spPr>
          <a:xfrm>
            <a:off x="311700" y="1302275"/>
            <a:ext cx="8520600" cy="572700"/>
          </a:xfrm>
          <a:prstGeom prst="rect">
            <a:avLst/>
          </a:prstGeom>
          <a:solidFill>
            <a:srgbClr val="070707">
              <a:alpha val="54210"/>
            </a:srgbClr>
          </a:solidFill>
        </p:spPr>
        <p:txBody>
          <a:bodyPr spcFirstLastPara="1" vert="horz" wrap="square" lIns="91425" tIns="91425" rIns="91425" bIns="91425" rtlCol="0" anchor="t" anchorCtr="0">
            <a:noAutofit/>
          </a:bodyPr>
          <a:lstStyle/>
          <a:p>
            <a:r>
              <a:rPr lang="en">
                <a:solidFill>
                  <a:srgbClr val="FFFFFF"/>
                </a:solidFill>
                <a:latin typeface="Calibri"/>
                <a:ea typeface="Calibri"/>
                <a:cs typeface="Calibri"/>
                <a:sym typeface="Calibri"/>
              </a:rPr>
              <a:t>Topic Description Document </a:t>
            </a:r>
            <a:endParaRPr>
              <a:latin typeface="Calibri"/>
              <a:ea typeface="Calibri"/>
              <a:cs typeface="Calibri"/>
              <a:sym typeface="Calibri"/>
            </a:endParaRPr>
          </a:p>
        </p:txBody>
      </p:sp>
      <p:sp>
        <p:nvSpPr>
          <p:cNvPr id="122" name="Google Shape;122;p22"/>
          <p:cNvSpPr txBox="1">
            <a:spLocks noGrp="1"/>
          </p:cNvSpPr>
          <p:nvPr>
            <p:ph type="body" idx="1"/>
          </p:nvPr>
        </p:nvSpPr>
        <p:spPr>
          <a:xfrm>
            <a:off x="311700" y="2009725"/>
            <a:ext cx="8520600" cy="3562500"/>
          </a:xfrm>
          <a:prstGeom prst="rect">
            <a:avLst/>
          </a:prstGeom>
          <a:solidFill>
            <a:srgbClr val="070707">
              <a:alpha val="81460"/>
            </a:srgbClr>
          </a:solidFill>
        </p:spPr>
        <p:txBody>
          <a:bodyPr spcFirstLastPara="1" vert="horz" wrap="square" lIns="91425" tIns="91425" rIns="91425" bIns="91425" rtlCol="0" anchor="t" anchorCtr="0">
            <a:noAutofit/>
          </a:bodyPr>
          <a:lstStyle/>
          <a:p>
            <a:pPr marL="0" indent="0">
              <a:buClr>
                <a:schemeClr val="dk1"/>
              </a:buClr>
              <a:buSzPts val="1100"/>
              <a:buNone/>
            </a:pPr>
            <a:r>
              <a:rPr lang="en" dirty="0">
                <a:solidFill>
                  <a:schemeClr val="lt1"/>
                </a:solidFill>
                <a:latin typeface="Calibri"/>
                <a:ea typeface="Calibri"/>
                <a:cs typeface="Calibri"/>
                <a:sym typeface="Calibri"/>
              </a:rPr>
              <a:t>AI Input Data Structure</a:t>
            </a:r>
            <a:br>
              <a:rPr lang="en" dirty="0">
                <a:solidFill>
                  <a:schemeClr val="lt1"/>
                </a:solidFill>
                <a:latin typeface="Calibri"/>
                <a:ea typeface="Calibri"/>
                <a:cs typeface="Calibri"/>
                <a:sym typeface="Calibri"/>
              </a:rPr>
            </a:br>
            <a:r>
              <a:rPr lang="en" dirty="0">
                <a:solidFill>
                  <a:schemeClr val="lt1"/>
                </a:solidFill>
                <a:latin typeface="Calibri"/>
                <a:ea typeface="Calibri"/>
                <a:cs typeface="Calibri"/>
                <a:sym typeface="Calibri"/>
              </a:rPr>
              <a:t>Image Conversion Considerations: Table with 3 approaches and their Advantages and Disadvantages</a:t>
            </a:r>
            <a:br>
              <a:rPr lang="en" dirty="0">
                <a:solidFill>
                  <a:schemeClr val="lt1"/>
                </a:solidFill>
                <a:latin typeface="Calibri"/>
                <a:ea typeface="Calibri"/>
                <a:cs typeface="Calibri"/>
                <a:sym typeface="Calibri"/>
              </a:rPr>
            </a:br>
            <a:r>
              <a:rPr lang="en" dirty="0">
                <a:solidFill>
                  <a:schemeClr val="lt1"/>
                </a:solidFill>
                <a:latin typeface="Calibri"/>
                <a:ea typeface="Calibri"/>
                <a:cs typeface="Calibri"/>
                <a:sym typeface="Calibri"/>
              </a:rPr>
              <a:t>Approaches: Integrating an automated conversion programme into AI Software, Using a separate software, Using an online tool</a:t>
            </a:r>
            <a:endParaRPr dirty="0">
              <a:solidFill>
                <a:schemeClr val="lt1"/>
              </a:solidFill>
              <a:latin typeface="Calibri"/>
              <a:ea typeface="Calibri"/>
              <a:cs typeface="Calibri"/>
              <a:sym typeface="Calibri"/>
            </a:endParaRPr>
          </a:p>
          <a:p>
            <a:pPr marL="0" indent="0">
              <a:spcBef>
                <a:spcPts val="1600"/>
              </a:spcBef>
              <a:buClr>
                <a:schemeClr val="dk1"/>
              </a:buClr>
              <a:buSzPts val="1100"/>
              <a:buNone/>
            </a:pPr>
            <a:r>
              <a:rPr lang="en" dirty="0">
                <a:solidFill>
                  <a:schemeClr val="lt1"/>
                </a:solidFill>
                <a:latin typeface="Calibri"/>
                <a:ea typeface="Calibri"/>
                <a:cs typeface="Calibri"/>
                <a:sym typeface="Calibri"/>
              </a:rPr>
              <a:t>Scores &amp; Metrics</a:t>
            </a:r>
            <a:br>
              <a:rPr lang="en" dirty="0">
                <a:solidFill>
                  <a:schemeClr val="lt1"/>
                </a:solidFill>
                <a:latin typeface="Calibri"/>
                <a:ea typeface="Calibri"/>
                <a:cs typeface="Calibri"/>
                <a:sym typeface="Calibri"/>
              </a:rPr>
            </a:br>
            <a:r>
              <a:rPr lang="en" dirty="0">
                <a:solidFill>
                  <a:schemeClr val="lt1"/>
                </a:solidFill>
                <a:latin typeface="Calibri"/>
                <a:ea typeface="Calibri"/>
                <a:cs typeface="Calibri"/>
                <a:sym typeface="Calibri"/>
              </a:rPr>
              <a:t>Overview on 3: ROC curve and AUC score, F1 Score, </a:t>
            </a:r>
            <a:br>
              <a:rPr lang="en" dirty="0">
                <a:solidFill>
                  <a:schemeClr val="lt1"/>
                </a:solidFill>
                <a:latin typeface="Calibri"/>
                <a:ea typeface="Calibri"/>
                <a:cs typeface="Calibri"/>
                <a:sym typeface="Calibri"/>
              </a:rPr>
            </a:br>
            <a:r>
              <a:rPr lang="en" dirty="0">
                <a:solidFill>
                  <a:schemeClr val="lt1"/>
                </a:solidFill>
                <a:latin typeface="Calibri"/>
                <a:ea typeface="Calibri"/>
                <a:cs typeface="Calibri"/>
                <a:sym typeface="Calibri"/>
              </a:rPr>
              <a:t>Patient Level Accuracy &amp; Image Level Accuracy (Metrics deliverable - Saul Calderon Ramirez)</a:t>
            </a:r>
            <a:endParaRPr dirty="0">
              <a:solidFill>
                <a:schemeClr val="lt1"/>
              </a:solidFill>
              <a:latin typeface="Calibri"/>
              <a:ea typeface="Calibri"/>
              <a:cs typeface="Calibri"/>
              <a:sym typeface="Calibri"/>
            </a:endParaRPr>
          </a:p>
          <a:p>
            <a:pPr marL="0" indent="0">
              <a:spcBef>
                <a:spcPts val="1600"/>
              </a:spcBef>
              <a:spcAft>
                <a:spcPts val="1600"/>
              </a:spcAft>
              <a:buClr>
                <a:schemeClr val="dk1"/>
              </a:buClr>
              <a:buSzPts val="1100"/>
              <a:buNone/>
            </a:pPr>
            <a:endParaRPr dirty="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23" descr="Image result for privacy"/>
          <p:cNvPicPr preferRelativeResize="0"/>
          <p:nvPr/>
        </p:nvPicPr>
        <p:blipFill>
          <a:blip r:embed="rId3">
            <a:alphaModFix/>
          </a:blip>
          <a:stretch>
            <a:fillRect/>
          </a:stretch>
        </p:blipFill>
        <p:spPr>
          <a:xfrm>
            <a:off x="0" y="0"/>
            <a:ext cx="9239250" cy="6858000"/>
          </a:xfrm>
          <a:prstGeom prst="rect">
            <a:avLst/>
          </a:prstGeom>
          <a:noFill/>
          <a:ln>
            <a:noFill/>
          </a:ln>
        </p:spPr>
      </p:pic>
      <p:sp>
        <p:nvSpPr>
          <p:cNvPr id="128" name="Google Shape;128;p23"/>
          <p:cNvSpPr txBox="1">
            <a:spLocks noGrp="1"/>
          </p:cNvSpPr>
          <p:nvPr>
            <p:ph type="title"/>
          </p:nvPr>
        </p:nvSpPr>
        <p:spPr>
          <a:xfrm>
            <a:off x="311700" y="1302275"/>
            <a:ext cx="8520600" cy="572700"/>
          </a:xfrm>
          <a:prstGeom prst="rect">
            <a:avLst/>
          </a:prstGeom>
          <a:solidFill>
            <a:srgbClr val="070707">
              <a:alpha val="54210"/>
            </a:srgbClr>
          </a:solidFill>
        </p:spPr>
        <p:txBody>
          <a:bodyPr spcFirstLastPara="1" vert="horz" wrap="square" lIns="91425" tIns="91425" rIns="91425" bIns="91425" rtlCol="0" anchor="t" anchorCtr="0">
            <a:noAutofit/>
          </a:bodyPr>
          <a:lstStyle/>
          <a:p>
            <a:r>
              <a:rPr lang="en">
                <a:solidFill>
                  <a:srgbClr val="FFFFFF"/>
                </a:solidFill>
                <a:latin typeface="Calibri"/>
                <a:ea typeface="Calibri"/>
                <a:cs typeface="Calibri"/>
                <a:sym typeface="Calibri"/>
              </a:rPr>
              <a:t>Topic Description Document </a:t>
            </a:r>
            <a:endParaRPr>
              <a:latin typeface="Calibri"/>
              <a:ea typeface="Calibri"/>
              <a:cs typeface="Calibri"/>
              <a:sym typeface="Calibri"/>
            </a:endParaRPr>
          </a:p>
        </p:txBody>
      </p:sp>
      <p:sp>
        <p:nvSpPr>
          <p:cNvPr id="129" name="Google Shape;129;p23"/>
          <p:cNvSpPr txBox="1">
            <a:spLocks noGrp="1"/>
          </p:cNvSpPr>
          <p:nvPr>
            <p:ph type="body" idx="1"/>
          </p:nvPr>
        </p:nvSpPr>
        <p:spPr>
          <a:xfrm>
            <a:off x="311700" y="2009725"/>
            <a:ext cx="8520600" cy="3562500"/>
          </a:xfrm>
          <a:prstGeom prst="rect">
            <a:avLst/>
          </a:prstGeom>
          <a:solidFill>
            <a:srgbClr val="070707">
              <a:alpha val="81460"/>
            </a:srgbClr>
          </a:solidFill>
        </p:spPr>
        <p:txBody>
          <a:bodyPr spcFirstLastPara="1" vert="horz" wrap="square" lIns="91425" tIns="91425" rIns="91425" bIns="91425" rtlCol="0" anchor="t" anchorCtr="0">
            <a:noAutofit/>
          </a:bodyPr>
          <a:lstStyle/>
          <a:p>
            <a:pPr marL="0" indent="0">
              <a:buClr>
                <a:schemeClr val="dk1"/>
              </a:buClr>
              <a:buSzPts val="1100"/>
              <a:buNone/>
            </a:pPr>
            <a:r>
              <a:rPr lang="en" dirty="0">
                <a:solidFill>
                  <a:schemeClr val="lt1"/>
                </a:solidFill>
                <a:latin typeface="Calibri"/>
                <a:ea typeface="Calibri"/>
                <a:cs typeface="Calibri"/>
                <a:sym typeface="Calibri"/>
              </a:rPr>
              <a:t>Benchmarking Methodology and Architecture</a:t>
            </a:r>
            <a:br>
              <a:rPr lang="en" dirty="0">
                <a:solidFill>
                  <a:schemeClr val="lt1"/>
                </a:solidFill>
                <a:latin typeface="Calibri"/>
                <a:ea typeface="Calibri"/>
                <a:cs typeface="Calibri"/>
                <a:sym typeface="Calibri"/>
              </a:rPr>
            </a:br>
            <a:r>
              <a:rPr lang="en" dirty="0">
                <a:solidFill>
                  <a:schemeClr val="lt1"/>
                </a:solidFill>
                <a:latin typeface="Calibri"/>
                <a:ea typeface="Calibri"/>
                <a:cs typeface="Calibri"/>
                <a:sym typeface="Calibri"/>
              </a:rPr>
              <a:t>Precision Evaluation framework and platform</a:t>
            </a:r>
            <a:br>
              <a:rPr lang="en" dirty="0">
                <a:solidFill>
                  <a:schemeClr val="lt1"/>
                </a:solidFill>
                <a:latin typeface="Calibri"/>
                <a:ea typeface="Calibri"/>
                <a:cs typeface="Calibri"/>
                <a:sym typeface="Calibri"/>
              </a:rPr>
            </a:br>
            <a:r>
              <a:rPr lang="en" dirty="0">
                <a:solidFill>
                  <a:schemeClr val="lt1"/>
                </a:solidFill>
                <a:latin typeface="Calibri"/>
                <a:ea typeface="Calibri"/>
                <a:cs typeface="Calibri"/>
                <a:sym typeface="Calibri"/>
              </a:rPr>
              <a:t>A radiograph-agnostic benchmarking platform and framework</a:t>
            </a:r>
            <a:endParaRPr dirty="0">
              <a:solidFill>
                <a:schemeClr val="lt1"/>
              </a:solidFill>
              <a:latin typeface="Calibri"/>
              <a:ea typeface="Calibri"/>
              <a:cs typeface="Calibri"/>
              <a:sym typeface="Calibri"/>
            </a:endParaRPr>
          </a:p>
          <a:p>
            <a:pPr marL="0" indent="0">
              <a:spcBef>
                <a:spcPts val="1600"/>
              </a:spcBef>
              <a:buClr>
                <a:schemeClr val="dk1"/>
              </a:buClr>
              <a:buSzPts val="1100"/>
              <a:buNone/>
            </a:pPr>
            <a:r>
              <a:rPr lang="en" dirty="0">
                <a:solidFill>
                  <a:schemeClr val="lt1"/>
                </a:solidFill>
                <a:latin typeface="Calibri"/>
                <a:ea typeface="Calibri"/>
                <a:cs typeface="Calibri"/>
                <a:sym typeface="Calibri"/>
              </a:rPr>
              <a:t>Assess how well an AI system performs across different demographics (Location, Gender, Age and more)</a:t>
            </a:r>
            <a:endParaRPr dirty="0">
              <a:solidFill>
                <a:schemeClr val="lt1"/>
              </a:solidFill>
              <a:latin typeface="Calibri"/>
              <a:ea typeface="Calibri"/>
              <a:cs typeface="Calibri"/>
              <a:sym typeface="Calibri"/>
            </a:endParaRPr>
          </a:p>
          <a:p>
            <a:pPr marL="0" indent="0">
              <a:spcBef>
                <a:spcPts val="1600"/>
              </a:spcBef>
              <a:spcAft>
                <a:spcPts val="1600"/>
              </a:spcAft>
              <a:buClr>
                <a:schemeClr val="dk1"/>
              </a:buClr>
              <a:buSzPts val="1100"/>
              <a:buNone/>
            </a:pPr>
            <a:endParaRPr dirty="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4"/>
          <p:cNvSpPr txBox="1">
            <a:spLocks noGrp="1"/>
          </p:cNvSpPr>
          <p:nvPr>
            <p:ph type="title"/>
          </p:nvPr>
        </p:nvSpPr>
        <p:spPr>
          <a:xfrm>
            <a:off x="311700" y="1302275"/>
            <a:ext cx="8520600" cy="572700"/>
          </a:xfrm>
          <a:prstGeom prst="rect">
            <a:avLst/>
          </a:prstGeom>
        </p:spPr>
        <p:txBody>
          <a:bodyPr spcFirstLastPara="1" vert="horz" wrap="square" lIns="91425" tIns="91425" rIns="91425" bIns="91425" rtlCol="0" anchor="t" anchorCtr="0">
            <a:noAutofit/>
          </a:bodyPr>
          <a:lstStyle/>
          <a:p>
            <a:endParaRPr/>
          </a:p>
        </p:txBody>
      </p:sp>
      <p:sp>
        <p:nvSpPr>
          <p:cNvPr id="135" name="Google Shape;135;p24"/>
          <p:cNvSpPr txBox="1">
            <a:spLocks noGrp="1"/>
          </p:cNvSpPr>
          <p:nvPr>
            <p:ph type="body" idx="1"/>
          </p:nvPr>
        </p:nvSpPr>
        <p:spPr>
          <a:xfrm>
            <a:off x="311700" y="2009725"/>
            <a:ext cx="8520600" cy="3416400"/>
          </a:xfrm>
          <a:prstGeom prst="rect">
            <a:avLst/>
          </a:prstGeom>
        </p:spPr>
        <p:txBody>
          <a:bodyPr spcFirstLastPara="1" vert="horz" wrap="square" lIns="91425" tIns="91425" rIns="91425" bIns="91425" rtlCol="0" anchor="t" anchorCtr="0">
            <a:noAutofit/>
          </a:bodyPr>
          <a:lstStyle/>
          <a:p>
            <a:pPr marL="0" indent="0">
              <a:spcAft>
                <a:spcPts val="1600"/>
              </a:spcAft>
              <a:buNone/>
            </a:pPr>
            <a:endParaRPr/>
          </a:p>
        </p:txBody>
      </p:sp>
      <p:pic>
        <p:nvPicPr>
          <p:cNvPr id="136" name="Google Shape;136;p24"/>
          <p:cNvPicPr preferRelativeResize="0"/>
          <p:nvPr/>
        </p:nvPicPr>
        <p:blipFill rotWithShape="1">
          <a:blip r:embed="rId3">
            <a:alphaModFix/>
          </a:blip>
          <a:srcRect l="23251" t="5935" r="23734"/>
          <a:stretch/>
        </p:blipFill>
        <p:spPr>
          <a:xfrm>
            <a:off x="1321025" y="757250"/>
            <a:ext cx="6501950" cy="52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25" descr="Related image"/>
          <p:cNvPicPr preferRelativeResize="0"/>
          <p:nvPr/>
        </p:nvPicPr>
        <p:blipFill>
          <a:blip r:embed="rId3">
            <a:alphaModFix/>
          </a:blip>
          <a:stretch>
            <a:fillRect/>
          </a:stretch>
        </p:blipFill>
        <p:spPr>
          <a:xfrm>
            <a:off x="1" y="29500"/>
            <a:ext cx="9144002" cy="6828500"/>
          </a:xfrm>
          <a:prstGeom prst="rect">
            <a:avLst/>
          </a:prstGeom>
          <a:noFill/>
          <a:ln>
            <a:noFill/>
          </a:ln>
        </p:spPr>
      </p:pic>
      <p:sp>
        <p:nvSpPr>
          <p:cNvPr id="142" name="Google Shape;142;p25"/>
          <p:cNvSpPr txBox="1">
            <a:spLocks noGrp="1"/>
          </p:cNvSpPr>
          <p:nvPr>
            <p:ph type="title"/>
          </p:nvPr>
        </p:nvSpPr>
        <p:spPr>
          <a:xfrm>
            <a:off x="311700" y="1302275"/>
            <a:ext cx="8520600" cy="572700"/>
          </a:xfrm>
          <a:prstGeom prst="rect">
            <a:avLst/>
          </a:prstGeom>
          <a:solidFill>
            <a:srgbClr val="070707">
              <a:alpha val="54210"/>
            </a:srgbClr>
          </a:solidFill>
        </p:spPr>
        <p:txBody>
          <a:bodyPr spcFirstLastPara="1" vert="horz" wrap="square" lIns="91425" tIns="91425" rIns="91425" bIns="91425" rtlCol="0" anchor="t" anchorCtr="0">
            <a:noAutofit/>
          </a:bodyPr>
          <a:lstStyle/>
          <a:p>
            <a:r>
              <a:rPr lang="en">
                <a:solidFill>
                  <a:srgbClr val="FFFFFF"/>
                </a:solidFill>
                <a:latin typeface="Calibri"/>
                <a:ea typeface="Calibri"/>
                <a:cs typeface="Calibri"/>
                <a:sym typeface="Calibri"/>
              </a:rPr>
              <a:t>Next Steps</a:t>
            </a:r>
            <a:endParaRPr>
              <a:latin typeface="Calibri"/>
              <a:ea typeface="Calibri"/>
              <a:cs typeface="Calibri"/>
              <a:sym typeface="Calibri"/>
            </a:endParaRPr>
          </a:p>
        </p:txBody>
      </p:sp>
      <p:sp>
        <p:nvSpPr>
          <p:cNvPr id="143" name="Google Shape;143;p25"/>
          <p:cNvSpPr txBox="1">
            <a:spLocks noGrp="1"/>
          </p:cNvSpPr>
          <p:nvPr>
            <p:ph type="body" idx="1"/>
          </p:nvPr>
        </p:nvSpPr>
        <p:spPr>
          <a:xfrm>
            <a:off x="311700" y="2009725"/>
            <a:ext cx="8520600" cy="2332800"/>
          </a:xfrm>
          <a:prstGeom prst="rect">
            <a:avLst/>
          </a:prstGeom>
          <a:solidFill>
            <a:srgbClr val="070707">
              <a:alpha val="54210"/>
            </a:srgbClr>
          </a:solidFill>
        </p:spPr>
        <p:txBody>
          <a:bodyPr spcFirstLastPara="1" vert="horz" wrap="square" lIns="91425" tIns="91425" rIns="91425" bIns="91425" rtlCol="0" anchor="t" anchorCtr="0">
            <a:noAutofit/>
          </a:bodyPr>
          <a:lstStyle/>
          <a:p>
            <a:pPr>
              <a:buClr>
                <a:srgbClr val="FFFFFF"/>
              </a:buClr>
              <a:buFont typeface="Calibri"/>
              <a:buChar char="●"/>
            </a:pPr>
            <a:r>
              <a:rPr lang="en">
                <a:solidFill>
                  <a:srgbClr val="FFFFFF"/>
                </a:solidFill>
                <a:latin typeface="Calibri"/>
                <a:ea typeface="Calibri"/>
                <a:cs typeface="Calibri"/>
                <a:sym typeface="Calibri"/>
              </a:rPr>
              <a:t>Collecting additional metrics &amp; scores, developing guidelines</a:t>
            </a:r>
            <a:endParaRPr>
              <a:solidFill>
                <a:srgbClr val="FFFFFF"/>
              </a:solidFill>
              <a:latin typeface="Calibri"/>
              <a:ea typeface="Calibri"/>
              <a:cs typeface="Calibri"/>
              <a:sym typeface="Calibri"/>
            </a:endParaRPr>
          </a:p>
          <a:p>
            <a:pPr>
              <a:buClr>
                <a:srgbClr val="FFFFFF"/>
              </a:buClr>
              <a:buFont typeface="Calibri"/>
              <a:buChar char="●"/>
            </a:pPr>
            <a:r>
              <a:rPr lang="en">
                <a:solidFill>
                  <a:srgbClr val="FFFFFF"/>
                </a:solidFill>
                <a:latin typeface="Calibri"/>
                <a:ea typeface="Calibri"/>
                <a:cs typeface="Calibri"/>
                <a:sym typeface="Calibri"/>
              </a:rPr>
              <a:t>AI Input Data Structure: Overview/Guidelines of various ideal input &amp; modalities (</a:t>
            </a:r>
            <a:r>
              <a:rPr lang="en">
                <a:solidFill>
                  <a:schemeClr val="lt1"/>
                </a:solidFill>
                <a:latin typeface="Calibri"/>
                <a:ea typeface="Calibri"/>
                <a:cs typeface="Calibri"/>
                <a:sym typeface="Calibri"/>
              </a:rPr>
              <a:t>based on use cases</a:t>
            </a:r>
            <a:r>
              <a:rPr lang="en">
                <a:solidFill>
                  <a:srgbClr val="FFFFFF"/>
                </a:solidFill>
                <a:latin typeface="Calibri"/>
                <a:ea typeface="Calibri"/>
                <a:cs typeface="Calibri"/>
                <a:sym typeface="Calibri"/>
              </a:rPr>
              <a:t>)</a:t>
            </a:r>
            <a:endParaRPr>
              <a:solidFill>
                <a:srgbClr val="FFFFFF"/>
              </a:solidFill>
              <a:latin typeface="Calibri"/>
              <a:ea typeface="Calibri"/>
              <a:cs typeface="Calibri"/>
              <a:sym typeface="Calibri"/>
            </a:endParaRPr>
          </a:p>
          <a:p>
            <a:pPr>
              <a:buClr>
                <a:srgbClr val="FFFFFF"/>
              </a:buClr>
              <a:buFont typeface="Calibri"/>
              <a:buChar char="●"/>
            </a:pPr>
            <a:r>
              <a:rPr lang="en">
                <a:solidFill>
                  <a:srgbClr val="FFFFFF"/>
                </a:solidFill>
                <a:latin typeface="Calibri"/>
                <a:ea typeface="Calibri"/>
                <a:cs typeface="Calibri"/>
                <a:sym typeface="Calibri"/>
              </a:rPr>
              <a:t>AI output Data Structure: </a:t>
            </a:r>
            <a:r>
              <a:rPr lang="en">
                <a:solidFill>
                  <a:schemeClr val="lt1"/>
                </a:solidFill>
                <a:latin typeface="Calibri"/>
                <a:ea typeface="Calibri"/>
                <a:cs typeface="Calibri"/>
                <a:sym typeface="Calibri"/>
              </a:rPr>
              <a:t>Overview/Guidelines</a:t>
            </a:r>
            <a:r>
              <a:rPr lang="en">
                <a:solidFill>
                  <a:srgbClr val="FFFFFF"/>
                </a:solidFill>
                <a:latin typeface="Calibri"/>
                <a:ea typeface="Calibri"/>
                <a:cs typeface="Calibri"/>
                <a:sym typeface="Calibri"/>
              </a:rPr>
              <a:t> of various outputs (based on use cases)</a:t>
            </a:r>
            <a:endParaRPr>
              <a:solidFill>
                <a:srgbClr val="FFFFFF"/>
              </a:solidFill>
              <a:latin typeface="Calibri"/>
              <a:ea typeface="Calibri"/>
              <a:cs typeface="Calibri"/>
              <a:sym typeface="Calibri"/>
            </a:endParaRPr>
          </a:p>
          <a:p>
            <a:pPr>
              <a:buClr>
                <a:srgbClr val="FFFFFF"/>
              </a:buClr>
              <a:buFont typeface="Calibri"/>
              <a:buChar char="●"/>
            </a:pPr>
            <a:r>
              <a:rPr lang="en">
                <a:solidFill>
                  <a:srgbClr val="FFFFFF"/>
                </a:solidFill>
                <a:latin typeface="Calibri"/>
                <a:ea typeface="Calibri"/>
                <a:cs typeface="Calibri"/>
                <a:sym typeface="Calibri"/>
              </a:rPr>
              <a:t>Meeting on Guidelines for AI4Radiology COVID-19 Solutions (27th May - TBD)</a:t>
            </a:r>
            <a:endParaRPr>
              <a:solidFill>
                <a:srgbClr val="FFFFFF"/>
              </a:solidFill>
              <a:latin typeface="Calibri"/>
              <a:ea typeface="Calibri"/>
              <a:cs typeface="Calibri"/>
              <a:sym typeface="Calibri"/>
            </a:endParaRPr>
          </a:p>
          <a:p>
            <a:pPr marL="0" indent="0">
              <a:spcBef>
                <a:spcPts val="1600"/>
              </a:spcBef>
              <a:spcAft>
                <a:spcPts val="1600"/>
              </a:spcAft>
              <a:buClr>
                <a:schemeClr val="dk1"/>
              </a:buClr>
              <a:buSzPts val="1100"/>
              <a:buNone/>
            </a:pPr>
            <a:endParaRPr>
              <a:solidFill>
                <a:srgbClr val="FFFFFF"/>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1601825"/>
            <a:ext cx="8520600" cy="2052600"/>
          </a:xfrm>
          <a:prstGeom prst="rect">
            <a:avLst/>
          </a:prstGeom>
        </p:spPr>
        <p:txBody>
          <a:bodyPr spcFirstLastPara="1" vert="horz" wrap="square" lIns="91425" tIns="91425" rIns="91425" bIns="91425" rtlCol="0" anchor="b" anchorCtr="0">
            <a:noAutofit/>
          </a:bodyPr>
          <a:lstStyle/>
          <a:p>
            <a:pPr>
              <a:spcBef>
                <a:spcPts val="0"/>
              </a:spcBef>
            </a:pPr>
            <a:endParaRPr/>
          </a:p>
        </p:txBody>
      </p:sp>
      <p:sp>
        <p:nvSpPr>
          <p:cNvPr id="55" name="Google Shape;55;p13"/>
          <p:cNvSpPr txBox="1">
            <a:spLocks noGrp="1"/>
          </p:cNvSpPr>
          <p:nvPr>
            <p:ph type="subTitle" idx="1"/>
          </p:nvPr>
        </p:nvSpPr>
        <p:spPr>
          <a:xfrm>
            <a:off x="311700" y="3691375"/>
            <a:ext cx="8520600" cy="792600"/>
          </a:xfrm>
          <a:prstGeom prst="rect">
            <a:avLst/>
          </a:prstGeom>
        </p:spPr>
        <p:txBody>
          <a:bodyPr spcFirstLastPara="1" vert="horz" wrap="square" lIns="91425" tIns="91425" rIns="91425" bIns="91425" rtlCol="0" anchor="t" anchorCtr="0">
            <a:noAutofit/>
          </a:bodyPr>
          <a:lstStyle/>
          <a:p>
            <a:pPr>
              <a:spcBef>
                <a:spcPts val="0"/>
              </a:spcBef>
            </a:pPr>
            <a:endParaRPr/>
          </a:p>
        </p:txBody>
      </p:sp>
      <p:pic>
        <p:nvPicPr>
          <p:cNvPr id="56" name="Google Shape;56;p13"/>
          <p:cNvPicPr preferRelativeResize="0"/>
          <p:nvPr/>
        </p:nvPicPr>
        <p:blipFill>
          <a:blip r:embed="rId3">
            <a:alphaModFix/>
          </a:blip>
          <a:stretch>
            <a:fillRect/>
          </a:stretch>
        </p:blipFill>
        <p:spPr>
          <a:xfrm>
            <a:off x="-1" y="0"/>
            <a:ext cx="9144001" cy="6857999"/>
          </a:xfrm>
          <a:prstGeom prst="rect">
            <a:avLst/>
          </a:prstGeom>
          <a:noFill/>
          <a:ln>
            <a:noFill/>
          </a:ln>
        </p:spPr>
      </p:pic>
      <p:sp>
        <p:nvSpPr>
          <p:cNvPr id="57" name="Google Shape;57;p13"/>
          <p:cNvSpPr txBox="1"/>
          <p:nvPr/>
        </p:nvSpPr>
        <p:spPr>
          <a:xfrm>
            <a:off x="372800" y="1395276"/>
            <a:ext cx="7188600" cy="3452700"/>
          </a:xfrm>
          <a:prstGeom prst="rect">
            <a:avLst/>
          </a:prstGeom>
          <a:noFill/>
          <a:ln>
            <a:noFill/>
          </a:ln>
        </p:spPr>
        <p:txBody>
          <a:bodyPr spcFirstLastPara="1" wrap="square" lIns="68575" tIns="34275" rIns="68575" bIns="34275" anchor="t" anchorCtr="0">
            <a:noAutofit/>
          </a:bodyPr>
          <a:lstStyle/>
          <a:p>
            <a:pPr algn="ctr">
              <a:lnSpc>
                <a:spcPct val="90000"/>
              </a:lnSpc>
            </a:pPr>
            <a:r>
              <a:rPr lang="en" sz="3200" b="1" dirty="0">
                <a:solidFill>
                  <a:srgbClr val="FFFFFF"/>
                </a:solidFill>
              </a:rPr>
              <a:t>Topic Group on AI for Radiology</a:t>
            </a:r>
            <a:endParaRPr sz="3200" b="1" dirty="0">
              <a:solidFill>
                <a:srgbClr val="FFFFFF"/>
              </a:solidFill>
            </a:endParaRPr>
          </a:p>
          <a:p>
            <a:pPr algn="ctr">
              <a:lnSpc>
                <a:spcPct val="90000"/>
              </a:lnSpc>
            </a:pPr>
            <a:endParaRPr sz="3200" b="1" dirty="0">
              <a:solidFill>
                <a:srgbClr val="FFFFFF"/>
              </a:solidFill>
            </a:endParaRPr>
          </a:p>
          <a:p>
            <a:pPr algn="ctr">
              <a:lnSpc>
                <a:spcPct val="90000"/>
              </a:lnSpc>
            </a:pPr>
            <a:endParaRPr sz="3200" b="1" dirty="0">
              <a:solidFill>
                <a:srgbClr val="FFFFFF"/>
              </a:solidFill>
            </a:endParaRPr>
          </a:p>
          <a:p>
            <a:pPr algn="ctr">
              <a:lnSpc>
                <a:spcPct val="90000"/>
              </a:lnSpc>
              <a:spcBef>
                <a:spcPts val="800"/>
              </a:spcBef>
            </a:pPr>
            <a:r>
              <a:rPr lang="en" sz="3200" dirty="0">
                <a:solidFill>
                  <a:srgbClr val="FFFFFF"/>
                </a:solidFill>
                <a:latin typeface="Calibri"/>
                <a:ea typeface="Calibri"/>
                <a:cs typeface="Calibri"/>
                <a:sym typeface="Calibri"/>
              </a:rPr>
              <a:t>Darlington Ahiale Akogo</a:t>
            </a:r>
            <a:br>
              <a:rPr lang="en" sz="3200" dirty="0">
                <a:solidFill>
                  <a:srgbClr val="FFFFFF"/>
                </a:solidFill>
                <a:latin typeface="Calibri"/>
                <a:ea typeface="Calibri"/>
                <a:cs typeface="Calibri"/>
                <a:sym typeface="Calibri"/>
              </a:rPr>
            </a:br>
            <a:r>
              <a:rPr lang="en" sz="3200" dirty="0">
                <a:solidFill>
                  <a:srgbClr val="FFFFFF"/>
                </a:solidFill>
                <a:latin typeface="Calibri"/>
                <a:ea typeface="Calibri"/>
                <a:cs typeface="Calibri"/>
                <a:sym typeface="Calibri"/>
              </a:rPr>
              <a:t>Topic Driver</a:t>
            </a:r>
            <a:endParaRPr sz="3200" dirty="0">
              <a:solidFill>
                <a:srgbClr val="FFFFFF"/>
              </a:solidFill>
              <a:latin typeface="Calibri"/>
              <a:ea typeface="Calibri"/>
              <a:cs typeface="Calibri"/>
              <a:sym typeface="Calibri"/>
            </a:endParaRPr>
          </a:p>
          <a:p>
            <a:pPr algn="ctr"/>
            <a:r>
              <a:rPr lang="en" sz="2400" dirty="0">
                <a:solidFill>
                  <a:srgbClr val="FFFFFF"/>
                </a:solidFill>
              </a:rPr>
              <a:t>Founder, Director of AI</a:t>
            </a:r>
            <a:endParaRPr sz="2400" dirty="0">
              <a:solidFill>
                <a:srgbClr val="FFFFFF"/>
              </a:solidFill>
            </a:endParaRPr>
          </a:p>
          <a:p>
            <a:pPr algn="ctr"/>
            <a:r>
              <a:rPr lang="en" sz="2400" dirty="0">
                <a:solidFill>
                  <a:srgbClr val="FFFFFF"/>
                </a:solidFill>
              </a:rPr>
              <a:t>minoHealth AI Labs</a:t>
            </a:r>
            <a:endParaRPr sz="2400" dirty="0">
              <a:solidFill>
                <a:srgbClr val="595959"/>
              </a:solidFill>
            </a:endParaRPr>
          </a:p>
          <a:p>
            <a:pPr algn="ctr"/>
            <a:r>
              <a:rPr lang="en" sz="2400" dirty="0">
                <a:solidFill>
                  <a:srgbClr val="FFFFFF"/>
                </a:solidFill>
              </a:rPr>
              <a:t>darlington@gudra-studio.com</a:t>
            </a:r>
            <a:endParaRPr sz="2400" dirty="0">
              <a:solidFill>
                <a:srgbClr val="FFFFFF"/>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descr="Image result for radiology"/>
          <p:cNvPicPr preferRelativeResize="0"/>
          <p:nvPr/>
        </p:nvPicPr>
        <p:blipFill>
          <a:blip r:embed="rId3">
            <a:alphaModFix/>
          </a:blip>
          <a:stretch>
            <a:fillRect/>
          </a:stretch>
        </p:blipFill>
        <p:spPr>
          <a:xfrm>
            <a:off x="1" y="0"/>
            <a:ext cx="9143999" cy="6858000"/>
          </a:xfrm>
          <a:prstGeom prst="rect">
            <a:avLst/>
          </a:prstGeom>
          <a:noFill/>
          <a:ln>
            <a:noFill/>
          </a:ln>
        </p:spPr>
      </p:pic>
      <p:sp>
        <p:nvSpPr>
          <p:cNvPr id="63" name="Google Shape;63;p14"/>
          <p:cNvSpPr txBox="1">
            <a:spLocks noGrp="1"/>
          </p:cNvSpPr>
          <p:nvPr>
            <p:ph type="title"/>
          </p:nvPr>
        </p:nvSpPr>
        <p:spPr>
          <a:xfrm>
            <a:off x="311700" y="368825"/>
            <a:ext cx="8520600" cy="572700"/>
          </a:xfrm>
          <a:prstGeom prst="rect">
            <a:avLst/>
          </a:prstGeom>
          <a:solidFill>
            <a:srgbClr val="070707">
              <a:alpha val="54210"/>
            </a:srgbClr>
          </a:solidFill>
        </p:spPr>
        <p:txBody>
          <a:bodyPr spcFirstLastPara="1" vert="horz" wrap="square" lIns="91425" tIns="91425" rIns="91425" bIns="91425" rtlCol="0" anchor="t" anchorCtr="0">
            <a:noAutofit/>
          </a:bodyPr>
          <a:lstStyle/>
          <a:p>
            <a:r>
              <a:rPr lang="en" dirty="0">
                <a:solidFill>
                  <a:srgbClr val="FFFFFF"/>
                </a:solidFill>
                <a:latin typeface="Calibri"/>
                <a:ea typeface="Calibri"/>
                <a:cs typeface="Calibri"/>
                <a:sym typeface="Calibri"/>
              </a:rPr>
              <a:t>AI in Radiology - Overview</a:t>
            </a:r>
            <a:endParaRPr dirty="0">
              <a:latin typeface="Calibri"/>
              <a:ea typeface="Calibri"/>
              <a:cs typeface="Calibri"/>
              <a:sym typeface="Calibri"/>
            </a:endParaRPr>
          </a:p>
        </p:txBody>
      </p:sp>
      <p:sp>
        <p:nvSpPr>
          <p:cNvPr id="64" name="Google Shape;64;p14"/>
          <p:cNvSpPr txBox="1">
            <a:spLocks noGrp="1"/>
          </p:cNvSpPr>
          <p:nvPr>
            <p:ph type="body" idx="1"/>
          </p:nvPr>
        </p:nvSpPr>
        <p:spPr>
          <a:xfrm>
            <a:off x="311700" y="1076275"/>
            <a:ext cx="8520600" cy="3718200"/>
          </a:xfrm>
          <a:prstGeom prst="rect">
            <a:avLst/>
          </a:prstGeom>
          <a:solidFill>
            <a:srgbClr val="070707">
              <a:alpha val="54210"/>
            </a:srgbClr>
          </a:solidFill>
        </p:spPr>
        <p:txBody>
          <a:bodyPr spcFirstLastPara="1" vert="horz" wrap="square" lIns="91425" tIns="91425" rIns="91425" bIns="91425" rtlCol="0" anchor="t" anchorCtr="0">
            <a:noAutofit/>
          </a:bodyPr>
          <a:lstStyle/>
          <a:p>
            <a:pPr marL="0" indent="0">
              <a:buClr>
                <a:schemeClr val="dk1"/>
              </a:buClr>
              <a:buSzPts val="1100"/>
              <a:buNone/>
            </a:pPr>
            <a:r>
              <a:rPr lang="en">
                <a:solidFill>
                  <a:srgbClr val="FFFFFF"/>
                </a:solidFill>
                <a:latin typeface="Calibri"/>
                <a:ea typeface="Calibri"/>
                <a:cs typeface="Calibri"/>
                <a:sym typeface="Calibri"/>
              </a:rPr>
              <a:t>AI systems in radiology have achieved impressive results. They outperformed radiologists in some cases. </a:t>
            </a:r>
            <a:endParaRPr>
              <a:solidFill>
                <a:srgbClr val="FFFFFF"/>
              </a:solidFill>
              <a:latin typeface="Calibri"/>
              <a:ea typeface="Calibri"/>
              <a:cs typeface="Calibri"/>
              <a:sym typeface="Calibri"/>
            </a:endParaRPr>
          </a:p>
          <a:p>
            <a:pPr marL="0" indent="0">
              <a:spcBef>
                <a:spcPts val="1600"/>
              </a:spcBef>
              <a:buClr>
                <a:schemeClr val="dk1"/>
              </a:buClr>
              <a:buSzPts val="1100"/>
              <a:buNone/>
            </a:pPr>
            <a:r>
              <a:rPr lang="en">
                <a:solidFill>
                  <a:srgbClr val="FFFFFF"/>
                </a:solidFill>
                <a:latin typeface="Calibri"/>
                <a:ea typeface="Calibri"/>
                <a:cs typeface="Calibri"/>
                <a:sym typeface="Calibri"/>
              </a:rPr>
              <a:t>Challenge in properly testing AI radiological systems and ensuring they work in all edge and diverse cases radiologists encounter.</a:t>
            </a:r>
            <a:endParaRPr>
              <a:solidFill>
                <a:srgbClr val="FFFFFF"/>
              </a:solidFill>
              <a:latin typeface="Calibri"/>
              <a:ea typeface="Calibri"/>
              <a:cs typeface="Calibri"/>
              <a:sym typeface="Calibri"/>
            </a:endParaRPr>
          </a:p>
          <a:p>
            <a:pPr marL="0" indent="0">
              <a:spcBef>
                <a:spcPts val="1600"/>
              </a:spcBef>
              <a:buClr>
                <a:schemeClr val="dk1"/>
              </a:buClr>
              <a:buSzPts val="1100"/>
              <a:buNone/>
            </a:pPr>
            <a:r>
              <a:rPr lang="en">
                <a:solidFill>
                  <a:schemeClr val="lt1"/>
                </a:solidFill>
                <a:latin typeface="Calibri"/>
                <a:ea typeface="Calibri"/>
                <a:cs typeface="Calibri"/>
                <a:sym typeface="Calibri"/>
              </a:rPr>
              <a:t>Study analysed </a:t>
            </a:r>
            <a:r>
              <a:rPr lang="en">
                <a:solidFill>
                  <a:schemeClr val="lt1"/>
                </a:solidFill>
                <a:highlight>
                  <a:srgbClr val="FF0000"/>
                </a:highlight>
                <a:latin typeface="Calibri"/>
                <a:ea typeface="Calibri"/>
                <a:cs typeface="Calibri"/>
                <a:sym typeface="Calibri"/>
              </a:rPr>
              <a:t>31,587 AI healthcare studies</a:t>
            </a:r>
            <a:r>
              <a:rPr lang="en">
                <a:solidFill>
                  <a:schemeClr val="lt1"/>
                </a:solidFill>
                <a:latin typeface="Calibri"/>
                <a:ea typeface="Calibri"/>
                <a:cs typeface="Calibri"/>
                <a:sym typeface="Calibri"/>
              </a:rPr>
              <a:t>, only </a:t>
            </a:r>
            <a:r>
              <a:rPr lang="en">
                <a:solidFill>
                  <a:schemeClr val="lt1"/>
                </a:solidFill>
                <a:highlight>
                  <a:srgbClr val="FF0000"/>
                </a:highlight>
                <a:latin typeface="Calibri"/>
                <a:ea typeface="Calibri"/>
                <a:cs typeface="Calibri"/>
                <a:sym typeface="Calibri"/>
              </a:rPr>
              <a:t>69 studies</a:t>
            </a:r>
            <a:r>
              <a:rPr lang="en">
                <a:solidFill>
                  <a:schemeClr val="lt1"/>
                </a:solidFill>
                <a:latin typeface="Calibri"/>
                <a:ea typeface="Calibri"/>
                <a:cs typeface="Calibri"/>
                <a:sym typeface="Calibri"/>
              </a:rPr>
              <a:t> provided enough data enabling calculation of test accuracy. Only </a:t>
            </a:r>
            <a:r>
              <a:rPr lang="en">
                <a:solidFill>
                  <a:schemeClr val="lt1"/>
                </a:solidFill>
                <a:highlight>
                  <a:srgbClr val="FF0000"/>
                </a:highlight>
                <a:latin typeface="Calibri"/>
                <a:ea typeface="Calibri"/>
                <a:cs typeface="Calibri"/>
                <a:sym typeface="Calibri"/>
              </a:rPr>
              <a:t>25 studies</a:t>
            </a:r>
            <a:r>
              <a:rPr lang="en">
                <a:solidFill>
                  <a:schemeClr val="lt1"/>
                </a:solidFill>
                <a:latin typeface="Calibri"/>
                <a:ea typeface="Calibri"/>
                <a:cs typeface="Calibri"/>
                <a:sym typeface="Calibri"/>
              </a:rPr>
              <a:t> further did out-of-sample external validations. And further, only </a:t>
            </a:r>
            <a:r>
              <a:rPr lang="en">
                <a:solidFill>
                  <a:schemeClr val="lt1"/>
                </a:solidFill>
                <a:highlight>
                  <a:srgbClr val="FF0000"/>
                </a:highlight>
                <a:latin typeface="Calibri"/>
                <a:ea typeface="Calibri"/>
                <a:cs typeface="Calibri"/>
                <a:sym typeface="Calibri"/>
              </a:rPr>
              <a:t>14 of such studies</a:t>
            </a:r>
            <a:r>
              <a:rPr lang="en">
                <a:solidFill>
                  <a:schemeClr val="lt1"/>
                </a:solidFill>
                <a:latin typeface="Calibri"/>
                <a:ea typeface="Calibri"/>
                <a:cs typeface="Calibri"/>
                <a:sym typeface="Calibri"/>
              </a:rPr>
              <a:t> compared the models’ performances to that of radiologists.  (Liu et al., 2019)</a:t>
            </a:r>
            <a:endParaRPr>
              <a:solidFill>
                <a:schemeClr val="lt1"/>
              </a:solidFill>
              <a:latin typeface="Calibri"/>
              <a:ea typeface="Calibri"/>
              <a:cs typeface="Calibri"/>
              <a:sym typeface="Calibri"/>
            </a:endParaRPr>
          </a:p>
          <a:p>
            <a:pPr marL="0" indent="0">
              <a:spcBef>
                <a:spcPts val="1600"/>
              </a:spcBef>
              <a:spcAft>
                <a:spcPts val="1600"/>
              </a:spcAft>
              <a:buClr>
                <a:schemeClr val="dk1"/>
              </a:buClr>
              <a:buSzPts val="1100"/>
              <a:buNone/>
            </a:pPr>
            <a:r>
              <a:rPr lang="en">
                <a:solidFill>
                  <a:schemeClr val="lt1"/>
                </a:solidFill>
                <a:latin typeface="Calibri"/>
                <a:ea typeface="Calibri"/>
                <a:cs typeface="Calibri"/>
                <a:sym typeface="Calibri"/>
              </a:rPr>
              <a:t>Standardisation and benchmarking is required.</a:t>
            </a:r>
            <a:endParaRPr>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descr="Image result for ai in healthcare"/>
          <p:cNvPicPr preferRelativeResize="0"/>
          <p:nvPr/>
        </p:nvPicPr>
        <p:blipFill>
          <a:blip r:embed="rId3">
            <a:alphaModFix/>
          </a:blip>
          <a:stretch>
            <a:fillRect/>
          </a:stretch>
        </p:blipFill>
        <p:spPr>
          <a:xfrm>
            <a:off x="-1" y="0"/>
            <a:ext cx="9144001" cy="6858000"/>
          </a:xfrm>
          <a:prstGeom prst="rect">
            <a:avLst/>
          </a:prstGeom>
          <a:noFill/>
          <a:ln>
            <a:noFill/>
          </a:ln>
        </p:spPr>
      </p:pic>
      <p:sp>
        <p:nvSpPr>
          <p:cNvPr id="70" name="Google Shape;70;p15"/>
          <p:cNvSpPr txBox="1">
            <a:spLocks noGrp="1"/>
          </p:cNvSpPr>
          <p:nvPr>
            <p:ph type="title"/>
          </p:nvPr>
        </p:nvSpPr>
        <p:spPr>
          <a:xfrm>
            <a:off x="311700" y="1302275"/>
            <a:ext cx="8520600" cy="572700"/>
          </a:xfrm>
          <a:prstGeom prst="rect">
            <a:avLst/>
          </a:prstGeom>
          <a:solidFill>
            <a:srgbClr val="070707">
              <a:alpha val="54210"/>
            </a:srgbClr>
          </a:solidFill>
        </p:spPr>
        <p:txBody>
          <a:bodyPr spcFirstLastPara="1" vert="horz" wrap="square" lIns="91425" tIns="91425" rIns="91425" bIns="91425" rtlCol="0" anchor="t" anchorCtr="0">
            <a:noAutofit/>
          </a:bodyPr>
          <a:lstStyle/>
          <a:p>
            <a:pPr>
              <a:buClr>
                <a:schemeClr val="dk1"/>
              </a:buClr>
              <a:buSzPts val="1100"/>
            </a:pPr>
            <a:r>
              <a:rPr lang="en">
                <a:solidFill>
                  <a:srgbClr val="FFFFFF"/>
                </a:solidFill>
                <a:latin typeface="Calibri"/>
                <a:ea typeface="Calibri"/>
                <a:cs typeface="Calibri"/>
                <a:sym typeface="Calibri"/>
              </a:rPr>
              <a:t>Objectives</a:t>
            </a:r>
            <a:endParaRPr>
              <a:solidFill>
                <a:srgbClr val="FFFFFF"/>
              </a:solidFill>
              <a:latin typeface="Calibri"/>
              <a:ea typeface="Calibri"/>
              <a:cs typeface="Calibri"/>
              <a:sym typeface="Calibri"/>
            </a:endParaRPr>
          </a:p>
          <a:p>
            <a:pPr>
              <a:buClr>
                <a:schemeClr val="dk1"/>
              </a:buClr>
              <a:buSzPts val="1100"/>
            </a:pPr>
            <a:endParaRPr>
              <a:solidFill>
                <a:srgbClr val="FFFFFF"/>
              </a:solidFill>
              <a:latin typeface="Calibri"/>
              <a:ea typeface="Calibri"/>
              <a:cs typeface="Calibri"/>
              <a:sym typeface="Calibri"/>
            </a:endParaRPr>
          </a:p>
          <a:p>
            <a:endParaRPr>
              <a:solidFill>
                <a:srgbClr val="FFFFFF"/>
              </a:solidFill>
              <a:latin typeface="Calibri"/>
              <a:ea typeface="Calibri"/>
              <a:cs typeface="Calibri"/>
              <a:sym typeface="Calibri"/>
            </a:endParaRPr>
          </a:p>
        </p:txBody>
      </p:sp>
      <p:sp>
        <p:nvSpPr>
          <p:cNvPr id="71" name="Google Shape;71;p15"/>
          <p:cNvSpPr txBox="1">
            <a:spLocks noGrp="1"/>
          </p:cNvSpPr>
          <p:nvPr>
            <p:ph type="body" idx="1"/>
          </p:nvPr>
        </p:nvSpPr>
        <p:spPr>
          <a:xfrm>
            <a:off x="311700" y="2009725"/>
            <a:ext cx="8520600" cy="3562500"/>
          </a:xfrm>
          <a:prstGeom prst="rect">
            <a:avLst/>
          </a:prstGeom>
          <a:solidFill>
            <a:srgbClr val="070707">
              <a:alpha val="54210"/>
            </a:srgbClr>
          </a:solidFill>
        </p:spPr>
        <p:txBody>
          <a:bodyPr spcFirstLastPara="1" vert="horz" wrap="square" lIns="91425" tIns="91425" rIns="91425" bIns="91425" rtlCol="0" anchor="t" anchorCtr="0">
            <a:noAutofit/>
          </a:bodyPr>
          <a:lstStyle/>
          <a:p>
            <a:pPr marL="0" indent="0">
              <a:buClr>
                <a:schemeClr val="dk1"/>
              </a:buClr>
              <a:buSzPts val="1100"/>
              <a:buNone/>
            </a:pPr>
            <a:r>
              <a:rPr lang="en">
                <a:solidFill>
                  <a:srgbClr val="FFFFFF"/>
                </a:solidFill>
                <a:latin typeface="Calibri"/>
                <a:ea typeface="Calibri"/>
                <a:cs typeface="Calibri"/>
                <a:sym typeface="Calibri"/>
              </a:rPr>
              <a:t>TG-Radiology is dedicated to the development of global standards for the evaluation and benchmarking of AI radiological systems. </a:t>
            </a:r>
            <a:endParaRPr>
              <a:solidFill>
                <a:srgbClr val="FFFFFF"/>
              </a:solidFill>
              <a:latin typeface="Calibri"/>
              <a:ea typeface="Calibri"/>
              <a:cs typeface="Calibri"/>
              <a:sym typeface="Calibri"/>
            </a:endParaRPr>
          </a:p>
          <a:p>
            <a:pPr marL="0" indent="0">
              <a:spcBef>
                <a:spcPts val="1600"/>
              </a:spcBef>
              <a:buClr>
                <a:schemeClr val="dk1"/>
              </a:buClr>
              <a:buSzPts val="1100"/>
              <a:buNone/>
            </a:pPr>
            <a:r>
              <a:rPr lang="en">
                <a:solidFill>
                  <a:srgbClr val="FFFFFF"/>
                </a:solidFill>
                <a:latin typeface="Calibri"/>
                <a:ea typeface="Calibri"/>
                <a:cs typeface="Calibri"/>
                <a:sym typeface="Calibri"/>
              </a:rPr>
              <a:t>We are also collecting diverse data towards the assessment of AI radiological applications.</a:t>
            </a:r>
            <a:endParaRPr>
              <a:solidFill>
                <a:srgbClr val="FFFFFF"/>
              </a:solidFill>
              <a:latin typeface="Calibri"/>
              <a:ea typeface="Calibri"/>
              <a:cs typeface="Calibri"/>
              <a:sym typeface="Calibri"/>
            </a:endParaRPr>
          </a:p>
          <a:p>
            <a:pPr marL="0" indent="0">
              <a:spcBef>
                <a:spcPts val="1600"/>
              </a:spcBef>
              <a:buClr>
                <a:schemeClr val="dk1"/>
              </a:buClr>
              <a:buSzPts val="1100"/>
              <a:buNone/>
            </a:pPr>
            <a:endParaRPr>
              <a:solidFill>
                <a:srgbClr val="FFFFFF"/>
              </a:solidFill>
              <a:latin typeface="Calibri"/>
              <a:ea typeface="Calibri"/>
              <a:cs typeface="Calibri"/>
              <a:sym typeface="Calibri"/>
            </a:endParaRPr>
          </a:p>
          <a:p>
            <a:pPr marL="0" indent="0">
              <a:spcBef>
                <a:spcPts val="1600"/>
              </a:spcBef>
              <a:spcAft>
                <a:spcPts val="1600"/>
              </a:spcAft>
              <a:buClr>
                <a:schemeClr val="dk1"/>
              </a:buClr>
              <a:buSzPts val="1100"/>
              <a:buNone/>
            </a:pPr>
            <a:endParaRPr>
              <a:solidFill>
                <a:srgbClr val="FFFFFF"/>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6" descr="Related image"/>
          <p:cNvPicPr preferRelativeResize="0"/>
          <p:nvPr/>
        </p:nvPicPr>
        <p:blipFill>
          <a:blip r:embed="rId3">
            <a:alphaModFix/>
          </a:blip>
          <a:stretch>
            <a:fillRect/>
          </a:stretch>
        </p:blipFill>
        <p:spPr>
          <a:xfrm>
            <a:off x="1" y="29500"/>
            <a:ext cx="9143999" cy="6828500"/>
          </a:xfrm>
          <a:prstGeom prst="rect">
            <a:avLst/>
          </a:prstGeom>
          <a:noFill/>
          <a:ln>
            <a:noFill/>
          </a:ln>
        </p:spPr>
      </p:pic>
      <p:sp>
        <p:nvSpPr>
          <p:cNvPr id="77" name="Google Shape;77;p16"/>
          <p:cNvSpPr txBox="1">
            <a:spLocks noGrp="1"/>
          </p:cNvSpPr>
          <p:nvPr>
            <p:ph type="title"/>
          </p:nvPr>
        </p:nvSpPr>
        <p:spPr>
          <a:xfrm>
            <a:off x="311700" y="1302275"/>
            <a:ext cx="8520600" cy="572700"/>
          </a:xfrm>
          <a:prstGeom prst="rect">
            <a:avLst/>
          </a:prstGeom>
          <a:solidFill>
            <a:srgbClr val="070707">
              <a:alpha val="54210"/>
            </a:srgbClr>
          </a:solidFill>
        </p:spPr>
        <p:txBody>
          <a:bodyPr spcFirstLastPara="1" vert="horz" wrap="square" lIns="91425" tIns="91425" rIns="91425" bIns="91425" rtlCol="0" anchor="t" anchorCtr="0">
            <a:noAutofit/>
          </a:bodyPr>
          <a:lstStyle/>
          <a:p>
            <a:r>
              <a:rPr lang="en">
                <a:solidFill>
                  <a:srgbClr val="FFFFFF"/>
                </a:solidFill>
                <a:latin typeface="Calibri"/>
                <a:ea typeface="Calibri"/>
                <a:cs typeface="Calibri"/>
                <a:sym typeface="Calibri"/>
              </a:rPr>
              <a:t>Timeline</a:t>
            </a:r>
            <a:endParaRPr>
              <a:latin typeface="Calibri"/>
              <a:ea typeface="Calibri"/>
              <a:cs typeface="Calibri"/>
              <a:sym typeface="Calibri"/>
            </a:endParaRPr>
          </a:p>
        </p:txBody>
      </p:sp>
      <p:sp>
        <p:nvSpPr>
          <p:cNvPr id="78" name="Google Shape;78;p16"/>
          <p:cNvSpPr txBox="1">
            <a:spLocks noGrp="1"/>
          </p:cNvSpPr>
          <p:nvPr>
            <p:ph type="body" idx="1"/>
          </p:nvPr>
        </p:nvSpPr>
        <p:spPr>
          <a:xfrm>
            <a:off x="311700" y="2009725"/>
            <a:ext cx="8520600" cy="2918400"/>
          </a:xfrm>
          <a:prstGeom prst="rect">
            <a:avLst/>
          </a:prstGeom>
          <a:solidFill>
            <a:srgbClr val="070707">
              <a:alpha val="54210"/>
            </a:srgbClr>
          </a:solidFill>
        </p:spPr>
        <p:txBody>
          <a:bodyPr spcFirstLastPara="1" vert="horz" wrap="square" lIns="91425" tIns="91425" rIns="91425" bIns="91425" rtlCol="0" anchor="t" anchorCtr="0">
            <a:noAutofit/>
          </a:bodyPr>
          <a:lstStyle/>
          <a:p>
            <a:pPr indent="0">
              <a:buNone/>
            </a:pPr>
            <a:endParaRPr>
              <a:solidFill>
                <a:srgbClr val="FFFFFF"/>
              </a:solidFill>
              <a:latin typeface="Calibri"/>
              <a:ea typeface="Calibri"/>
              <a:cs typeface="Calibri"/>
              <a:sym typeface="Calibri"/>
            </a:endParaRPr>
          </a:p>
          <a:p>
            <a:pPr>
              <a:spcBef>
                <a:spcPts val="1600"/>
              </a:spcBef>
              <a:buClr>
                <a:srgbClr val="FFFFFF"/>
              </a:buClr>
              <a:buFont typeface="Calibri"/>
              <a:buChar char="●"/>
            </a:pPr>
            <a:r>
              <a:rPr lang="en">
                <a:solidFill>
                  <a:srgbClr val="FFFFFF"/>
                </a:solidFill>
                <a:latin typeface="Calibri"/>
                <a:ea typeface="Calibri"/>
                <a:cs typeface="Calibri"/>
                <a:sym typeface="Calibri"/>
              </a:rPr>
              <a:t>21-24​ Jan 2020 - TG-Radiology was officially created at Meeting H, Brasilia</a:t>
            </a:r>
            <a:endParaRPr>
              <a:solidFill>
                <a:srgbClr val="FFFFFF"/>
              </a:solidFill>
              <a:latin typeface="Calibri"/>
              <a:ea typeface="Calibri"/>
              <a:cs typeface="Calibri"/>
              <a:sym typeface="Calibri"/>
            </a:endParaRPr>
          </a:p>
          <a:p>
            <a:pPr>
              <a:buClr>
                <a:srgbClr val="FFFFFF"/>
              </a:buClr>
              <a:buFont typeface="Calibri"/>
              <a:buChar char="●"/>
            </a:pPr>
            <a:r>
              <a:rPr lang="en">
                <a:solidFill>
                  <a:srgbClr val="FFFFFF"/>
                </a:solidFill>
                <a:latin typeface="Calibri"/>
                <a:ea typeface="Calibri"/>
                <a:cs typeface="Calibri"/>
                <a:sym typeface="Calibri"/>
              </a:rPr>
              <a:t>30 Jan - Call for Participants published </a:t>
            </a:r>
            <a:endParaRPr>
              <a:solidFill>
                <a:srgbClr val="FFFFFF"/>
              </a:solidFill>
              <a:latin typeface="Calibri"/>
              <a:ea typeface="Calibri"/>
              <a:cs typeface="Calibri"/>
              <a:sym typeface="Calibri"/>
            </a:endParaRPr>
          </a:p>
          <a:p>
            <a:pPr>
              <a:buClr>
                <a:srgbClr val="FFFFFF"/>
              </a:buClr>
              <a:buFont typeface="Calibri"/>
              <a:buChar char="●"/>
            </a:pPr>
            <a:r>
              <a:rPr lang="en">
                <a:solidFill>
                  <a:srgbClr val="FFFFFF"/>
                </a:solidFill>
                <a:latin typeface="Calibri"/>
                <a:ea typeface="Calibri"/>
                <a:cs typeface="Calibri"/>
                <a:sym typeface="Calibri"/>
              </a:rPr>
              <a:t>25 Feb - First Zoom meeting</a:t>
            </a:r>
            <a:endParaRPr>
              <a:solidFill>
                <a:srgbClr val="FFFFFF"/>
              </a:solidFill>
              <a:latin typeface="Calibri"/>
              <a:ea typeface="Calibri"/>
              <a:cs typeface="Calibri"/>
              <a:sym typeface="Calibri"/>
            </a:endParaRPr>
          </a:p>
          <a:p>
            <a:pPr>
              <a:buClr>
                <a:srgbClr val="FFFFFF"/>
              </a:buClr>
              <a:buFont typeface="Calibri"/>
              <a:buChar char="●"/>
            </a:pPr>
            <a:r>
              <a:rPr lang="en">
                <a:solidFill>
                  <a:srgbClr val="FFFFFF"/>
                </a:solidFill>
                <a:latin typeface="Calibri"/>
                <a:ea typeface="Calibri"/>
                <a:cs typeface="Calibri"/>
                <a:sym typeface="Calibri"/>
              </a:rPr>
              <a:t>Use Case Collection </a:t>
            </a:r>
            <a:endParaRPr>
              <a:solidFill>
                <a:srgbClr val="FFFFFF"/>
              </a:solidFill>
              <a:latin typeface="Calibri"/>
              <a:ea typeface="Calibri"/>
              <a:cs typeface="Calibri"/>
              <a:sym typeface="Calibri"/>
            </a:endParaRPr>
          </a:p>
          <a:p>
            <a:pPr>
              <a:buClr>
                <a:srgbClr val="FFFFFF"/>
              </a:buClr>
              <a:buFont typeface="Calibri"/>
              <a:buChar char="●"/>
            </a:pPr>
            <a:r>
              <a:rPr lang="en">
                <a:solidFill>
                  <a:srgbClr val="FFFFFF"/>
                </a:solidFill>
                <a:latin typeface="Calibri"/>
                <a:ea typeface="Calibri"/>
                <a:cs typeface="Calibri"/>
                <a:sym typeface="Calibri"/>
              </a:rPr>
              <a:t>26 Mar - First TDD submission</a:t>
            </a:r>
            <a:endParaRPr>
              <a:solidFill>
                <a:srgbClr val="FFFFFF"/>
              </a:solidFill>
              <a:latin typeface="Calibri"/>
              <a:ea typeface="Calibri"/>
              <a:cs typeface="Calibri"/>
              <a:sym typeface="Calibri"/>
            </a:endParaRPr>
          </a:p>
          <a:p>
            <a:pPr>
              <a:buClr>
                <a:srgbClr val="FFFFFF"/>
              </a:buClr>
              <a:buFont typeface="Calibri"/>
              <a:buChar char="●"/>
            </a:pPr>
            <a:r>
              <a:rPr lang="en">
                <a:solidFill>
                  <a:srgbClr val="FFFFFF"/>
                </a:solidFill>
                <a:latin typeface="Calibri"/>
                <a:ea typeface="Calibri"/>
                <a:cs typeface="Calibri"/>
                <a:sym typeface="Calibri"/>
              </a:rPr>
              <a:t>Further work on TDD</a:t>
            </a:r>
            <a:endParaRPr>
              <a:solidFill>
                <a:srgbClr val="FFFFFF"/>
              </a:solidFill>
              <a:latin typeface="Calibri"/>
              <a:ea typeface="Calibri"/>
              <a:cs typeface="Calibri"/>
              <a:sym typeface="Calibri"/>
            </a:endParaRPr>
          </a:p>
          <a:p>
            <a:pPr>
              <a:buClr>
                <a:srgbClr val="FFFFFF"/>
              </a:buClr>
              <a:buFont typeface="Calibri"/>
              <a:buChar char="●"/>
            </a:pPr>
            <a:r>
              <a:rPr lang="en">
                <a:solidFill>
                  <a:srgbClr val="FFFFFF"/>
                </a:solidFill>
                <a:latin typeface="Calibri"/>
                <a:ea typeface="Calibri"/>
                <a:cs typeface="Calibri"/>
                <a:sym typeface="Calibri"/>
              </a:rPr>
              <a:t>Updated TDD for ​​9th Meeting</a:t>
            </a:r>
            <a:endParaRPr>
              <a:solidFill>
                <a:srgbClr val="FFFFFF"/>
              </a:solidFill>
              <a:latin typeface="Calibri"/>
              <a:ea typeface="Calibri"/>
              <a:cs typeface="Calibri"/>
              <a:sym typeface="Calibri"/>
            </a:endParaRPr>
          </a:p>
          <a:p>
            <a:pPr marL="0" indent="0">
              <a:spcBef>
                <a:spcPts val="1600"/>
              </a:spcBef>
              <a:spcAft>
                <a:spcPts val="1600"/>
              </a:spcAft>
              <a:buClr>
                <a:schemeClr val="dk1"/>
              </a:buClr>
              <a:buSzPts val="1100"/>
              <a:buNone/>
            </a:pPr>
            <a:endParaRPr>
              <a:solidFill>
                <a:srgbClr val="FFFFFF"/>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p17" descr="Image result for universal health care"/>
          <p:cNvPicPr preferRelativeResize="0"/>
          <p:nvPr/>
        </p:nvPicPr>
        <p:blipFill>
          <a:blip r:embed="rId3">
            <a:alphaModFix/>
          </a:blip>
          <a:stretch>
            <a:fillRect/>
          </a:stretch>
        </p:blipFill>
        <p:spPr>
          <a:xfrm>
            <a:off x="6" y="-91701"/>
            <a:ext cx="9144001" cy="6092451"/>
          </a:xfrm>
          <a:prstGeom prst="rect">
            <a:avLst/>
          </a:prstGeom>
          <a:noFill/>
          <a:ln>
            <a:noFill/>
          </a:ln>
        </p:spPr>
      </p:pic>
      <p:pic>
        <p:nvPicPr>
          <p:cNvPr id="84" name="Google Shape;84;p17" descr="Image result for future hospital"/>
          <p:cNvPicPr preferRelativeResize="0"/>
          <p:nvPr/>
        </p:nvPicPr>
        <p:blipFill>
          <a:blip r:embed="rId4">
            <a:alphaModFix/>
          </a:blip>
          <a:stretch>
            <a:fillRect/>
          </a:stretch>
        </p:blipFill>
        <p:spPr>
          <a:xfrm>
            <a:off x="-2272" y="-91700"/>
            <a:ext cx="9146272" cy="7025900"/>
          </a:xfrm>
          <a:prstGeom prst="rect">
            <a:avLst/>
          </a:prstGeom>
          <a:noFill/>
          <a:ln>
            <a:noFill/>
          </a:ln>
        </p:spPr>
      </p:pic>
      <p:sp>
        <p:nvSpPr>
          <p:cNvPr id="85" name="Google Shape;85;p17"/>
          <p:cNvSpPr txBox="1">
            <a:spLocks noGrp="1"/>
          </p:cNvSpPr>
          <p:nvPr>
            <p:ph type="title"/>
          </p:nvPr>
        </p:nvSpPr>
        <p:spPr>
          <a:xfrm>
            <a:off x="311700" y="1302275"/>
            <a:ext cx="8520600" cy="572700"/>
          </a:xfrm>
          <a:prstGeom prst="rect">
            <a:avLst/>
          </a:prstGeom>
          <a:solidFill>
            <a:srgbClr val="070707">
              <a:alpha val="54210"/>
            </a:srgbClr>
          </a:solidFill>
        </p:spPr>
        <p:txBody>
          <a:bodyPr spcFirstLastPara="1" vert="horz" wrap="square" lIns="91425" tIns="91425" rIns="91425" bIns="91425" rtlCol="0" anchor="t" anchorCtr="0">
            <a:noAutofit/>
          </a:bodyPr>
          <a:lstStyle/>
          <a:p>
            <a:pPr>
              <a:buClr>
                <a:schemeClr val="dk1"/>
              </a:buClr>
              <a:buSzPts val="1100"/>
            </a:pPr>
            <a:r>
              <a:rPr lang="en">
                <a:solidFill>
                  <a:srgbClr val="FFFFFF"/>
                </a:solidFill>
                <a:latin typeface="Calibri"/>
                <a:ea typeface="Calibri"/>
                <a:cs typeface="Calibri"/>
                <a:sym typeface="Calibri"/>
              </a:rPr>
              <a:t>Participants</a:t>
            </a:r>
            <a:endParaRPr>
              <a:solidFill>
                <a:srgbClr val="FFFFFF"/>
              </a:solidFill>
              <a:latin typeface="Calibri"/>
              <a:ea typeface="Calibri"/>
              <a:cs typeface="Calibri"/>
              <a:sym typeface="Calibri"/>
            </a:endParaRPr>
          </a:p>
          <a:p>
            <a:pPr>
              <a:buClr>
                <a:schemeClr val="dk1"/>
              </a:buClr>
              <a:buSzPts val="1100"/>
            </a:pPr>
            <a:endParaRPr>
              <a:solidFill>
                <a:srgbClr val="FFFFFF"/>
              </a:solidFill>
              <a:latin typeface="Calibri"/>
              <a:ea typeface="Calibri"/>
              <a:cs typeface="Calibri"/>
              <a:sym typeface="Calibri"/>
            </a:endParaRPr>
          </a:p>
          <a:p>
            <a:endParaRPr>
              <a:solidFill>
                <a:srgbClr val="FFFFFF"/>
              </a:solidFill>
              <a:latin typeface="Calibri"/>
              <a:ea typeface="Calibri"/>
              <a:cs typeface="Calibri"/>
              <a:sym typeface="Calibri"/>
            </a:endParaRPr>
          </a:p>
        </p:txBody>
      </p:sp>
      <p:sp>
        <p:nvSpPr>
          <p:cNvPr id="86" name="Google Shape;86;p17"/>
          <p:cNvSpPr txBox="1">
            <a:spLocks noGrp="1"/>
          </p:cNvSpPr>
          <p:nvPr>
            <p:ph type="body" idx="1"/>
          </p:nvPr>
        </p:nvSpPr>
        <p:spPr>
          <a:xfrm>
            <a:off x="311700" y="2009725"/>
            <a:ext cx="8520600" cy="3511500"/>
          </a:xfrm>
          <a:prstGeom prst="rect">
            <a:avLst/>
          </a:prstGeom>
          <a:solidFill>
            <a:srgbClr val="070707">
              <a:alpha val="81460"/>
            </a:srgbClr>
          </a:solidFill>
        </p:spPr>
        <p:txBody>
          <a:bodyPr spcFirstLastPara="1" vert="horz" wrap="square" lIns="91425" tIns="91425" rIns="91425" bIns="91425" rtlCol="0" anchor="t" anchorCtr="0">
            <a:noAutofit/>
          </a:bodyPr>
          <a:lstStyle/>
          <a:p>
            <a:pPr marL="0" indent="0">
              <a:buNone/>
            </a:pPr>
            <a:r>
              <a:rPr lang="en">
                <a:solidFill>
                  <a:srgbClr val="FFFFFF"/>
                </a:solidFill>
                <a:latin typeface="Calibri"/>
                <a:ea typeface="Calibri"/>
                <a:cs typeface="Calibri"/>
                <a:sym typeface="Calibri"/>
              </a:rPr>
              <a:t>17 participants currently</a:t>
            </a:r>
            <a:endParaRPr>
              <a:solidFill>
                <a:srgbClr val="FFFFFF"/>
              </a:solidFill>
              <a:latin typeface="Calibri"/>
              <a:ea typeface="Calibri"/>
              <a:cs typeface="Calibri"/>
              <a:sym typeface="Calibri"/>
            </a:endParaRPr>
          </a:p>
          <a:p>
            <a:pPr marL="0" indent="0">
              <a:spcBef>
                <a:spcPts val="1600"/>
              </a:spcBef>
              <a:buNone/>
            </a:pPr>
            <a:r>
              <a:rPr lang="en">
                <a:solidFill>
                  <a:srgbClr val="FFFFFF"/>
                </a:solidFill>
                <a:latin typeface="Calibri"/>
                <a:ea typeface="Calibri"/>
                <a:cs typeface="Calibri"/>
                <a:sym typeface="Calibri"/>
              </a:rPr>
              <a:t>From 5 continents; Africa </a:t>
            </a:r>
            <a:r>
              <a:rPr lang="en">
                <a:solidFill>
                  <a:schemeClr val="lt1"/>
                </a:solidFill>
                <a:latin typeface="Calibri"/>
                <a:ea typeface="Calibri"/>
                <a:cs typeface="Calibri"/>
                <a:sym typeface="Calibri"/>
              </a:rPr>
              <a:t>(6)</a:t>
            </a:r>
            <a:r>
              <a:rPr lang="en">
                <a:solidFill>
                  <a:srgbClr val="FFFFFF"/>
                </a:solidFill>
                <a:latin typeface="Calibri"/>
                <a:ea typeface="Calibri"/>
                <a:cs typeface="Calibri"/>
                <a:sym typeface="Calibri"/>
              </a:rPr>
              <a:t>, North America (5), South America (2), Europe (1), Asia (3)</a:t>
            </a:r>
            <a:endParaRPr>
              <a:solidFill>
                <a:srgbClr val="FFFFFF"/>
              </a:solidFill>
              <a:latin typeface="Calibri"/>
              <a:ea typeface="Calibri"/>
              <a:cs typeface="Calibri"/>
              <a:sym typeface="Calibri"/>
            </a:endParaRPr>
          </a:p>
          <a:p>
            <a:pPr marL="0" indent="0">
              <a:spcBef>
                <a:spcPts val="1600"/>
              </a:spcBef>
              <a:buClr>
                <a:schemeClr val="dk1"/>
              </a:buClr>
              <a:buSzPts val="1100"/>
              <a:buNone/>
            </a:pPr>
            <a:r>
              <a:rPr lang="en">
                <a:solidFill>
                  <a:srgbClr val="FFFFFF"/>
                </a:solidFill>
                <a:latin typeface="Calibri"/>
                <a:ea typeface="Calibri"/>
                <a:cs typeface="Calibri"/>
                <a:sym typeface="Calibri"/>
              </a:rPr>
              <a:t>11 organisations; AI providers (3), other digital health providers (2), health centers (2), universities (4)</a:t>
            </a:r>
            <a:endParaRPr>
              <a:solidFill>
                <a:srgbClr val="FFFFFF"/>
              </a:solidFill>
              <a:latin typeface="Calibri"/>
              <a:ea typeface="Calibri"/>
              <a:cs typeface="Calibri"/>
              <a:sym typeface="Calibri"/>
            </a:endParaRPr>
          </a:p>
          <a:p>
            <a:pPr marL="0" indent="0">
              <a:spcBef>
                <a:spcPts val="1600"/>
              </a:spcBef>
              <a:spcAft>
                <a:spcPts val="1600"/>
              </a:spcAft>
              <a:buNone/>
            </a:pPr>
            <a:endParaRPr>
              <a:solidFill>
                <a:srgbClr val="FFFFFF"/>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18" descr="Image result for universal health care"/>
          <p:cNvPicPr preferRelativeResize="0"/>
          <p:nvPr/>
        </p:nvPicPr>
        <p:blipFill>
          <a:blip r:embed="rId3">
            <a:alphaModFix/>
          </a:blip>
          <a:stretch>
            <a:fillRect/>
          </a:stretch>
        </p:blipFill>
        <p:spPr>
          <a:xfrm>
            <a:off x="6" y="-91701"/>
            <a:ext cx="9144001" cy="6092451"/>
          </a:xfrm>
          <a:prstGeom prst="rect">
            <a:avLst/>
          </a:prstGeom>
          <a:noFill/>
          <a:ln>
            <a:noFill/>
          </a:ln>
        </p:spPr>
      </p:pic>
      <p:pic>
        <p:nvPicPr>
          <p:cNvPr id="92" name="Google Shape;92;p18" descr="Image result for future hospital"/>
          <p:cNvPicPr preferRelativeResize="0"/>
          <p:nvPr/>
        </p:nvPicPr>
        <p:blipFill>
          <a:blip r:embed="rId4">
            <a:alphaModFix/>
          </a:blip>
          <a:stretch>
            <a:fillRect/>
          </a:stretch>
        </p:blipFill>
        <p:spPr>
          <a:xfrm>
            <a:off x="1" y="-91702"/>
            <a:ext cx="9144000" cy="6949701"/>
          </a:xfrm>
          <a:prstGeom prst="rect">
            <a:avLst/>
          </a:prstGeom>
          <a:noFill/>
          <a:ln>
            <a:noFill/>
          </a:ln>
        </p:spPr>
      </p:pic>
      <p:sp>
        <p:nvSpPr>
          <p:cNvPr id="93" name="Google Shape;93;p18"/>
          <p:cNvSpPr txBox="1">
            <a:spLocks noGrp="1"/>
          </p:cNvSpPr>
          <p:nvPr>
            <p:ph type="title"/>
          </p:nvPr>
        </p:nvSpPr>
        <p:spPr>
          <a:xfrm>
            <a:off x="311700" y="1302275"/>
            <a:ext cx="8520600" cy="572700"/>
          </a:xfrm>
          <a:prstGeom prst="rect">
            <a:avLst/>
          </a:prstGeom>
          <a:solidFill>
            <a:srgbClr val="070707">
              <a:alpha val="54210"/>
            </a:srgbClr>
          </a:solidFill>
        </p:spPr>
        <p:txBody>
          <a:bodyPr spcFirstLastPara="1" vert="horz" wrap="square" lIns="91425" tIns="91425" rIns="91425" bIns="91425" rtlCol="0" anchor="t" anchorCtr="0">
            <a:noAutofit/>
          </a:bodyPr>
          <a:lstStyle/>
          <a:p>
            <a:pPr>
              <a:buClr>
                <a:schemeClr val="dk1"/>
              </a:buClr>
              <a:buSzPts val="1100"/>
            </a:pPr>
            <a:r>
              <a:rPr lang="en">
                <a:solidFill>
                  <a:srgbClr val="FFFFFF"/>
                </a:solidFill>
                <a:latin typeface="Calibri"/>
                <a:ea typeface="Calibri"/>
                <a:cs typeface="Calibri"/>
                <a:sym typeface="Calibri"/>
              </a:rPr>
              <a:t>Current Contributors to TDD (10 participants)</a:t>
            </a:r>
            <a:endParaRPr>
              <a:solidFill>
                <a:srgbClr val="FFFFFF"/>
              </a:solidFill>
              <a:latin typeface="Calibri"/>
              <a:ea typeface="Calibri"/>
              <a:cs typeface="Calibri"/>
              <a:sym typeface="Calibri"/>
            </a:endParaRPr>
          </a:p>
          <a:p>
            <a:pPr>
              <a:buClr>
                <a:schemeClr val="dk1"/>
              </a:buClr>
              <a:buSzPts val="1100"/>
            </a:pPr>
            <a:endParaRPr>
              <a:solidFill>
                <a:srgbClr val="FFFFFF"/>
              </a:solidFill>
              <a:latin typeface="Calibri"/>
              <a:ea typeface="Calibri"/>
              <a:cs typeface="Calibri"/>
              <a:sym typeface="Calibri"/>
            </a:endParaRPr>
          </a:p>
          <a:p>
            <a:endParaRPr>
              <a:solidFill>
                <a:srgbClr val="FFFFFF"/>
              </a:solidFill>
              <a:latin typeface="Calibri"/>
              <a:ea typeface="Calibri"/>
              <a:cs typeface="Calibri"/>
              <a:sym typeface="Calibri"/>
            </a:endParaRPr>
          </a:p>
        </p:txBody>
      </p:sp>
      <p:sp>
        <p:nvSpPr>
          <p:cNvPr id="94" name="Google Shape;94;p18"/>
          <p:cNvSpPr txBox="1">
            <a:spLocks noGrp="1"/>
          </p:cNvSpPr>
          <p:nvPr>
            <p:ph type="body" idx="1"/>
          </p:nvPr>
        </p:nvSpPr>
        <p:spPr>
          <a:xfrm>
            <a:off x="311700" y="2009725"/>
            <a:ext cx="8520600" cy="3511500"/>
          </a:xfrm>
          <a:prstGeom prst="rect">
            <a:avLst/>
          </a:prstGeom>
          <a:solidFill>
            <a:srgbClr val="070707">
              <a:alpha val="81460"/>
            </a:srgbClr>
          </a:solidFill>
        </p:spPr>
        <p:txBody>
          <a:bodyPr spcFirstLastPara="1" vert="horz" wrap="square" lIns="91425" tIns="91425" rIns="91425" bIns="91425" rtlCol="0" anchor="t" anchorCtr="0">
            <a:noAutofit/>
          </a:bodyPr>
          <a:lstStyle/>
          <a:p>
            <a:pPr marL="0" indent="0">
              <a:buClr>
                <a:schemeClr val="dk1"/>
              </a:buClr>
              <a:buSzPts val="1100"/>
              <a:buNone/>
            </a:pPr>
            <a:r>
              <a:rPr lang="en" sz="2000" dirty="0">
                <a:solidFill>
                  <a:srgbClr val="FFFFFF"/>
                </a:solidFill>
                <a:latin typeface="Calibri"/>
                <a:ea typeface="Calibri"/>
                <a:cs typeface="Calibri"/>
                <a:sym typeface="Calibri"/>
              </a:rPr>
              <a:t>Vincent Appiah, minoHealth AI Labs, GUDRA </a:t>
            </a:r>
            <a:br>
              <a:rPr lang="en" sz="2000" dirty="0">
                <a:solidFill>
                  <a:srgbClr val="FFFFFF"/>
                </a:solidFill>
                <a:latin typeface="Calibri"/>
                <a:ea typeface="Calibri"/>
                <a:cs typeface="Calibri"/>
                <a:sym typeface="Calibri"/>
              </a:rPr>
            </a:br>
            <a:r>
              <a:rPr lang="en" sz="2000" dirty="0">
                <a:solidFill>
                  <a:srgbClr val="FFFFFF"/>
                </a:solidFill>
                <a:latin typeface="Calibri"/>
                <a:ea typeface="Calibri"/>
                <a:cs typeface="Calibri"/>
                <a:sym typeface="Calibri"/>
              </a:rPr>
              <a:t>Xavier Lewis-Palmer, minoHealth AI Labs, GUDRA</a:t>
            </a:r>
            <a:br>
              <a:rPr lang="en" sz="2000" dirty="0">
                <a:solidFill>
                  <a:srgbClr val="FFFFFF"/>
                </a:solidFill>
                <a:latin typeface="Calibri"/>
                <a:ea typeface="Calibri"/>
                <a:cs typeface="Calibri"/>
                <a:sym typeface="Calibri"/>
              </a:rPr>
            </a:br>
            <a:r>
              <a:rPr lang="en" sz="2000" dirty="0">
                <a:solidFill>
                  <a:srgbClr val="FFFFFF"/>
                </a:solidFill>
                <a:latin typeface="Calibri"/>
                <a:ea typeface="Calibri"/>
                <a:cs typeface="Calibri"/>
                <a:sym typeface="Calibri"/>
              </a:rPr>
              <a:t>Issah Abubakari Samori, minoHealth AI Labs, GUDRA</a:t>
            </a:r>
            <a:br>
              <a:rPr lang="en" sz="2000" dirty="0">
                <a:solidFill>
                  <a:srgbClr val="FFFFFF"/>
                </a:solidFill>
                <a:latin typeface="Calibri"/>
                <a:ea typeface="Calibri"/>
                <a:cs typeface="Calibri"/>
                <a:sym typeface="Calibri"/>
              </a:rPr>
            </a:br>
            <a:r>
              <a:rPr lang="en" sz="2000" dirty="0">
                <a:solidFill>
                  <a:srgbClr val="FFFFFF"/>
                </a:solidFill>
                <a:latin typeface="Calibri"/>
                <a:ea typeface="Calibri"/>
                <a:cs typeface="Calibri"/>
                <a:sym typeface="Calibri"/>
              </a:rPr>
              <a:t>Benjamin Dabo Sarkodie, Euracare Advanced Diagnostic Center</a:t>
            </a:r>
            <a:br>
              <a:rPr lang="en" sz="2000" dirty="0">
                <a:solidFill>
                  <a:srgbClr val="FFFFFF"/>
                </a:solidFill>
                <a:latin typeface="Calibri"/>
                <a:ea typeface="Calibri"/>
                <a:cs typeface="Calibri"/>
                <a:sym typeface="Calibri"/>
              </a:rPr>
            </a:br>
            <a:r>
              <a:rPr lang="en" sz="2000" dirty="0">
                <a:solidFill>
                  <a:srgbClr val="FFFFFF"/>
                </a:solidFill>
                <a:latin typeface="Calibri"/>
                <a:ea typeface="Calibri"/>
                <a:cs typeface="Calibri"/>
                <a:sym typeface="Calibri"/>
              </a:rPr>
              <a:t>Andrew Murchison, Oxford University Hospitals NHS Foundation Trust</a:t>
            </a:r>
            <a:br>
              <a:rPr lang="en" sz="2000" dirty="0">
                <a:solidFill>
                  <a:srgbClr val="FFFFFF"/>
                </a:solidFill>
                <a:latin typeface="Calibri"/>
                <a:ea typeface="Calibri"/>
                <a:cs typeface="Calibri"/>
                <a:sym typeface="Calibri"/>
              </a:rPr>
            </a:br>
            <a:r>
              <a:rPr lang="en" sz="2000" dirty="0">
                <a:solidFill>
                  <a:srgbClr val="FFFFFF"/>
                </a:solidFill>
                <a:latin typeface="Calibri"/>
                <a:ea typeface="Calibri"/>
                <a:cs typeface="Calibri"/>
                <a:sym typeface="Calibri"/>
              </a:rPr>
              <a:t>Alessandro Sabatelli, Braid.Health</a:t>
            </a:r>
            <a:br>
              <a:rPr lang="en" sz="2000" dirty="0">
                <a:solidFill>
                  <a:srgbClr val="FFFFFF"/>
                </a:solidFill>
                <a:latin typeface="Calibri"/>
                <a:ea typeface="Calibri"/>
                <a:cs typeface="Calibri"/>
                <a:sym typeface="Calibri"/>
              </a:rPr>
            </a:br>
            <a:r>
              <a:rPr lang="en" sz="2000" dirty="0">
                <a:solidFill>
                  <a:srgbClr val="FFFFFF"/>
                </a:solidFill>
                <a:latin typeface="Calibri"/>
                <a:ea typeface="Calibri"/>
                <a:cs typeface="Calibri"/>
                <a:sym typeface="Calibri"/>
              </a:rPr>
              <a:t>Daniel Hasegan, Braid.Health</a:t>
            </a:r>
            <a:br>
              <a:rPr lang="en" sz="2000" dirty="0">
                <a:solidFill>
                  <a:srgbClr val="FFFFFF"/>
                </a:solidFill>
                <a:latin typeface="Calibri"/>
                <a:ea typeface="Calibri"/>
                <a:cs typeface="Calibri"/>
                <a:sym typeface="Calibri"/>
              </a:rPr>
            </a:br>
            <a:r>
              <a:rPr lang="en" sz="2000" dirty="0">
                <a:solidFill>
                  <a:srgbClr val="FFFFFF"/>
                </a:solidFill>
                <a:latin typeface="Calibri"/>
                <a:ea typeface="Calibri"/>
                <a:cs typeface="Calibri"/>
                <a:sym typeface="Calibri"/>
              </a:rPr>
              <a:t>Pierre Padilla-Huamantinco, Universidad Peruana Cayetano Heredia </a:t>
            </a:r>
            <a:br>
              <a:rPr lang="en" sz="2000" dirty="0">
                <a:solidFill>
                  <a:srgbClr val="FFFFFF"/>
                </a:solidFill>
                <a:latin typeface="Calibri"/>
                <a:ea typeface="Calibri"/>
                <a:cs typeface="Calibri"/>
                <a:sym typeface="Calibri"/>
              </a:rPr>
            </a:br>
            <a:r>
              <a:rPr lang="en" sz="2000" dirty="0">
                <a:solidFill>
                  <a:srgbClr val="FFFFFF"/>
                </a:solidFill>
                <a:latin typeface="Calibri"/>
                <a:ea typeface="Calibri"/>
                <a:cs typeface="Calibri"/>
                <a:sym typeface="Calibri"/>
              </a:rPr>
              <a:t>Judy Wawira Gichoya, Emory University School of Medicine</a:t>
            </a:r>
            <a:br>
              <a:rPr lang="en" sz="2000" dirty="0">
                <a:solidFill>
                  <a:srgbClr val="FFFFFF"/>
                </a:solidFill>
                <a:latin typeface="Calibri"/>
                <a:ea typeface="Calibri"/>
                <a:cs typeface="Calibri"/>
                <a:sym typeface="Calibri"/>
              </a:rPr>
            </a:br>
            <a:r>
              <a:rPr lang="en" sz="2000" dirty="0">
                <a:solidFill>
                  <a:srgbClr val="FFFFFF"/>
                </a:solidFill>
                <a:latin typeface="Calibri"/>
                <a:ea typeface="Calibri"/>
                <a:cs typeface="Calibri"/>
                <a:sym typeface="Calibri"/>
              </a:rPr>
              <a:t>Saul Calderon Ramirez, De Montfort University (Metrics deliverable)</a:t>
            </a:r>
            <a:endParaRPr sz="2000" dirty="0">
              <a:solidFill>
                <a:srgbClr val="FFFFFF"/>
              </a:solidFill>
              <a:latin typeface="Calibri"/>
              <a:ea typeface="Calibri"/>
              <a:cs typeface="Calibri"/>
              <a:sym typeface="Calibri"/>
            </a:endParaRPr>
          </a:p>
          <a:p>
            <a:pPr marL="0" indent="0">
              <a:spcBef>
                <a:spcPts val="1600"/>
              </a:spcBef>
              <a:buClr>
                <a:schemeClr val="dk1"/>
              </a:buClr>
              <a:buSzPts val="1100"/>
              <a:buNone/>
            </a:pPr>
            <a:endParaRPr sz="2000" dirty="0">
              <a:solidFill>
                <a:srgbClr val="FFFFFF"/>
              </a:solidFill>
              <a:latin typeface="Calibri"/>
              <a:ea typeface="Calibri"/>
              <a:cs typeface="Calibri"/>
              <a:sym typeface="Calibri"/>
            </a:endParaRPr>
          </a:p>
          <a:p>
            <a:pPr marL="0" indent="0">
              <a:spcBef>
                <a:spcPts val="1600"/>
              </a:spcBef>
              <a:buNone/>
            </a:pPr>
            <a:endParaRPr sz="2000" dirty="0">
              <a:solidFill>
                <a:srgbClr val="FFFFFF"/>
              </a:solidFill>
              <a:latin typeface="Calibri"/>
              <a:ea typeface="Calibri"/>
              <a:cs typeface="Calibri"/>
              <a:sym typeface="Calibri"/>
            </a:endParaRPr>
          </a:p>
          <a:p>
            <a:pPr marL="0" indent="0">
              <a:spcBef>
                <a:spcPts val="1600"/>
              </a:spcBef>
              <a:buNone/>
            </a:pPr>
            <a:endParaRPr sz="2000" dirty="0">
              <a:solidFill>
                <a:srgbClr val="FFFFFF"/>
              </a:solidFill>
              <a:latin typeface="Calibri"/>
              <a:ea typeface="Calibri"/>
              <a:cs typeface="Calibri"/>
              <a:sym typeface="Calibri"/>
            </a:endParaRPr>
          </a:p>
          <a:p>
            <a:pPr marL="0" indent="0">
              <a:spcBef>
                <a:spcPts val="1600"/>
              </a:spcBef>
              <a:spcAft>
                <a:spcPts val="1600"/>
              </a:spcAft>
              <a:buNone/>
            </a:pPr>
            <a:endParaRPr sz="2000" dirty="0">
              <a:solidFill>
                <a:srgbClr val="FFFFFF"/>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9" descr="Image result for health data"/>
          <p:cNvPicPr preferRelativeResize="0"/>
          <p:nvPr/>
        </p:nvPicPr>
        <p:blipFill>
          <a:blip r:embed="rId3">
            <a:alphaModFix/>
          </a:blip>
          <a:stretch>
            <a:fillRect/>
          </a:stretch>
        </p:blipFill>
        <p:spPr>
          <a:xfrm>
            <a:off x="1" y="0"/>
            <a:ext cx="9144002" cy="6949160"/>
          </a:xfrm>
          <a:prstGeom prst="rect">
            <a:avLst/>
          </a:prstGeom>
          <a:noFill/>
          <a:ln>
            <a:noFill/>
          </a:ln>
        </p:spPr>
      </p:pic>
      <p:sp>
        <p:nvSpPr>
          <p:cNvPr id="100" name="Google Shape;100;p19"/>
          <p:cNvSpPr txBox="1">
            <a:spLocks noGrp="1"/>
          </p:cNvSpPr>
          <p:nvPr>
            <p:ph type="title"/>
          </p:nvPr>
        </p:nvSpPr>
        <p:spPr>
          <a:xfrm>
            <a:off x="311700" y="1302275"/>
            <a:ext cx="8520600" cy="572700"/>
          </a:xfrm>
          <a:prstGeom prst="rect">
            <a:avLst/>
          </a:prstGeom>
          <a:solidFill>
            <a:srgbClr val="070707">
              <a:alpha val="54210"/>
            </a:srgbClr>
          </a:solidFill>
        </p:spPr>
        <p:txBody>
          <a:bodyPr spcFirstLastPara="1" vert="horz" wrap="square" lIns="91425" tIns="91425" rIns="91425" bIns="91425" rtlCol="0" anchor="t" anchorCtr="0">
            <a:noAutofit/>
          </a:bodyPr>
          <a:lstStyle/>
          <a:p>
            <a:r>
              <a:rPr lang="en" dirty="0">
                <a:solidFill>
                  <a:srgbClr val="FFFFFF"/>
                </a:solidFill>
                <a:latin typeface="Calibri"/>
                <a:ea typeface="Calibri"/>
                <a:cs typeface="Calibri"/>
                <a:sym typeface="Calibri"/>
              </a:rPr>
              <a:t>Topic Description Document </a:t>
            </a:r>
            <a:endParaRPr dirty="0">
              <a:latin typeface="Calibri"/>
              <a:ea typeface="Calibri"/>
              <a:cs typeface="Calibri"/>
              <a:sym typeface="Calibri"/>
            </a:endParaRPr>
          </a:p>
        </p:txBody>
      </p:sp>
      <p:sp>
        <p:nvSpPr>
          <p:cNvPr id="101" name="Google Shape;101;p19"/>
          <p:cNvSpPr txBox="1">
            <a:spLocks noGrp="1"/>
          </p:cNvSpPr>
          <p:nvPr>
            <p:ph type="body" idx="1"/>
          </p:nvPr>
        </p:nvSpPr>
        <p:spPr>
          <a:xfrm>
            <a:off x="311700" y="2009725"/>
            <a:ext cx="8520600" cy="3562500"/>
          </a:xfrm>
          <a:prstGeom prst="rect">
            <a:avLst/>
          </a:prstGeom>
          <a:solidFill>
            <a:srgbClr val="070707">
              <a:alpha val="54210"/>
            </a:srgbClr>
          </a:solidFill>
        </p:spPr>
        <p:txBody>
          <a:bodyPr spcFirstLastPara="1" vert="horz" wrap="square" lIns="91425" tIns="91425" rIns="91425" bIns="91425" rtlCol="0" anchor="t" anchorCtr="0">
            <a:noAutofit/>
          </a:bodyPr>
          <a:lstStyle/>
          <a:p>
            <a:pPr marL="0" indent="0">
              <a:buClr>
                <a:schemeClr val="dk1"/>
              </a:buClr>
              <a:buSzPts val="1100"/>
              <a:buNone/>
            </a:pPr>
            <a:r>
              <a:rPr lang="en" sz="2400" dirty="0">
                <a:solidFill>
                  <a:srgbClr val="FFFFFF"/>
                </a:solidFill>
                <a:latin typeface="Calibri"/>
                <a:ea typeface="Calibri"/>
                <a:cs typeface="Calibri"/>
                <a:sym typeface="Calibri"/>
              </a:rPr>
              <a:t>Topic Description</a:t>
            </a:r>
            <a:br>
              <a:rPr lang="en" sz="2400" dirty="0">
                <a:solidFill>
                  <a:srgbClr val="FFFFFF"/>
                </a:solidFill>
                <a:latin typeface="Calibri"/>
                <a:ea typeface="Calibri"/>
                <a:cs typeface="Calibri"/>
                <a:sym typeface="Calibri"/>
              </a:rPr>
            </a:br>
            <a:r>
              <a:rPr lang="en" sz="2400" dirty="0">
                <a:solidFill>
                  <a:srgbClr val="FFFFFF"/>
                </a:solidFill>
                <a:latin typeface="Calibri"/>
                <a:ea typeface="Calibri"/>
                <a:cs typeface="Calibri"/>
                <a:sym typeface="Calibri"/>
              </a:rPr>
              <a:t>Overview of Radiology, Challenges facing Radiology, </a:t>
            </a:r>
            <a:r>
              <a:rPr lang="en" sz="2400" dirty="0">
                <a:solidFill>
                  <a:schemeClr val="lt1"/>
                </a:solidFill>
                <a:latin typeface="Calibri"/>
                <a:ea typeface="Calibri"/>
                <a:cs typeface="Calibri"/>
                <a:sym typeface="Calibri"/>
              </a:rPr>
              <a:t>Overview of </a:t>
            </a:r>
            <a:r>
              <a:rPr lang="en" sz="2400" dirty="0">
                <a:solidFill>
                  <a:srgbClr val="FFFFFF"/>
                </a:solidFill>
                <a:latin typeface="Calibri"/>
                <a:ea typeface="Calibri"/>
                <a:cs typeface="Calibri"/>
                <a:sym typeface="Calibri"/>
              </a:rPr>
              <a:t>AI in Radiology, Challenges Facing </a:t>
            </a:r>
            <a:r>
              <a:rPr lang="en" sz="2400" dirty="0">
                <a:solidFill>
                  <a:schemeClr val="lt1"/>
                </a:solidFill>
                <a:latin typeface="Calibri"/>
                <a:ea typeface="Calibri"/>
                <a:cs typeface="Calibri"/>
                <a:sym typeface="Calibri"/>
              </a:rPr>
              <a:t>Overview AI in Radiology, Impact of Benchmarking</a:t>
            </a:r>
            <a:endParaRPr sz="2400" dirty="0">
              <a:solidFill>
                <a:schemeClr val="lt1"/>
              </a:solidFill>
              <a:latin typeface="Calibri"/>
              <a:ea typeface="Calibri"/>
              <a:cs typeface="Calibri"/>
              <a:sym typeface="Calibri"/>
            </a:endParaRPr>
          </a:p>
          <a:p>
            <a:pPr marL="0" indent="0">
              <a:spcBef>
                <a:spcPts val="1600"/>
              </a:spcBef>
              <a:buClr>
                <a:schemeClr val="dk1"/>
              </a:buClr>
              <a:buSzPts val="1100"/>
              <a:buNone/>
            </a:pPr>
            <a:r>
              <a:rPr lang="en" sz="2400" dirty="0">
                <a:solidFill>
                  <a:schemeClr val="lt1"/>
                </a:solidFill>
                <a:latin typeface="Calibri"/>
                <a:ea typeface="Calibri"/>
                <a:cs typeface="Calibri"/>
                <a:sym typeface="Calibri"/>
              </a:rPr>
              <a:t>Existing AI Solutions</a:t>
            </a:r>
            <a:br>
              <a:rPr lang="en" sz="2400" dirty="0">
                <a:solidFill>
                  <a:schemeClr val="lt1"/>
                </a:solidFill>
                <a:latin typeface="Calibri"/>
                <a:ea typeface="Calibri"/>
                <a:cs typeface="Calibri"/>
                <a:sym typeface="Calibri"/>
              </a:rPr>
            </a:br>
            <a:r>
              <a:rPr lang="en" sz="2400" dirty="0">
                <a:solidFill>
                  <a:schemeClr val="lt1"/>
                </a:solidFill>
                <a:latin typeface="Calibri"/>
                <a:ea typeface="Calibri"/>
                <a:cs typeface="Calibri"/>
                <a:sym typeface="Calibri"/>
              </a:rPr>
              <a:t>Use Case Descriptors (9): </a:t>
            </a:r>
            <a:br>
              <a:rPr lang="en" sz="2400" dirty="0">
                <a:solidFill>
                  <a:schemeClr val="lt1"/>
                </a:solidFill>
                <a:latin typeface="Calibri"/>
                <a:ea typeface="Calibri"/>
                <a:cs typeface="Calibri"/>
                <a:sym typeface="Calibri"/>
              </a:rPr>
            </a:br>
            <a:r>
              <a:rPr lang="en" sz="2400" dirty="0">
                <a:solidFill>
                  <a:schemeClr val="lt1"/>
                </a:solidFill>
                <a:latin typeface="Calibri"/>
                <a:ea typeface="Calibri"/>
                <a:cs typeface="Calibri"/>
                <a:sym typeface="Calibri"/>
              </a:rPr>
              <a:t>Condition, Medical imaging modality, AI task/problem description (eg. Image Classification, Image Segmentation), General algorithm description (if shareable), Project goal and current stage (if shareable), Input structure and format, Output structure and format, Evaluation metrics, Explainability and Interpretability framework</a:t>
            </a:r>
            <a:endParaRPr sz="2400" dirty="0">
              <a:solidFill>
                <a:schemeClr val="lt1"/>
              </a:solidFill>
              <a:latin typeface="Calibri"/>
              <a:ea typeface="Calibri"/>
              <a:cs typeface="Calibri"/>
              <a:sym typeface="Calibri"/>
            </a:endParaRPr>
          </a:p>
          <a:p>
            <a:pPr marL="0" indent="0">
              <a:spcBef>
                <a:spcPts val="1600"/>
              </a:spcBef>
              <a:buClr>
                <a:schemeClr val="dk1"/>
              </a:buClr>
              <a:buSzPts val="1100"/>
              <a:buNone/>
            </a:pPr>
            <a:endParaRPr sz="2400" dirty="0">
              <a:solidFill>
                <a:schemeClr val="lt1"/>
              </a:solidFill>
              <a:latin typeface="Calibri"/>
              <a:ea typeface="Calibri"/>
              <a:cs typeface="Calibri"/>
              <a:sym typeface="Calibri"/>
            </a:endParaRPr>
          </a:p>
          <a:p>
            <a:pPr marL="0" indent="0">
              <a:spcBef>
                <a:spcPts val="1600"/>
              </a:spcBef>
              <a:spcAft>
                <a:spcPts val="1600"/>
              </a:spcAft>
              <a:buClr>
                <a:schemeClr val="dk1"/>
              </a:buClr>
              <a:buSzPts val="1100"/>
              <a:buNone/>
            </a:pPr>
            <a:endParaRPr sz="2400" dirty="0">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20" descr="Image result for health data"/>
          <p:cNvPicPr preferRelativeResize="0"/>
          <p:nvPr/>
        </p:nvPicPr>
        <p:blipFill>
          <a:blip r:embed="rId3">
            <a:alphaModFix/>
          </a:blip>
          <a:stretch>
            <a:fillRect/>
          </a:stretch>
        </p:blipFill>
        <p:spPr>
          <a:xfrm>
            <a:off x="1" y="0"/>
            <a:ext cx="9144002" cy="6949160"/>
          </a:xfrm>
          <a:prstGeom prst="rect">
            <a:avLst/>
          </a:prstGeom>
          <a:noFill/>
          <a:ln>
            <a:noFill/>
          </a:ln>
        </p:spPr>
      </p:pic>
      <p:sp>
        <p:nvSpPr>
          <p:cNvPr id="107" name="Google Shape;107;p20"/>
          <p:cNvSpPr txBox="1">
            <a:spLocks noGrp="1"/>
          </p:cNvSpPr>
          <p:nvPr>
            <p:ph type="title"/>
          </p:nvPr>
        </p:nvSpPr>
        <p:spPr>
          <a:xfrm>
            <a:off x="311700" y="1302275"/>
            <a:ext cx="8520600" cy="572700"/>
          </a:xfrm>
          <a:prstGeom prst="rect">
            <a:avLst/>
          </a:prstGeom>
          <a:solidFill>
            <a:srgbClr val="070707">
              <a:alpha val="54210"/>
            </a:srgbClr>
          </a:solidFill>
        </p:spPr>
        <p:txBody>
          <a:bodyPr spcFirstLastPara="1" vert="horz" wrap="square" lIns="91425" tIns="91425" rIns="91425" bIns="91425" rtlCol="0" anchor="t" anchorCtr="0">
            <a:noAutofit/>
          </a:bodyPr>
          <a:lstStyle/>
          <a:p>
            <a:r>
              <a:rPr lang="en">
                <a:solidFill>
                  <a:srgbClr val="FFFFFF"/>
                </a:solidFill>
                <a:latin typeface="Calibri"/>
                <a:ea typeface="Calibri"/>
                <a:cs typeface="Calibri"/>
                <a:sym typeface="Calibri"/>
              </a:rPr>
              <a:t>Topic Description Document </a:t>
            </a:r>
            <a:endParaRPr>
              <a:latin typeface="Calibri"/>
              <a:ea typeface="Calibri"/>
              <a:cs typeface="Calibri"/>
              <a:sym typeface="Calibri"/>
            </a:endParaRPr>
          </a:p>
        </p:txBody>
      </p:sp>
      <p:sp>
        <p:nvSpPr>
          <p:cNvPr id="108" name="Google Shape;108;p20"/>
          <p:cNvSpPr txBox="1">
            <a:spLocks noGrp="1"/>
          </p:cNvSpPr>
          <p:nvPr>
            <p:ph type="body" idx="1"/>
          </p:nvPr>
        </p:nvSpPr>
        <p:spPr>
          <a:xfrm>
            <a:off x="311700" y="2009725"/>
            <a:ext cx="8520600" cy="3562500"/>
          </a:xfrm>
          <a:prstGeom prst="rect">
            <a:avLst/>
          </a:prstGeom>
          <a:solidFill>
            <a:srgbClr val="070707">
              <a:alpha val="54210"/>
            </a:srgbClr>
          </a:solidFill>
        </p:spPr>
        <p:txBody>
          <a:bodyPr spcFirstLastPara="1" vert="horz" wrap="square" lIns="91425" tIns="91425" rIns="91425" bIns="91425" rtlCol="0" anchor="t" anchorCtr="0">
            <a:noAutofit/>
          </a:bodyPr>
          <a:lstStyle/>
          <a:p>
            <a:pPr marL="0" indent="0">
              <a:buClr>
                <a:schemeClr val="dk1"/>
              </a:buClr>
              <a:buSzPts val="1100"/>
              <a:buNone/>
            </a:pPr>
            <a:r>
              <a:rPr lang="en" dirty="0">
                <a:solidFill>
                  <a:schemeClr val="lt1"/>
                </a:solidFill>
                <a:latin typeface="Calibri"/>
                <a:ea typeface="Calibri"/>
                <a:cs typeface="Calibri"/>
                <a:sym typeface="Calibri"/>
              </a:rPr>
              <a:t>Existing AI Solutions</a:t>
            </a:r>
            <a:br>
              <a:rPr lang="en" dirty="0">
                <a:solidFill>
                  <a:schemeClr val="lt1"/>
                </a:solidFill>
                <a:latin typeface="Calibri"/>
                <a:ea typeface="Calibri"/>
                <a:cs typeface="Calibri"/>
                <a:sym typeface="Calibri"/>
              </a:rPr>
            </a:br>
            <a:r>
              <a:rPr lang="en" dirty="0">
                <a:solidFill>
                  <a:schemeClr val="lt1"/>
                </a:solidFill>
                <a:latin typeface="Calibri"/>
                <a:ea typeface="Calibri"/>
                <a:cs typeface="Calibri"/>
                <a:sym typeface="Calibri"/>
              </a:rPr>
              <a:t>Use Cases from minoHealth AI Labs and Braid.Health</a:t>
            </a:r>
            <a:endParaRPr dirty="0">
              <a:solidFill>
                <a:schemeClr val="lt1"/>
              </a:solidFill>
              <a:latin typeface="Calibri"/>
              <a:ea typeface="Calibri"/>
              <a:cs typeface="Calibri"/>
              <a:sym typeface="Calibri"/>
            </a:endParaRPr>
          </a:p>
          <a:p>
            <a:pPr marL="0" indent="0">
              <a:spcBef>
                <a:spcPts val="1600"/>
              </a:spcBef>
              <a:buClr>
                <a:schemeClr val="dk1"/>
              </a:buClr>
              <a:buSzPts val="1100"/>
              <a:buNone/>
            </a:pPr>
            <a:r>
              <a:rPr lang="en" dirty="0">
                <a:solidFill>
                  <a:schemeClr val="lt1"/>
                </a:solidFill>
                <a:latin typeface="Calibri"/>
                <a:ea typeface="Calibri"/>
                <a:cs typeface="Calibri"/>
                <a:sym typeface="Calibri"/>
              </a:rPr>
              <a:t>29 conditions: incl, breast cancer, pneumonia, hernia, arthritis</a:t>
            </a:r>
            <a:endParaRPr dirty="0">
              <a:solidFill>
                <a:schemeClr val="lt1"/>
              </a:solidFill>
              <a:latin typeface="Calibri"/>
              <a:ea typeface="Calibri"/>
              <a:cs typeface="Calibri"/>
              <a:sym typeface="Calibri"/>
            </a:endParaRPr>
          </a:p>
          <a:p>
            <a:pPr marL="0" indent="0">
              <a:spcBef>
                <a:spcPts val="1600"/>
              </a:spcBef>
              <a:buClr>
                <a:schemeClr val="dk1"/>
              </a:buClr>
              <a:buSzPts val="1100"/>
              <a:buNone/>
            </a:pPr>
            <a:r>
              <a:rPr lang="en" dirty="0">
                <a:solidFill>
                  <a:schemeClr val="lt1"/>
                </a:solidFill>
                <a:latin typeface="Calibri"/>
                <a:ea typeface="Calibri"/>
                <a:cs typeface="Calibri"/>
                <a:sym typeface="Calibri"/>
              </a:rPr>
              <a:t>X-Ray/body part classification: 56 parts: incl, cervix, wrist, lumbar, spine</a:t>
            </a:r>
            <a:endParaRPr dirty="0">
              <a:solidFill>
                <a:schemeClr val="lt1"/>
              </a:solidFill>
              <a:latin typeface="Calibri"/>
              <a:ea typeface="Calibri"/>
              <a:cs typeface="Calibri"/>
              <a:sym typeface="Calibri"/>
            </a:endParaRPr>
          </a:p>
          <a:p>
            <a:pPr marL="0" indent="0">
              <a:spcBef>
                <a:spcPts val="1600"/>
              </a:spcBef>
              <a:buClr>
                <a:schemeClr val="dk1"/>
              </a:buClr>
              <a:buSzPts val="1100"/>
              <a:buNone/>
            </a:pPr>
            <a:r>
              <a:rPr lang="en" dirty="0">
                <a:solidFill>
                  <a:schemeClr val="lt1"/>
                </a:solidFill>
                <a:latin typeface="Calibri"/>
                <a:ea typeface="Calibri"/>
                <a:cs typeface="Calibri"/>
                <a:sym typeface="Calibri"/>
              </a:rPr>
              <a:t>3+ modalities: Chest X-Ray (22), Foot X-Ray (6), Mammography (1), other X-Ray (56) </a:t>
            </a:r>
            <a:endParaRPr dirty="0">
              <a:solidFill>
                <a:schemeClr val="lt1"/>
              </a:solidFill>
              <a:latin typeface="Calibri"/>
              <a:ea typeface="Calibri"/>
              <a:cs typeface="Calibri"/>
              <a:sym typeface="Calibri"/>
            </a:endParaRPr>
          </a:p>
          <a:p>
            <a:pPr marL="0" indent="0">
              <a:spcBef>
                <a:spcPts val="1600"/>
              </a:spcBef>
              <a:spcAft>
                <a:spcPts val="1600"/>
              </a:spcAft>
              <a:buClr>
                <a:schemeClr val="dk1"/>
              </a:buClr>
              <a:buSzPts val="1100"/>
              <a:buNone/>
            </a:pPr>
            <a:endParaRPr dirty="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863A2280E3F84C93CB7D95B3AE289B" ma:contentTypeVersion="2" ma:contentTypeDescription="Create a new document." ma:contentTypeScope="" ma:versionID="713c52cb54d6c8b687ea58071e52f4e6">
  <xsd:schema xmlns:xsd="http://www.w3.org/2001/XMLSchema" xmlns:xs="http://www.w3.org/2001/XMLSchema" xmlns:p="http://schemas.microsoft.com/office/2006/metadata/properties" xmlns:ns1="http://schemas.microsoft.com/sharepoint/v3" xmlns:ns2="1aaea1ea-72e4-4374-b05e-72e2f16fb7ae" targetNamespace="http://schemas.microsoft.com/office/2006/metadata/properties" ma:root="true" ma:fieldsID="19c8027f12dc0326c57fc181fc1116f3" ns1:_="" ns2:_="">
    <xsd:import namespace="http://schemas.microsoft.com/sharepoint/v3"/>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1577C01-0739-45EA-B4A1-9EA8F721DCC4}"/>
</file>

<file path=customXml/itemProps2.xml><?xml version="1.0" encoding="utf-8"?>
<ds:datastoreItem xmlns:ds="http://schemas.openxmlformats.org/officeDocument/2006/customXml" ds:itemID="{263EDF69-883F-4630-8D5D-47FF3AA110B2}"/>
</file>

<file path=customXml/itemProps3.xml><?xml version="1.0" encoding="utf-8"?>
<ds:datastoreItem xmlns:ds="http://schemas.openxmlformats.org/officeDocument/2006/customXml" ds:itemID="{8D757891-533E-4B08-9CC2-432445C0232A}"/>
</file>

<file path=docProps/app.xml><?xml version="1.0" encoding="utf-8"?>
<Properties xmlns="http://schemas.openxmlformats.org/officeDocument/2006/extended-properties" xmlns:vt="http://schemas.openxmlformats.org/officeDocument/2006/docPropsVTypes">
  <Template>Office Theme</Template>
  <TotalTime>1770</TotalTime>
  <Words>398</Words>
  <Application>Microsoft Office PowerPoint</Application>
  <PresentationFormat>On-screen Show (4:3)</PresentationFormat>
  <Paragraphs>68</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等线</vt:lpstr>
      <vt:lpstr>Arial</vt:lpstr>
      <vt:lpstr>Calibri</vt:lpstr>
      <vt:lpstr>Calibri Light</vt:lpstr>
      <vt:lpstr>Office 主题​​</vt:lpstr>
      <vt:lpstr>PowerPoint Presentation</vt:lpstr>
      <vt:lpstr>PowerPoint Presentation</vt:lpstr>
      <vt:lpstr>AI in Radiology - Overview</vt:lpstr>
      <vt:lpstr>Objectives  </vt:lpstr>
      <vt:lpstr>Timeline</vt:lpstr>
      <vt:lpstr>Participants  </vt:lpstr>
      <vt:lpstr>Current Contributors to TDD (10 participants)  </vt:lpstr>
      <vt:lpstr>Topic Description Document </vt:lpstr>
      <vt:lpstr>Topic Description Document </vt:lpstr>
      <vt:lpstr>Topic Description Document </vt:lpstr>
      <vt:lpstr>Topic Description Document </vt:lpstr>
      <vt:lpstr>Topic Description Document </vt:lpstr>
      <vt:lpstr>PowerPoint Presentation</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Att.3 – Presentation (TG-Radiology)</dc:title>
  <dc:creator>Campos, Simao</dc:creator>
  <cp:lastModifiedBy>Dabiri, Ayda</cp:lastModifiedBy>
  <cp:revision>66</cp:revision>
  <cp:lastPrinted>2019-04-04T08:49:31Z</cp:lastPrinted>
  <dcterms:created xsi:type="dcterms:W3CDTF">2019-03-31T15:53:06Z</dcterms:created>
  <dcterms:modified xsi:type="dcterms:W3CDTF">2020-05-07T11:22:44Z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0x0101002D863A2280E3F84C93CB7D95B3AE289B</vt:lpwstr>
  </property>
</Properties>
</file>