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71"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79" r:id="rId2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6590F-1D09-4002-8797-79E8ADFF2EAE}" v="10" dt="2020-05-07T12:27:48.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7" d="100"/>
          <a:sy n="67"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2020/5/7</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588275" y="935321"/>
            <a:ext cx="1896609" cy="369332"/>
          </a:xfrm>
          <a:prstGeom prst="rect">
            <a:avLst/>
          </a:prstGeom>
        </p:spPr>
        <p:txBody>
          <a:bodyPr wrap="none">
            <a:spAutoFit/>
          </a:bodyPr>
          <a:lstStyle/>
          <a:p>
            <a:pPr algn="r"/>
            <a:r>
              <a:rPr lang="en-GB" b="1" dirty="0"/>
              <a:t>FGAI4H-I-022-A03</a:t>
            </a:r>
          </a:p>
        </p:txBody>
      </p:sp>
      <p:sp>
        <p:nvSpPr>
          <p:cNvPr id="10" name="Rectangle 9">
            <a:extLst>
              <a:ext uri="{FF2B5EF4-FFF2-40B4-BE49-F238E27FC236}">
                <a16:creationId xmlns:a16="http://schemas.microsoft.com/office/drawing/2014/main" id="{D36F58C8-2F54-4864-94DC-A069EA8D2640}"/>
              </a:ext>
            </a:extLst>
          </p:cNvPr>
          <p:cNvSpPr/>
          <p:nvPr/>
        </p:nvSpPr>
        <p:spPr>
          <a:xfrm>
            <a:off x="5906855" y="1304653"/>
            <a:ext cx="2541337" cy="369332"/>
          </a:xfrm>
          <a:prstGeom prst="rect">
            <a:avLst/>
          </a:prstGeom>
        </p:spPr>
        <p:txBody>
          <a:bodyPr wrap="none">
            <a:spAutoFit/>
          </a:bodyPr>
          <a:lstStyle/>
          <a:p>
            <a:pPr algn="r"/>
            <a:r>
              <a:rPr lang="en-US"/>
              <a:t>E-meeting, 7-8 May 2020</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140289158"/>
              </p:ext>
            </p:extLst>
          </p:nvPr>
        </p:nvGraphicFramePr>
        <p:xfrm>
          <a:off x="933576" y="3247161"/>
          <a:ext cx="7514615" cy="2354580"/>
        </p:xfrm>
        <a:graphic>
          <a:graphicData uri="http://schemas.openxmlformats.org/drawingml/2006/table">
            <a:tbl>
              <a:tblPr firstRow="1" bandRow="1">
                <a:tableStyleId>{2D5ABB26-0587-4C30-8999-92F81FD0307C}</a:tableStyleId>
              </a:tblPr>
              <a:tblGrid>
                <a:gridCol w="1204289">
                  <a:extLst>
                    <a:ext uri="{9D8B030D-6E8A-4147-A177-3AD203B41FA5}">
                      <a16:colId xmlns:a16="http://schemas.microsoft.com/office/drawing/2014/main" val="3760236376"/>
                    </a:ext>
                  </a:extLst>
                </a:gridCol>
                <a:gridCol w="3109663">
                  <a:extLst>
                    <a:ext uri="{9D8B030D-6E8A-4147-A177-3AD203B41FA5}">
                      <a16:colId xmlns:a16="http://schemas.microsoft.com/office/drawing/2014/main" val="4118390399"/>
                    </a:ext>
                  </a:extLst>
                </a:gridCol>
                <a:gridCol w="3200663">
                  <a:extLst>
                    <a:ext uri="{9D8B030D-6E8A-4147-A177-3AD203B41FA5}">
                      <a16:colId xmlns:a16="http://schemas.microsoft.com/office/drawing/2014/main" val="3689152469"/>
                    </a:ext>
                  </a:extLst>
                </a:gridCol>
              </a:tblGrid>
              <a:tr h="365760">
                <a:tc>
                  <a:txBody>
                    <a:bodyPr/>
                    <a:lstStyle/>
                    <a:p>
                      <a:pPr>
                        <a:buNone/>
                      </a:pPr>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TG-TB Topic Driver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(TG-TB)</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b="0" i="0" kern="1200" dirty="0" err="1">
                          <a:solidFill>
                            <a:schemeClr val="tx1"/>
                          </a:solidFill>
                          <a:effectLst/>
                          <a:latin typeface="+mn-lt"/>
                          <a:ea typeface="+mn-ea"/>
                          <a:cs typeface="+mn-cs"/>
                        </a:rPr>
                        <a:t>Dr.</a:t>
                      </a:r>
                      <a:r>
                        <a:rPr lang="en-GB" sz="1800" b="0" i="0" kern="1200" dirty="0">
                          <a:solidFill>
                            <a:schemeClr val="tx1"/>
                          </a:solidFill>
                          <a:effectLst/>
                          <a:latin typeface="+mn-lt"/>
                          <a:ea typeface="+mn-ea"/>
                          <a:cs typeface="+mn-cs"/>
                        </a:rPr>
                        <a:t> Manjula Singh, ICMR, Under Department of health research, MOHFW, GOI, India</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drmanjulasb@gmail.com</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the presentation of FGAI4H-I-022-A01. </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28600" y="1316884"/>
            <a:ext cx="8386763" cy="422423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a:r>
              <a:rPr lang="en-GB" sz="1425" b="1" dirty="0"/>
              <a:t>Method</a:t>
            </a:r>
            <a:endParaRPr lang="en-IN" sz="1425" b="1" dirty="0"/>
          </a:p>
          <a:p>
            <a:pPr marL="214313" indent="-214313">
              <a:buFont typeface="Arial" panose="020B0604020202020204" pitchFamily="34" charset="0"/>
              <a:buChar char="•"/>
            </a:pPr>
            <a:r>
              <a:rPr lang="en-GB" sz="1425" dirty="0"/>
              <a:t>AI benchmarking includes input data format requirement and output data, testing data, labelling and testing matrixes</a:t>
            </a:r>
            <a:endParaRPr lang="en-IN" sz="1425" dirty="0"/>
          </a:p>
          <a:p>
            <a:r>
              <a:rPr lang="en-GB" sz="1425" dirty="0"/>
              <a:t> </a:t>
            </a:r>
            <a:r>
              <a:rPr lang="en-GB" sz="1425" b="1" dirty="0"/>
              <a:t>AI Input data</a:t>
            </a:r>
            <a:endParaRPr lang="en-IN" sz="1425" b="1" dirty="0"/>
          </a:p>
          <a:p>
            <a:pPr marL="214313" indent="-214313">
              <a:buFont typeface="Arial" panose="020B0604020202020204" pitchFamily="34" charset="0"/>
              <a:buChar char="•"/>
            </a:pPr>
            <a:r>
              <a:rPr lang="en-GB" sz="1425" dirty="0"/>
              <a:t>Chest X-Ray images from culture confirmed (Gold standard) cases for AI benchmarking, normal X-rays from various geographic locations, and confirmed Non-TB cases like pneumonia, Bronchitis etc</a:t>
            </a:r>
            <a:endParaRPr lang="en-IN" sz="1425" dirty="0"/>
          </a:p>
          <a:p>
            <a:r>
              <a:rPr lang="en-GB" sz="1425" dirty="0"/>
              <a:t> </a:t>
            </a:r>
            <a:r>
              <a:rPr lang="en-GB" sz="1425" b="1" dirty="0"/>
              <a:t>AI output data structure</a:t>
            </a:r>
            <a:endParaRPr lang="en-IN" sz="1425" b="1" dirty="0"/>
          </a:p>
          <a:p>
            <a:pPr marL="214313" indent="-214313">
              <a:buFont typeface="Arial" panose="020B0604020202020204" pitchFamily="34" charset="0"/>
              <a:buChar char="•"/>
            </a:pPr>
            <a:r>
              <a:rPr lang="en-GB" sz="1425" dirty="0"/>
              <a:t>AI output of AI tool detecting TB lesion position, area, classification and differentiating from Normal X-rays and Non-TB cases.</a:t>
            </a:r>
            <a:endParaRPr lang="en-IN" sz="1425" dirty="0"/>
          </a:p>
          <a:p>
            <a:pPr lvl="1" indent="-342900"/>
            <a:r>
              <a:rPr lang="en-GB" sz="1425" b="1" dirty="0"/>
              <a:t>Test data labels</a:t>
            </a:r>
            <a:endParaRPr lang="en-IN" sz="1425" b="1" dirty="0"/>
          </a:p>
          <a:p>
            <a:pPr marL="126206" lvl="1" indent="-126206" algn="just" fontAlgn="base" hangingPunct="0">
              <a:buFont typeface="Arial" panose="020B0604020202020204" pitchFamily="34" charset="0"/>
              <a:buChar char="•"/>
            </a:pPr>
            <a:r>
              <a:rPr lang="en-GB" sz="1425" dirty="0"/>
              <a:t>For clinical evaluation of AI algorithm, images from confirmed cases of TB to be labelled by Expert panel. </a:t>
            </a:r>
          </a:p>
          <a:p>
            <a:pPr marL="126206" lvl="1" indent="-126206" algn="just" fontAlgn="base" hangingPunct="0">
              <a:buFont typeface="Arial" panose="020B0604020202020204" pitchFamily="34" charset="0"/>
              <a:buChar char="•"/>
            </a:pPr>
            <a:r>
              <a:rPr lang="en-GB" sz="1425" dirty="0"/>
              <a:t>Panel would have at least two experts with more than 10 years of practice in chest radiology. In case of any discrepancy among the two radiologists, the image would be referred to the third radiologist for final decision</a:t>
            </a:r>
          </a:p>
          <a:p>
            <a:pPr marL="126206" lvl="1" indent="-126206" algn="just" fontAlgn="base" hangingPunct="0">
              <a:buFont typeface="Arial" panose="020B0604020202020204" pitchFamily="34" charset="0"/>
              <a:buChar char="•"/>
            </a:pPr>
            <a:r>
              <a:rPr lang="en-GB" sz="1425" dirty="0"/>
              <a:t>All experts would receive prior specialized training regarding how to annotate TB lesions (including cavitary)</a:t>
            </a:r>
            <a:endParaRPr lang="en-IN" sz="1425" dirty="0"/>
          </a:p>
          <a:p>
            <a:pPr marL="126206" lvl="1" indent="-126206" algn="just" fontAlgn="base" hangingPunct="0">
              <a:buFont typeface="Arial" panose="020B0604020202020204" pitchFamily="34" charset="0"/>
              <a:buChar char="•"/>
            </a:pPr>
            <a:r>
              <a:rPr lang="en-GB" sz="1425" dirty="0"/>
              <a:t>For clinical evaluation of cases for AI for radiographic detection of TB, gold standard is the microbiological confirmation of cases </a:t>
            </a:r>
            <a:r>
              <a:rPr lang="en-GB" sz="1425" dirty="0" err="1"/>
              <a:t>i.e</a:t>
            </a:r>
            <a:r>
              <a:rPr lang="en-GB" sz="1425" dirty="0"/>
              <a:t> either by sputum culture confirmation, CBNAAT confirmation or confirmation by FU</a:t>
            </a:r>
          </a:p>
          <a:p>
            <a:pPr marL="126206" lvl="1" indent="-126206" algn="just" fontAlgn="base" hangingPunct="0">
              <a:buFont typeface="Arial" panose="020B0604020202020204" pitchFamily="34" charset="0"/>
              <a:buChar char="•"/>
            </a:pPr>
            <a:r>
              <a:rPr lang="en-GB" sz="1425" dirty="0"/>
              <a:t>The data set would also include cases from non-TB conditions which would include pneumonia, asthma etc.</a:t>
            </a:r>
            <a:endParaRPr lang="en-IN" sz="1425" dirty="0"/>
          </a:p>
          <a:p>
            <a:pPr marL="126206" lvl="1" indent="-126206" algn="just" fontAlgn="base" hangingPunct="0">
              <a:buFont typeface="Arial" panose="020B0604020202020204" pitchFamily="34" charset="0"/>
              <a:buChar char="•"/>
            </a:pPr>
            <a:r>
              <a:rPr lang="en-GB" sz="1425" dirty="0"/>
              <a:t>Confidentiality of gold standard testing data results would be maintained.</a:t>
            </a:r>
            <a:endParaRPr lang="en-IN" sz="1425"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162286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46178" y="1263085"/>
            <a:ext cx="8651644" cy="38318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b="1" dirty="0"/>
              <a:t>Model development</a:t>
            </a:r>
            <a:endParaRPr lang="en-IN" b="1" dirty="0"/>
          </a:p>
          <a:p>
            <a:endParaRPr lang="en-GB" dirty="0"/>
          </a:p>
          <a:p>
            <a:r>
              <a:rPr lang="en-GB" dirty="0"/>
              <a:t>The model will be developed in following stages -</a:t>
            </a:r>
            <a:endParaRPr lang="en-IN" dirty="0"/>
          </a:p>
          <a:p>
            <a:pPr lvl="0" fontAlgn="base" hangingPunct="0"/>
            <a:r>
              <a:rPr lang="en-GB" b="1" dirty="0"/>
              <a:t>Stage 1:</a:t>
            </a:r>
            <a:r>
              <a:rPr lang="en-GB" dirty="0"/>
              <a:t> Building an algorithm that interprets chest plain radiography and detects signs of pulmonary tuberculosis</a:t>
            </a:r>
            <a:endParaRPr lang="en-IN" dirty="0"/>
          </a:p>
          <a:p>
            <a:pPr lvl="0" fontAlgn="base" hangingPunct="0"/>
            <a:r>
              <a:rPr lang="en-GB" b="1" dirty="0"/>
              <a:t>Stage 2: </a:t>
            </a:r>
            <a:r>
              <a:rPr lang="en-GB" dirty="0"/>
              <a:t>Building a more comprehensive algorithm that combines imaging and other clinical information to provide more reliable prediction for diagnosis of tuberculosis</a:t>
            </a:r>
            <a:endParaRPr lang="en-IN" dirty="0"/>
          </a:p>
          <a:p>
            <a:pPr lvl="0" fontAlgn="base" hangingPunct="0"/>
            <a:r>
              <a:rPr lang="en-GB" b="1" dirty="0"/>
              <a:t>Stage 3: </a:t>
            </a:r>
            <a:r>
              <a:rPr lang="en-GB" dirty="0"/>
              <a:t>Expanding the model to be used in detection of other pulmonary diseases</a:t>
            </a:r>
            <a:endParaRPr lang="en-IN" dirty="0"/>
          </a:p>
          <a:p>
            <a:r>
              <a:rPr lang="en-GB" dirty="0"/>
              <a:t>Each stage will consist of three sub-phases;</a:t>
            </a:r>
            <a:endParaRPr lang="en-IN" dirty="0"/>
          </a:p>
          <a:p>
            <a:pPr lvl="0" fontAlgn="base" hangingPunct="0"/>
            <a:r>
              <a:rPr lang="en-GB" b="1" dirty="0"/>
              <a:t>Phase 1: </a:t>
            </a:r>
            <a:r>
              <a:rPr lang="en-GB" dirty="0"/>
              <a:t>Retrospective data collection and model building</a:t>
            </a:r>
            <a:endParaRPr lang="en-IN" dirty="0"/>
          </a:p>
          <a:p>
            <a:pPr lvl="0" fontAlgn="base" hangingPunct="0"/>
            <a:r>
              <a:rPr lang="en-GB" b="1" dirty="0"/>
              <a:t>Phase 2: </a:t>
            </a:r>
            <a:r>
              <a:rPr lang="en-GB" dirty="0"/>
              <a:t>Prospective validation and user feedback</a:t>
            </a:r>
            <a:endParaRPr lang="en-IN" dirty="0"/>
          </a:p>
          <a:p>
            <a:pPr lvl="0" fontAlgn="base" hangingPunct="0"/>
            <a:r>
              <a:rPr lang="en-GB" b="1" dirty="0"/>
              <a:t>Phase 3: </a:t>
            </a:r>
            <a:r>
              <a:rPr lang="en-GB" dirty="0"/>
              <a:t>Full deployment of the system and continuous improvement</a:t>
            </a:r>
            <a:endParaRPr lang="en-IN" dirty="0"/>
          </a:p>
          <a:p>
            <a:r>
              <a:rPr lang="en-GB" sz="1500" dirty="0"/>
              <a:t> </a:t>
            </a:r>
            <a:endParaRPr lang="en-IN" sz="1500"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25488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600075" y="1259019"/>
            <a:ext cx="8137208" cy="44319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sz="1350" b="1" dirty="0"/>
              <a:t>Scores and Metrices</a:t>
            </a:r>
            <a:endParaRPr lang="en-IN" sz="1350" b="1" dirty="0"/>
          </a:p>
          <a:p>
            <a:pPr algn="just" hangingPunct="0"/>
            <a:r>
              <a:rPr lang="en-GB" sz="1350" b="1" dirty="0"/>
              <a:t>Testing</a:t>
            </a:r>
            <a:endParaRPr lang="en-IN" sz="1350" b="1" dirty="0"/>
          </a:p>
          <a:p>
            <a:pPr marL="214313" indent="-214313" algn="just" fontAlgn="base" hangingPunct="0">
              <a:buFont typeface="Arial" panose="020B0604020202020204" pitchFamily="34" charset="0"/>
              <a:buChar char="•"/>
            </a:pPr>
            <a:r>
              <a:rPr lang="en-GB" sz="1350" dirty="0"/>
              <a:t>Dataset comprising of a mix of each confounding variable case test data would be taken and tested against performance of AI. </a:t>
            </a:r>
          </a:p>
          <a:p>
            <a:pPr marL="214313" indent="-214313" algn="just" fontAlgn="base" hangingPunct="0">
              <a:buFont typeface="Arial" panose="020B0604020202020204" pitchFamily="34" charset="0"/>
              <a:buChar char="•"/>
            </a:pPr>
            <a:r>
              <a:rPr lang="en-GB" sz="1350" dirty="0"/>
              <a:t>Initially tool would differentiate normal with an abnormal ones and then TB and Non-TB. </a:t>
            </a:r>
          </a:p>
          <a:p>
            <a:pPr marL="214313" indent="-214313" algn="just" fontAlgn="base" hangingPunct="0">
              <a:buFont typeface="Arial" panose="020B0604020202020204" pitchFamily="34" charset="0"/>
              <a:buChar char="•"/>
            </a:pPr>
            <a:r>
              <a:rPr lang="en-GB" sz="1350" dirty="0"/>
              <a:t>Further differentiation of types of TB like cavitary, military, and lobes affected etc. would be done subsequently</a:t>
            </a:r>
            <a:endParaRPr lang="en-IN" sz="1350" dirty="0"/>
          </a:p>
          <a:p>
            <a:pPr lvl="0" algn="just" fontAlgn="base" hangingPunct="0"/>
            <a:endParaRPr lang="en-GB" sz="1350" b="1" dirty="0"/>
          </a:p>
          <a:p>
            <a:pPr lvl="0" algn="just" fontAlgn="base" hangingPunct="0"/>
            <a:r>
              <a:rPr lang="en-GB" sz="1350" b="1" dirty="0"/>
              <a:t>Primary Benchmarking: </a:t>
            </a:r>
          </a:p>
          <a:p>
            <a:pPr marL="214313" indent="-214313" algn="just" fontAlgn="base" hangingPunct="0">
              <a:buFont typeface="Arial" panose="020B0604020202020204" pitchFamily="34" charset="0"/>
              <a:buChar char="•"/>
            </a:pPr>
            <a:r>
              <a:rPr lang="en-GB" sz="1350" dirty="0"/>
              <a:t>Include X-rays from confirmed cases of </a:t>
            </a:r>
            <a:r>
              <a:rPr lang="en-GB" sz="1350" dirty="0" err="1"/>
              <a:t>Pulm</a:t>
            </a:r>
            <a:r>
              <a:rPr lang="en-GB" sz="1350" dirty="0"/>
              <a:t>. TB, normal X-rays and also X-rays from other non-TB cases. TB lesions detected by AI tool, would be compared with pre-labelled lesions to determine the true positive and false positive. </a:t>
            </a:r>
          </a:p>
          <a:p>
            <a:pPr marL="214313" indent="-214313" algn="just" fontAlgn="base" hangingPunct="0">
              <a:buFont typeface="Arial" panose="020B0604020202020204" pitchFamily="34" charset="0"/>
              <a:buChar char="•"/>
            </a:pPr>
            <a:r>
              <a:rPr lang="en-GB" sz="1350" dirty="0"/>
              <a:t>Benchmarking metrics would include sensitivity of the tool to detect TB cases based on TB lesions and false positives. Specificity would be calculated based on ability of the AI tool to detect identify non-TB cases as Non-TB.</a:t>
            </a:r>
          </a:p>
          <a:p>
            <a:pPr marL="214313" indent="-214313" algn="just" fontAlgn="base" hangingPunct="0">
              <a:buFont typeface="Arial" panose="020B0604020202020204" pitchFamily="34" charset="0"/>
              <a:buChar char="•"/>
            </a:pPr>
            <a:endParaRPr lang="en-IN" sz="1350" dirty="0"/>
          </a:p>
          <a:p>
            <a:pPr lvl="0" algn="just" fontAlgn="base" hangingPunct="0"/>
            <a:r>
              <a:rPr lang="en-GB" sz="1350" b="1" dirty="0"/>
              <a:t>Secondary Benchmarking: </a:t>
            </a:r>
          </a:p>
          <a:p>
            <a:pPr marL="214313" indent="-214313" algn="just" fontAlgn="base" hangingPunct="0">
              <a:buFont typeface="Arial" panose="020B0604020202020204" pitchFamily="34" charset="0"/>
              <a:buChar char="•"/>
            </a:pPr>
            <a:r>
              <a:rPr lang="en-GB" sz="1350" b="1" dirty="0"/>
              <a:t>In</a:t>
            </a:r>
            <a:r>
              <a:rPr lang="en-GB" sz="1350" dirty="0"/>
              <a:t>volves marking the lesion size, area, cavity, classification etc. Early cases of TB can be easily missed if not seen by experienced radiologists. </a:t>
            </a:r>
          </a:p>
          <a:p>
            <a:pPr marL="214313" indent="-214313" algn="just" fontAlgn="base" hangingPunct="0">
              <a:buFont typeface="Arial" panose="020B0604020202020204" pitchFamily="34" charset="0"/>
              <a:buChar char="•"/>
            </a:pPr>
            <a:r>
              <a:rPr lang="en-GB" sz="1350" dirty="0"/>
              <a:t>Therefore, confirmed cases with early lesions in X-rays marked by radiologists from confirmed TB cases would be included to train and test the performances. </a:t>
            </a:r>
            <a:endParaRPr lang="en-IN" sz="1350"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405562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92894" y="1097593"/>
            <a:ext cx="8558213" cy="4662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sz="1500" b="1" dirty="0"/>
              <a:t>Available data sets and undisclosed test data sets</a:t>
            </a:r>
            <a:endParaRPr lang="en-IN" sz="1500" b="1" dirty="0"/>
          </a:p>
          <a:p>
            <a:pPr marL="214313" indent="-214313" fontAlgn="base" hangingPunct="0">
              <a:buFont typeface="Arial" panose="020B0604020202020204" pitchFamily="34" charset="0"/>
              <a:buChar char="•"/>
            </a:pPr>
            <a:r>
              <a:rPr lang="en-IN" sz="1500" dirty="0"/>
              <a:t>To assess algorithm robustness, sufficient and diversified data from multiple heterogeneous sources (e.g., various types of digital images like, digital and Biochemical films converted to digital, patient demographics like age, sex, socioeconomic status, geographical areas, smokers and other clinical conditions, etc.) needed for testing AI. </a:t>
            </a:r>
          </a:p>
          <a:p>
            <a:pPr marL="214313" indent="-214313" fontAlgn="base" hangingPunct="0">
              <a:buFont typeface="Arial" panose="020B0604020202020204" pitchFamily="34" charset="0"/>
              <a:buChar char="•"/>
            </a:pPr>
            <a:r>
              <a:rPr lang="en-IN" sz="1500" dirty="0"/>
              <a:t>Public and real-world undisclosed data would be collected.</a:t>
            </a:r>
          </a:p>
          <a:p>
            <a:pPr marL="214313" indent="-214313" fontAlgn="base" hangingPunct="0">
              <a:buFont typeface="Arial" panose="020B0604020202020204" pitchFamily="34" charset="0"/>
              <a:buChar char="•"/>
            </a:pPr>
            <a:r>
              <a:rPr lang="en-IN" sz="1500" dirty="0"/>
              <a:t>Database includes 69000 X-Ray images from a community base TB prevalence survey done in. </a:t>
            </a:r>
          </a:p>
          <a:p>
            <a:pPr marL="214313" indent="-214313" fontAlgn="base" hangingPunct="0">
              <a:buFont typeface="Arial" panose="020B0604020202020204" pitchFamily="34" charset="0"/>
              <a:buChar char="•"/>
            </a:pPr>
            <a:r>
              <a:rPr lang="en-IN" sz="1500" dirty="0"/>
              <a:t>Images Collected from various TB studies. (Public and private).</a:t>
            </a:r>
          </a:p>
          <a:p>
            <a:pPr marL="214313" indent="-214313" fontAlgn="base" hangingPunct="0">
              <a:buFont typeface="Arial" panose="020B0604020202020204" pitchFamily="34" charset="0"/>
              <a:buChar char="•"/>
            </a:pPr>
            <a:r>
              <a:rPr lang="en-IN" sz="1500" dirty="0"/>
              <a:t>Also include  X-ray images from the ongoing National TB Prevalence survey wherein 500,000 x-ray images to be collected from 625 clusters from all the states of the country over a period of one year. </a:t>
            </a:r>
          </a:p>
          <a:p>
            <a:pPr marL="214313" indent="-214313" fontAlgn="base" hangingPunct="0">
              <a:buFont typeface="Arial" panose="020B0604020202020204" pitchFamily="34" charset="0"/>
              <a:buChar char="•"/>
            </a:pPr>
            <a:r>
              <a:rPr lang="en-IN" sz="1500" dirty="0"/>
              <a:t>This would cover the geographic differences (rural and urban, plain and plateau etc.), gender, socioeconomic status. </a:t>
            </a:r>
          </a:p>
          <a:p>
            <a:pPr marL="214313" indent="-214313" fontAlgn="base" hangingPunct="0">
              <a:buFont typeface="Arial" panose="020B0604020202020204" pitchFamily="34" charset="0"/>
              <a:buChar char="•"/>
            </a:pPr>
            <a:r>
              <a:rPr lang="en-IN" sz="1500" dirty="0"/>
              <a:t>Training data set would be 80% of entire data set and undisclosed test data would be 20 percent of set. </a:t>
            </a:r>
          </a:p>
          <a:p>
            <a:pPr marL="214313" indent="-214313" fontAlgn="base" hangingPunct="0">
              <a:buFont typeface="Arial" panose="020B0604020202020204" pitchFamily="34" charset="0"/>
              <a:buChar char="•"/>
            </a:pPr>
            <a:r>
              <a:rPr lang="en-IN" sz="1500" dirty="0"/>
              <a:t>Data set would be from confirmed cases of TB by Gold standard test (microbiological or clinical).</a:t>
            </a:r>
          </a:p>
          <a:p>
            <a:pPr marL="214313" indent="-214313" fontAlgn="base" hangingPunct="0">
              <a:buFont typeface="Arial" panose="020B0604020202020204" pitchFamily="34" charset="0"/>
              <a:buChar char="•"/>
            </a:pPr>
            <a:r>
              <a:rPr lang="en-IN" sz="1500" dirty="0"/>
              <a:t>AI tool would be further validated in a prospective manner by the community based and hospital based study wherein the initial diagnosis of a new TB suspect would be given by the AI tool based on X-ray findings which would be further confirmed by radiologists, microbiological tests and clinical follow-up.</a:t>
            </a:r>
          </a:p>
          <a:p>
            <a:pPr marL="214313" indent="-214313" fontAlgn="base" hangingPunct="0">
              <a:buFont typeface="Arial" panose="020B0604020202020204" pitchFamily="34" charset="0"/>
              <a:buChar char="•"/>
            </a:pPr>
            <a:r>
              <a:rPr lang="en-IN" sz="1500" dirty="0"/>
              <a:t>A panel of Radiological and Pulmonary experts will examine labelled undisclosed test data to confirm data variance, quantity, heterogeneity, labelling and conformity to ethical and legal requirements.</a:t>
            </a:r>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299221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75359" y="1310321"/>
            <a:ext cx="8593282" cy="38087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sz="1350" b="1" dirty="0"/>
              <a:t>AI tool development and status</a:t>
            </a:r>
            <a:endParaRPr lang="en-IN" sz="1350" b="1" dirty="0"/>
          </a:p>
          <a:p>
            <a:pPr marL="214313" indent="-214313">
              <a:buFont typeface="Arial" panose="020B0604020202020204" pitchFamily="34" charset="0"/>
              <a:buChar char="•"/>
            </a:pPr>
            <a:r>
              <a:rPr lang="en-GB" sz="1350" dirty="0"/>
              <a:t>ICMR, under DHR, Govt. of India, currently has large amount of data clinical and Pictorial generated through its 33 permanent Institutes and regional Research </a:t>
            </a:r>
            <a:r>
              <a:rPr lang="en-GB" sz="1350" dirty="0" err="1"/>
              <a:t>centers</a:t>
            </a:r>
            <a:r>
              <a:rPr lang="en-GB" sz="1350" dirty="0"/>
              <a:t> and also through ICMR funded studies. </a:t>
            </a:r>
          </a:p>
          <a:p>
            <a:pPr marL="214313" indent="-214313">
              <a:buFont typeface="Arial" panose="020B0604020202020204" pitchFamily="34" charset="0"/>
              <a:buChar char="•"/>
            </a:pPr>
            <a:r>
              <a:rPr lang="en-GB" sz="1350" dirty="0"/>
              <a:t>ICMR also has extensive clinical expertise in developing AI tool for diagnosis or screening of various communicable and non communicable diseases and is in a position be to lead the study. </a:t>
            </a:r>
          </a:p>
          <a:p>
            <a:pPr marL="214313" indent="-214313">
              <a:buFont typeface="Arial" panose="020B0604020202020204" pitchFamily="34" charset="0"/>
              <a:buChar char="•"/>
            </a:pPr>
            <a:r>
              <a:rPr lang="en-GB" sz="1350" dirty="0"/>
              <a:t>We are currently collaborating with Institute of Plasma Research (IPR), Under Govt. of India for the development of the AI tool for radiographic detection of TB. The IPR has vast infrastructure and expertise in developing the tool for the Public health use. They have already developed the tool which can differentiate between TB and normal cases. </a:t>
            </a:r>
            <a:endParaRPr lang="en-IN" sz="1350" dirty="0"/>
          </a:p>
          <a:p>
            <a:endParaRPr lang="en-GB" sz="1350" b="1" dirty="0"/>
          </a:p>
          <a:p>
            <a:r>
              <a:rPr lang="en-GB" sz="1350" b="1" dirty="0"/>
              <a:t>Features of AI tool:</a:t>
            </a:r>
            <a:r>
              <a:rPr lang="en-GB" sz="1350" dirty="0"/>
              <a:t> </a:t>
            </a:r>
          </a:p>
          <a:p>
            <a:pPr marL="214313" indent="-214313">
              <a:buFont typeface="Arial" panose="020B0604020202020204" pitchFamily="34" charset="0"/>
              <a:buChar char="•"/>
            </a:pPr>
            <a:r>
              <a:rPr lang="en-GB" sz="1350" dirty="0"/>
              <a:t>The automated tool can automatically detect foot print of Pulmonary Tuberculosis in Chest X ray at a rate of 10 images per minute, can identify different form of tuberculosis; can differentiate normal X ray from abnormal X ray using images of both biofilms as well as </a:t>
            </a:r>
            <a:r>
              <a:rPr lang="en-GB" sz="1350" dirty="0" err="1"/>
              <a:t>dicom</a:t>
            </a:r>
            <a:r>
              <a:rPr lang="en-GB" sz="1350" dirty="0"/>
              <a:t> version of digital X ray to some extent. </a:t>
            </a:r>
          </a:p>
          <a:p>
            <a:pPr marL="214313" indent="-214313">
              <a:buFont typeface="Arial" panose="020B0604020202020204" pitchFamily="34" charset="0"/>
              <a:buChar char="•"/>
            </a:pPr>
            <a:r>
              <a:rPr lang="en-GB" sz="1350" dirty="0"/>
              <a:t>The software also had an added advantage of being cloud independent and can be used in common desktops and laptops.</a:t>
            </a:r>
            <a:endParaRPr lang="en-IN" sz="1350" dirty="0"/>
          </a:p>
          <a:p>
            <a:pPr marL="214313" indent="-214313">
              <a:buFont typeface="Arial" panose="020B0604020202020204" pitchFamily="34" charset="0"/>
              <a:buChar char="•"/>
            </a:pPr>
            <a:r>
              <a:rPr lang="en-GB" sz="1350" dirty="0"/>
              <a:t>The process of training of the tool for detection of TB is in process. The tool would further be tested in a prospective study.</a:t>
            </a:r>
            <a:endParaRPr lang="en-IN" sz="1350"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15578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614362" y="1643528"/>
            <a:ext cx="7700963"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hangingPunct="0"/>
            <a:r>
              <a:rPr lang="en-GB" b="1" dirty="0"/>
              <a:t>Salient features of the strategy to develop AI would be:-</a:t>
            </a:r>
            <a:endParaRPr lang="en-IN" b="1" dirty="0"/>
          </a:p>
          <a:p>
            <a:pPr marL="214313" lvl="3" indent="-214313" algn="just" fontAlgn="base" hangingPunct="0">
              <a:buFont typeface="Arial" panose="020B0604020202020204" pitchFamily="34" charset="0"/>
              <a:buChar char="•"/>
            </a:pPr>
            <a:r>
              <a:rPr lang="en-GB" dirty="0"/>
              <a:t>Tool to be trained to identify all possible variant of pulmonary tuberculosis.</a:t>
            </a:r>
            <a:endParaRPr lang="en-IN" dirty="0"/>
          </a:p>
          <a:p>
            <a:pPr marL="214313" lvl="3" indent="-214313" algn="just" fontAlgn="base" hangingPunct="0">
              <a:buFont typeface="Arial" panose="020B0604020202020204" pitchFamily="34" charset="0"/>
              <a:buChar char="•"/>
            </a:pPr>
            <a:r>
              <a:rPr lang="en-GB" dirty="0"/>
              <a:t>Have high sensitivity as well as specificity. Maximum tuberculosis cases should get screened out and no non tuberculosis case be identified as tuberculosis.</a:t>
            </a:r>
            <a:endParaRPr lang="en-IN" dirty="0"/>
          </a:p>
          <a:p>
            <a:pPr marL="214313" lvl="3" indent="-214313" algn="just" fontAlgn="base" hangingPunct="0">
              <a:buFont typeface="Arial" panose="020B0604020202020204" pitchFamily="34" charset="0"/>
              <a:buChar char="•"/>
            </a:pPr>
            <a:r>
              <a:rPr lang="en-GB" dirty="0"/>
              <a:t>Must be able to screen tuberculosis considering all possible variation in subject/chest X ray film as per geography, age, sex, occupation, stage of tuberculosis, quality of image, type of image.</a:t>
            </a:r>
            <a:endParaRPr lang="en-IN" dirty="0"/>
          </a:p>
          <a:p>
            <a:pPr marL="214313" lvl="3" indent="-214313" algn="just" fontAlgn="base" hangingPunct="0">
              <a:buFont typeface="Arial" panose="020B0604020202020204" pitchFamily="34" charset="0"/>
              <a:buChar char="•"/>
            </a:pPr>
            <a:r>
              <a:rPr lang="en-GB" dirty="0"/>
              <a:t>Tool can be used in remote areas with minimal manpower.</a:t>
            </a:r>
            <a:endParaRPr lang="en-IN" dirty="0"/>
          </a:p>
          <a:p>
            <a:pPr marL="214313" lvl="3" indent="-214313" algn="just" fontAlgn="base" hangingPunct="0">
              <a:buFont typeface="Arial" panose="020B0604020202020204" pitchFamily="34" charset="0"/>
              <a:buChar char="•"/>
            </a:pPr>
            <a:r>
              <a:rPr lang="en-GB" dirty="0"/>
              <a:t>Chest X ray films closely resembling tuberculosis but are non-tubercular in nature should ideally be screened as negative.</a:t>
            </a:r>
            <a:endParaRPr lang="en-IN"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19196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628650" y="2034948"/>
            <a:ext cx="7943850" cy="2492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b="1" dirty="0"/>
              <a:t>Reporting Methodology</a:t>
            </a:r>
            <a:r>
              <a:rPr lang="en-IN" b="1" dirty="0"/>
              <a:t>: </a:t>
            </a:r>
            <a:r>
              <a:rPr lang="en-GB" dirty="0"/>
              <a:t>two staged; </a:t>
            </a:r>
          </a:p>
          <a:p>
            <a:pPr lvl="1" indent="-342900">
              <a:buFont typeface="Arial" panose="020B0604020202020204" pitchFamily="34" charset="0"/>
              <a:buChar char="•"/>
            </a:pPr>
            <a:r>
              <a:rPr lang="en-GB" dirty="0"/>
              <a:t>First stage the AI tool would differentiate between Normal and abnormal. Normal cases would be true normal cases and the accurate detection would define specificity. </a:t>
            </a:r>
            <a:endParaRPr lang="en-IN" dirty="0"/>
          </a:p>
          <a:p>
            <a:pPr marL="257175" indent="-257175" fontAlgn="base" hangingPunct="0">
              <a:buFont typeface="Arial" panose="020B0604020202020204" pitchFamily="34" charset="0"/>
              <a:buChar char="•"/>
            </a:pPr>
            <a:r>
              <a:rPr lang="en-GB" dirty="0"/>
              <a:t>Second stage: Differentiate between abnormal but TB or Non-TB. This would define the sensitivity of the tool. </a:t>
            </a:r>
            <a:endParaRPr lang="en-IN" dirty="0"/>
          </a:p>
          <a:p>
            <a:pPr marL="257175" indent="-257175" fontAlgn="base" hangingPunct="0">
              <a:buFont typeface="Arial" panose="020B0604020202020204" pitchFamily="34" charset="0"/>
              <a:buChar char="•"/>
            </a:pPr>
            <a:r>
              <a:rPr lang="en-GB" dirty="0"/>
              <a:t>Third stage Later on the tool can be trained to detect other non-TB chest lesions like pneumonia, Bronchitis etc.</a:t>
            </a:r>
            <a:endParaRPr lang="en-IN"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242629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rawingObject1">
            <a:extLst>
              <a:ext uri="{FF2B5EF4-FFF2-40B4-BE49-F238E27FC236}">
                <a16:creationId xmlns:a16="http://schemas.microsoft.com/office/drawing/2014/main" id="{8FB82DD2-BE31-4BCF-B133-EF59D9CC5EC7}"/>
              </a:ext>
            </a:extLst>
          </p:cNvPr>
          <p:cNvGrpSpPr>
            <a:grpSpLocks/>
          </p:cNvGrpSpPr>
          <p:nvPr/>
        </p:nvGrpSpPr>
        <p:grpSpPr bwMode="auto">
          <a:xfrm>
            <a:off x="2209277" y="1460897"/>
            <a:ext cx="4273676" cy="4401487"/>
            <a:chOff x="0" y="0"/>
            <a:chExt cx="48522" cy="68580"/>
          </a:xfrm>
        </p:grpSpPr>
        <p:pic>
          <p:nvPicPr>
            <p:cNvPr id="6" name="Picture 5">
              <a:extLst>
                <a:ext uri="{FF2B5EF4-FFF2-40B4-BE49-F238E27FC236}">
                  <a16:creationId xmlns:a16="http://schemas.microsoft.com/office/drawing/2014/main" id="{953EF5CD-0202-4F05-A0EF-A1DFADAC4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22" cy="6858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3">
              <a:extLst>
                <a:ext uri="{FF2B5EF4-FFF2-40B4-BE49-F238E27FC236}">
                  <a16:creationId xmlns:a16="http://schemas.microsoft.com/office/drawing/2014/main" id="{7D06EB5C-2789-44B0-9FB4-E35FCE80E610}"/>
                </a:ext>
              </a:extLst>
            </p:cNvPr>
            <p:cNvSpPr>
              <a:spLocks/>
            </p:cNvSpPr>
            <p:nvPr/>
          </p:nvSpPr>
          <p:spPr bwMode="auto">
            <a:xfrm>
              <a:off x="24892" y="20066"/>
              <a:ext cx="10160" cy="1270"/>
            </a:xfrm>
            <a:custGeom>
              <a:avLst/>
              <a:gdLst>
                <a:gd name="T0" fmla="*/ 21431 w 1016000"/>
                <a:gd name="T1" fmla="*/ 0 h 127000"/>
                <a:gd name="T2" fmla="*/ 6350 w 1016000"/>
                <a:gd name="T3" fmla="*/ 5556 h 127000"/>
                <a:gd name="T4" fmla="*/ 0 w 1016000"/>
                <a:gd name="T5" fmla="*/ 20637 h 127000"/>
                <a:gd name="T6" fmla="*/ 0 w 1016000"/>
                <a:gd name="T7" fmla="*/ 105568 h 127000"/>
                <a:gd name="T8" fmla="*/ 6350 w 1016000"/>
                <a:gd name="T9" fmla="*/ 120650 h 127000"/>
                <a:gd name="T10" fmla="*/ 21431 w 1016000"/>
                <a:gd name="T11" fmla="*/ 127000 h 127000"/>
                <a:gd name="T12" fmla="*/ 995362 w 1016000"/>
                <a:gd name="T13" fmla="*/ 127000 h 127000"/>
                <a:gd name="T14" fmla="*/ 1010443 w 1016000"/>
                <a:gd name="T15" fmla="*/ 120650 h 127000"/>
                <a:gd name="T16" fmla="*/ 1016000 w 1016000"/>
                <a:gd name="T17" fmla="*/ 105568 h 127000"/>
                <a:gd name="T18" fmla="*/ 1016000 w 1016000"/>
                <a:gd name="T19" fmla="*/ 20637 h 127000"/>
                <a:gd name="T20" fmla="*/ 1010443 w 1016000"/>
                <a:gd name="T21" fmla="*/ 5556 h 127000"/>
                <a:gd name="T22" fmla="*/ 995362 w 1016000"/>
                <a:gd name="T23" fmla="*/ 0 h 127000"/>
                <a:gd name="T24" fmla="*/ 21431 w 1016000"/>
                <a:gd name="T25" fmla="*/ 0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21431" y="0"/>
                  </a:moveTo>
                  <a:lnTo>
                    <a:pt x="6350" y="5556"/>
                  </a:lnTo>
                  <a:lnTo>
                    <a:pt x="0" y="20637"/>
                  </a:lnTo>
                  <a:lnTo>
                    <a:pt x="0" y="105568"/>
                  </a:lnTo>
                  <a:lnTo>
                    <a:pt x="6350" y="120650"/>
                  </a:lnTo>
                  <a:lnTo>
                    <a:pt x="21431" y="127000"/>
                  </a:lnTo>
                  <a:lnTo>
                    <a:pt x="995362" y="127000"/>
                  </a:lnTo>
                  <a:lnTo>
                    <a:pt x="1010443" y="120650"/>
                  </a:lnTo>
                  <a:lnTo>
                    <a:pt x="1016000" y="105568"/>
                  </a:lnTo>
                  <a:lnTo>
                    <a:pt x="1016000" y="20637"/>
                  </a:lnTo>
                  <a:lnTo>
                    <a:pt x="1010443" y="5556"/>
                  </a:lnTo>
                  <a:lnTo>
                    <a:pt x="995362" y="0"/>
                  </a:lnTo>
                  <a:lnTo>
                    <a:pt x="2143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8580" tIns="34290" rIns="68580" bIns="34290" anchor="t" anchorCtr="0" upright="1">
              <a:noAutofit/>
            </a:bodyPr>
            <a:lstStyle/>
            <a:p>
              <a:endParaRPr lang="en-IN" sz="1350"/>
            </a:p>
          </p:txBody>
        </p:sp>
        <p:sp>
          <p:nvSpPr>
            <p:cNvPr id="8" name="Shape 4">
              <a:extLst>
                <a:ext uri="{FF2B5EF4-FFF2-40B4-BE49-F238E27FC236}">
                  <a16:creationId xmlns:a16="http://schemas.microsoft.com/office/drawing/2014/main" id="{8FD786B2-8944-4573-9788-C38FC6CBDE19}"/>
                </a:ext>
              </a:extLst>
            </p:cNvPr>
            <p:cNvSpPr>
              <a:spLocks/>
            </p:cNvSpPr>
            <p:nvPr/>
          </p:nvSpPr>
          <p:spPr bwMode="auto">
            <a:xfrm>
              <a:off x="24892" y="20066"/>
              <a:ext cx="10160" cy="1270"/>
            </a:xfrm>
            <a:custGeom>
              <a:avLst/>
              <a:gdLst>
                <a:gd name="T0" fmla="*/ 0 w 1016000"/>
                <a:gd name="T1" fmla="*/ 21431 h 127000"/>
                <a:gd name="T2" fmla="*/ 6350 w 1016000"/>
                <a:gd name="T3" fmla="*/ 6350 h 127000"/>
                <a:gd name="T4" fmla="*/ 21431 w 1016000"/>
                <a:gd name="T5" fmla="*/ 0 h 127000"/>
                <a:gd name="T6" fmla="*/ 995362 w 1016000"/>
                <a:gd name="T7" fmla="*/ 0 h 127000"/>
                <a:gd name="T8" fmla="*/ 1010443 w 1016000"/>
                <a:gd name="T9" fmla="*/ 6350 h 127000"/>
                <a:gd name="T10" fmla="*/ 1016000 w 1016000"/>
                <a:gd name="T11" fmla="*/ 21431 h 127000"/>
                <a:gd name="T12" fmla="*/ 1016000 w 1016000"/>
                <a:gd name="T13" fmla="*/ 106362 h 127000"/>
                <a:gd name="T14" fmla="*/ 1010443 w 1016000"/>
                <a:gd name="T15" fmla="*/ 121443 h 127000"/>
                <a:gd name="T16" fmla="*/ 995362 w 1016000"/>
                <a:gd name="T17" fmla="*/ 127000 h 127000"/>
                <a:gd name="T18" fmla="*/ 21431 w 1016000"/>
                <a:gd name="T19" fmla="*/ 127000 h 127000"/>
                <a:gd name="T20" fmla="*/ 6350 w 1016000"/>
                <a:gd name="T21" fmla="*/ 121443 h 127000"/>
                <a:gd name="T22" fmla="*/ 0 w 1016000"/>
                <a:gd name="T23" fmla="*/ 106362 h 127000"/>
                <a:gd name="T24" fmla="*/ 0 w 1016000"/>
                <a:gd name="T25" fmla="*/ 21431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0" y="21431"/>
                  </a:moveTo>
                  <a:lnTo>
                    <a:pt x="6350" y="6350"/>
                  </a:lnTo>
                  <a:lnTo>
                    <a:pt x="21431" y="0"/>
                  </a:lnTo>
                  <a:lnTo>
                    <a:pt x="995362" y="0"/>
                  </a:lnTo>
                  <a:lnTo>
                    <a:pt x="1010443" y="6350"/>
                  </a:lnTo>
                  <a:lnTo>
                    <a:pt x="1016000" y="21431"/>
                  </a:lnTo>
                  <a:lnTo>
                    <a:pt x="1016000" y="106362"/>
                  </a:lnTo>
                  <a:lnTo>
                    <a:pt x="1010443" y="121443"/>
                  </a:lnTo>
                  <a:lnTo>
                    <a:pt x="995362" y="127000"/>
                  </a:lnTo>
                  <a:lnTo>
                    <a:pt x="21431" y="127000"/>
                  </a:lnTo>
                  <a:lnTo>
                    <a:pt x="6350" y="121443"/>
                  </a:lnTo>
                  <a:lnTo>
                    <a:pt x="0" y="106362"/>
                  </a:lnTo>
                  <a:lnTo>
                    <a:pt x="0" y="21431"/>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sp>
          <p:nvSpPr>
            <p:cNvPr id="9" name="Shape 5">
              <a:extLst>
                <a:ext uri="{FF2B5EF4-FFF2-40B4-BE49-F238E27FC236}">
                  <a16:creationId xmlns:a16="http://schemas.microsoft.com/office/drawing/2014/main" id="{EB653F96-AA61-483E-9084-6FEEB892392D}"/>
                </a:ext>
              </a:extLst>
            </p:cNvPr>
            <p:cNvSpPr>
              <a:spLocks/>
            </p:cNvSpPr>
            <p:nvPr/>
          </p:nvSpPr>
          <p:spPr bwMode="auto">
            <a:xfrm>
              <a:off x="24892" y="20280"/>
              <a:ext cx="0" cy="849"/>
            </a:xfrm>
            <a:custGeom>
              <a:avLst/>
              <a:gdLst>
                <a:gd name="T0" fmla="*/ 84931 h 84931"/>
                <a:gd name="T1" fmla="*/ 0 h 84931"/>
                <a:gd name="T2" fmla="*/ 0 h 84931"/>
                <a:gd name="T3" fmla="*/ 84931 h 84931"/>
              </a:gdLst>
              <a:ahLst/>
              <a:cxnLst>
                <a:cxn ang="0">
                  <a:pos x="0" y="T0"/>
                </a:cxn>
                <a:cxn ang="0">
                  <a:pos x="0" y="T1"/>
                </a:cxn>
              </a:cxnLst>
              <a:rect l="0" t="T2" r="0" b="T3"/>
              <a:pathLst>
                <a:path h="84931">
                  <a:moveTo>
                    <a:pt x="0" y="84931"/>
                  </a:moveTo>
                  <a:lnTo>
                    <a:pt x="0" y="0"/>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grpSp>
      <p:grpSp>
        <p:nvGrpSpPr>
          <p:cNvPr id="10" name="drawingObject1">
            <a:extLst>
              <a:ext uri="{FF2B5EF4-FFF2-40B4-BE49-F238E27FC236}">
                <a16:creationId xmlns:a16="http://schemas.microsoft.com/office/drawing/2014/main" id="{79DA6E78-6045-49B4-B21E-8E70D2C0625C}"/>
              </a:ext>
            </a:extLst>
          </p:cNvPr>
          <p:cNvGrpSpPr>
            <a:grpSpLocks/>
          </p:cNvGrpSpPr>
          <p:nvPr/>
        </p:nvGrpSpPr>
        <p:grpSpPr bwMode="auto">
          <a:xfrm>
            <a:off x="2323577" y="1575197"/>
            <a:ext cx="4273676" cy="4401487"/>
            <a:chOff x="0" y="0"/>
            <a:chExt cx="48522" cy="68580"/>
          </a:xfrm>
        </p:grpSpPr>
        <p:pic>
          <p:nvPicPr>
            <p:cNvPr id="11" name="Picture 10">
              <a:extLst>
                <a:ext uri="{FF2B5EF4-FFF2-40B4-BE49-F238E27FC236}">
                  <a16:creationId xmlns:a16="http://schemas.microsoft.com/office/drawing/2014/main" id="{6CD23857-19BF-4B86-B454-1E5F7AC2C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22" cy="6858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
              <a:extLst>
                <a:ext uri="{FF2B5EF4-FFF2-40B4-BE49-F238E27FC236}">
                  <a16:creationId xmlns:a16="http://schemas.microsoft.com/office/drawing/2014/main" id="{D38389C2-8A50-40C0-8FB3-31CF5672235B}"/>
                </a:ext>
              </a:extLst>
            </p:cNvPr>
            <p:cNvSpPr>
              <a:spLocks/>
            </p:cNvSpPr>
            <p:nvPr/>
          </p:nvSpPr>
          <p:spPr bwMode="auto">
            <a:xfrm>
              <a:off x="24892" y="20066"/>
              <a:ext cx="10160" cy="1270"/>
            </a:xfrm>
            <a:custGeom>
              <a:avLst/>
              <a:gdLst>
                <a:gd name="T0" fmla="*/ 21431 w 1016000"/>
                <a:gd name="T1" fmla="*/ 0 h 127000"/>
                <a:gd name="T2" fmla="*/ 6350 w 1016000"/>
                <a:gd name="T3" fmla="*/ 5556 h 127000"/>
                <a:gd name="T4" fmla="*/ 0 w 1016000"/>
                <a:gd name="T5" fmla="*/ 20637 h 127000"/>
                <a:gd name="T6" fmla="*/ 0 w 1016000"/>
                <a:gd name="T7" fmla="*/ 105568 h 127000"/>
                <a:gd name="T8" fmla="*/ 6350 w 1016000"/>
                <a:gd name="T9" fmla="*/ 120650 h 127000"/>
                <a:gd name="T10" fmla="*/ 21431 w 1016000"/>
                <a:gd name="T11" fmla="*/ 127000 h 127000"/>
                <a:gd name="T12" fmla="*/ 995362 w 1016000"/>
                <a:gd name="T13" fmla="*/ 127000 h 127000"/>
                <a:gd name="T14" fmla="*/ 1010443 w 1016000"/>
                <a:gd name="T15" fmla="*/ 120650 h 127000"/>
                <a:gd name="T16" fmla="*/ 1016000 w 1016000"/>
                <a:gd name="T17" fmla="*/ 105568 h 127000"/>
                <a:gd name="T18" fmla="*/ 1016000 w 1016000"/>
                <a:gd name="T19" fmla="*/ 20637 h 127000"/>
                <a:gd name="T20" fmla="*/ 1010443 w 1016000"/>
                <a:gd name="T21" fmla="*/ 5556 h 127000"/>
                <a:gd name="T22" fmla="*/ 995362 w 1016000"/>
                <a:gd name="T23" fmla="*/ 0 h 127000"/>
                <a:gd name="T24" fmla="*/ 21431 w 1016000"/>
                <a:gd name="T25" fmla="*/ 0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21431" y="0"/>
                  </a:moveTo>
                  <a:lnTo>
                    <a:pt x="6350" y="5556"/>
                  </a:lnTo>
                  <a:lnTo>
                    <a:pt x="0" y="20637"/>
                  </a:lnTo>
                  <a:lnTo>
                    <a:pt x="0" y="105568"/>
                  </a:lnTo>
                  <a:lnTo>
                    <a:pt x="6350" y="120650"/>
                  </a:lnTo>
                  <a:lnTo>
                    <a:pt x="21431" y="127000"/>
                  </a:lnTo>
                  <a:lnTo>
                    <a:pt x="995362" y="127000"/>
                  </a:lnTo>
                  <a:lnTo>
                    <a:pt x="1010443" y="120650"/>
                  </a:lnTo>
                  <a:lnTo>
                    <a:pt x="1016000" y="105568"/>
                  </a:lnTo>
                  <a:lnTo>
                    <a:pt x="1016000" y="20637"/>
                  </a:lnTo>
                  <a:lnTo>
                    <a:pt x="1010443" y="5556"/>
                  </a:lnTo>
                  <a:lnTo>
                    <a:pt x="995362" y="0"/>
                  </a:lnTo>
                  <a:lnTo>
                    <a:pt x="2143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8580" tIns="34290" rIns="68580" bIns="34290" anchor="t" anchorCtr="0" upright="1">
              <a:noAutofit/>
            </a:bodyPr>
            <a:lstStyle/>
            <a:p>
              <a:endParaRPr lang="en-IN" sz="1350"/>
            </a:p>
          </p:txBody>
        </p:sp>
        <p:sp>
          <p:nvSpPr>
            <p:cNvPr id="13" name="Shape 4">
              <a:extLst>
                <a:ext uri="{FF2B5EF4-FFF2-40B4-BE49-F238E27FC236}">
                  <a16:creationId xmlns:a16="http://schemas.microsoft.com/office/drawing/2014/main" id="{86AC0AE0-56C6-4B77-9045-BD396B5AC04C}"/>
                </a:ext>
              </a:extLst>
            </p:cNvPr>
            <p:cNvSpPr>
              <a:spLocks/>
            </p:cNvSpPr>
            <p:nvPr/>
          </p:nvSpPr>
          <p:spPr bwMode="auto">
            <a:xfrm>
              <a:off x="24892" y="20066"/>
              <a:ext cx="10160" cy="1270"/>
            </a:xfrm>
            <a:custGeom>
              <a:avLst/>
              <a:gdLst>
                <a:gd name="T0" fmla="*/ 0 w 1016000"/>
                <a:gd name="T1" fmla="*/ 21431 h 127000"/>
                <a:gd name="T2" fmla="*/ 6350 w 1016000"/>
                <a:gd name="T3" fmla="*/ 6350 h 127000"/>
                <a:gd name="T4" fmla="*/ 21431 w 1016000"/>
                <a:gd name="T5" fmla="*/ 0 h 127000"/>
                <a:gd name="T6" fmla="*/ 995362 w 1016000"/>
                <a:gd name="T7" fmla="*/ 0 h 127000"/>
                <a:gd name="T8" fmla="*/ 1010443 w 1016000"/>
                <a:gd name="T9" fmla="*/ 6350 h 127000"/>
                <a:gd name="T10" fmla="*/ 1016000 w 1016000"/>
                <a:gd name="T11" fmla="*/ 21431 h 127000"/>
                <a:gd name="T12" fmla="*/ 1016000 w 1016000"/>
                <a:gd name="T13" fmla="*/ 106362 h 127000"/>
                <a:gd name="T14" fmla="*/ 1010443 w 1016000"/>
                <a:gd name="T15" fmla="*/ 121443 h 127000"/>
                <a:gd name="T16" fmla="*/ 995362 w 1016000"/>
                <a:gd name="T17" fmla="*/ 127000 h 127000"/>
                <a:gd name="T18" fmla="*/ 21431 w 1016000"/>
                <a:gd name="T19" fmla="*/ 127000 h 127000"/>
                <a:gd name="T20" fmla="*/ 6350 w 1016000"/>
                <a:gd name="T21" fmla="*/ 121443 h 127000"/>
                <a:gd name="T22" fmla="*/ 0 w 1016000"/>
                <a:gd name="T23" fmla="*/ 106362 h 127000"/>
                <a:gd name="T24" fmla="*/ 0 w 1016000"/>
                <a:gd name="T25" fmla="*/ 21431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0" y="21431"/>
                  </a:moveTo>
                  <a:lnTo>
                    <a:pt x="6350" y="6350"/>
                  </a:lnTo>
                  <a:lnTo>
                    <a:pt x="21431" y="0"/>
                  </a:lnTo>
                  <a:lnTo>
                    <a:pt x="995362" y="0"/>
                  </a:lnTo>
                  <a:lnTo>
                    <a:pt x="1010443" y="6350"/>
                  </a:lnTo>
                  <a:lnTo>
                    <a:pt x="1016000" y="21431"/>
                  </a:lnTo>
                  <a:lnTo>
                    <a:pt x="1016000" y="106362"/>
                  </a:lnTo>
                  <a:lnTo>
                    <a:pt x="1010443" y="121443"/>
                  </a:lnTo>
                  <a:lnTo>
                    <a:pt x="995362" y="127000"/>
                  </a:lnTo>
                  <a:lnTo>
                    <a:pt x="21431" y="127000"/>
                  </a:lnTo>
                  <a:lnTo>
                    <a:pt x="6350" y="121443"/>
                  </a:lnTo>
                  <a:lnTo>
                    <a:pt x="0" y="106362"/>
                  </a:lnTo>
                  <a:lnTo>
                    <a:pt x="0" y="21431"/>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sp>
          <p:nvSpPr>
            <p:cNvPr id="14" name="Shape 5">
              <a:extLst>
                <a:ext uri="{FF2B5EF4-FFF2-40B4-BE49-F238E27FC236}">
                  <a16:creationId xmlns:a16="http://schemas.microsoft.com/office/drawing/2014/main" id="{FB1A4C01-26D8-48A3-8971-F723900C8581}"/>
                </a:ext>
              </a:extLst>
            </p:cNvPr>
            <p:cNvSpPr>
              <a:spLocks/>
            </p:cNvSpPr>
            <p:nvPr/>
          </p:nvSpPr>
          <p:spPr bwMode="auto">
            <a:xfrm>
              <a:off x="24892" y="20280"/>
              <a:ext cx="0" cy="849"/>
            </a:xfrm>
            <a:custGeom>
              <a:avLst/>
              <a:gdLst>
                <a:gd name="T0" fmla="*/ 84931 h 84931"/>
                <a:gd name="T1" fmla="*/ 0 h 84931"/>
                <a:gd name="T2" fmla="*/ 0 h 84931"/>
                <a:gd name="T3" fmla="*/ 84931 h 84931"/>
              </a:gdLst>
              <a:ahLst/>
              <a:cxnLst>
                <a:cxn ang="0">
                  <a:pos x="0" y="T0"/>
                </a:cxn>
                <a:cxn ang="0">
                  <a:pos x="0" y="T1"/>
                </a:cxn>
              </a:cxnLst>
              <a:rect l="0" t="T2" r="0" b="T3"/>
              <a:pathLst>
                <a:path h="84931">
                  <a:moveTo>
                    <a:pt x="0" y="84931"/>
                  </a:moveTo>
                  <a:lnTo>
                    <a:pt x="0" y="0"/>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grpSp>
      <p:grpSp>
        <p:nvGrpSpPr>
          <p:cNvPr id="15" name="drawingObject1">
            <a:extLst>
              <a:ext uri="{FF2B5EF4-FFF2-40B4-BE49-F238E27FC236}">
                <a16:creationId xmlns:a16="http://schemas.microsoft.com/office/drawing/2014/main" id="{05758A57-DCEC-44EA-82DF-9FEC6152CC57}"/>
              </a:ext>
            </a:extLst>
          </p:cNvPr>
          <p:cNvGrpSpPr>
            <a:grpSpLocks/>
          </p:cNvGrpSpPr>
          <p:nvPr/>
        </p:nvGrpSpPr>
        <p:grpSpPr bwMode="auto">
          <a:xfrm>
            <a:off x="2437877" y="1689497"/>
            <a:ext cx="4273676" cy="4401487"/>
            <a:chOff x="0" y="0"/>
            <a:chExt cx="48522" cy="68580"/>
          </a:xfrm>
        </p:grpSpPr>
        <p:pic>
          <p:nvPicPr>
            <p:cNvPr id="16" name="Picture 15">
              <a:extLst>
                <a:ext uri="{FF2B5EF4-FFF2-40B4-BE49-F238E27FC236}">
                  <a16:creationId xmlns:a16="http://schemas.microsoft.com/office/drawing/2014/main" id="{973F614E-5482-4A0B-8170-345B7E4C1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22" cy="68580"/>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3">
              <a:extLst>
                <a:ext uri="{FF2B5EF4-FFF2-40B4-BE49-F238E27FC236}">
                  <a16:creationId xmlns:a16="http://schemas.microsoft.com/office/drawing/2014/main" id="{BB923FEE-B7E0-4E3B-AE47-79559A3034C6}"/>
                </a:ext>
              </a:extLst>
            </p:cNvPr>
            <p:cNvSpPr>
              <a:spLocks/>
            </p:cNvSpPr>
            <p:nvPr/>
          </p:nvSpPr>
          <p:spPr bwMode="auto">
            <a:xfrm>
              <a:off x="24892" y="20066"/>
              <a:ext cx="10160" cy="1270"/>
            </a:xfrm>
            <a:custGeom>
              <a:avLst/>
              <a:gdLst>
                <a:gd name="T0" fmla="*/ 21431 w 1016000"/>
                <a:gd name="T1" fmla="*/ 0 h 127000"/>
                <a:gd name="T2" fmla="*/ 6350 w 1016000"/>
                <a:gd name="T3" fmla="*/ 5556 h 127000"/>
                <a:gd name="T4" fmla="*/ 0 w 1016000"/>
                <a:gd name="T5" fmla="*/ 20637 h 127000"/>
                <a:gd name="T6" fmla="*/ 0 w 1016000"/>
                <a:gd name="T7" fmla="*/ 105568 h 127000"/>
                <a:gd name="T8" fmla="*/ 6350 w 1016000"/>
                <a:gd name="T9" fmla="*/ 120650 h 127000"/>
                <a:gd name="T10" fmla="*/ 21431 w 1016000"/>
                <a:gd name="T11" fmla="*/ 127000 h 127000"/>
                <a:gd name="T12" fmla="*/ 995362 w 1016000"/>
                <a:gd name="T13" fmla="*/ 127000 h 127000"/>
                <a:gd name="T14" fmla="*/ 1010443 w 1016000"/>
                <a:gd name="T15" fmla="*/ 120650 h 127000"/>
                <a:gd name="T16" fmla="*/ 1016000 w 1016000"/>
                <a:gd name="T17" fmla="*/ 105568 h 127000"/>
                <a:gd name="T18" fmla="*/ 1016000 w 1016000"/>
                <a:gd name="T19" fmla="*/ 20637 h 127000"/>
                <a:gd name="T20" fmla="*/ 1010443 w 1016000"/>
                <a:gd name="T21" fmla="*/ 5556 h 127000"/>
                <a:gd name="T22" fmla="*/ 995362 w 1016000"/>
                <a:gd name="T23" fmla="*/ 0 h 127000"/>
                <a:gd name="T24" fmla="*/ 21431 w 1016000"/>
                <a:gd name="T25" fmla="*/ 0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21431" y="0"/>
                  </a:moveTo>
                  <a:lnTo>
                    <a:pt x="6350" y="5556"/>
                  </a:lnTo>
                  <a:lnTo>
                    <a:pt x="0" y="20637"/>
                  </a:lnTo>
                  <a:lnTo>
                    <a:pt x="0" y="105568"/>
                  </a:lnTo>
                  <a:lnTo>
                    <a:pt x="6350" y="120650"/>
                  </a:lnTo>
                  <a:lnTo>
                    <a:pt x="21431" y="127000"/>
                  </a:lnTo>
                  <a:lnTo>
                    <a:pt x="995362" y="127000"/>
                  </a:lnTo>
                  <a:lnTo>
                    <a:pt x="1010443" y="120650"/>
                  </a:lnTo>
                  <a:lnTo>
                    <a:pt x="1016000" y="105568"/>
                  </a:lnTo>
                  <a:lnTo>
                    <a:pt x="1016000" y="20637"/>
                  </a:lnTo>
                  <a:lnTo>
                    <a:pt x="1010443" y="5556"/>
                  </a:lnTo>
                  <a:lnTo>
                    <a:pt x="995362" y="0"/>
                  </a:lnTo>
                  <a:lnTo>
                    <a:pt x="2143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8580" tIns="34290" rIns="68580" bIns="34290" anchor="t" anchorCtr="0" upright="1">
              <a:noAutofit/>
            </a:bodyPr>
            <a:lstStyle/>
            <a:p>
              <a:endParaRPr lang="en-IN" sz="1350"/>
            </a:p>
          </p:txBody>
        </p:sp>
        <p:sp>
          <p:nvSpPr>
            <p:cNvPr id="18" name="Shape 4">
              <a:extLst>
                <a:ext uri="{FF2B5EF4-FFF2-40B4-BE49-F238E27FC236}">
                  <a16:creationId xmlns:a16="http://schemas.microsoft.com/office/drawing/2014/main" id="{5EFEE2F7-2EE0-4C0E-A97A-4A217E30322B}"/>
                </a:ext>
              </a:extLst>
            </p:cNvPr>
            <p:cNvSpPr>
              <a:spLocks/>
            </p:cNvSpPr>
            <p:nvPr/>
          </p:nvSpPr>
          <p:spPr bwMode="auto">
            <a:xfrm>
              <a:off x="24892" y="20066"/>
              <a:ext cx="10160" cy="1270"/>
            </a:xfrm>
            <a:custGeom>
              <a:avLst/>
              <a:gdLst>
                <a:gd name="T0" fmla="*/ 0 w 1016000"/>
                <a:gd name="T1" fmla="*/ 21431 h 127000"/>
                <a:gd name="T2" fmla="*/ 6350 w 1016000"/>
                <a:gd name="T3" fmla="*/ 6350 h 127000"/>
                <a:gd name="T4" fmla="*/ 21431 w 1016000"/>
                <a:gd name="T5" fmla="*/ 0 h 127000"/>
                <a:gd name="T6" fmla="*/ 995362 w 1016000"/>
                <a:gd name="T7" fmla="*/ 0 h 127000"/>
                <a:gd name="T8" fmla="*/ 1010443 w 1016000"/>
                <a:gd name="T9" fmla="*/ 6350 h 127000"/>
                <a:gd name="T10" fmla="*/ 1016000 w 1016000"/>
                <a:gd name="T11" fmla="*/ 21431 h 127000"/>
                <a:gd name="T12" fmla="*/ 1016000 w 1016000"/>
                <a:gd name="T13" fmla="*/ 106362 h 127000"/>
                <a:gd name="T14" fmla="*/ 1010443 w 1016000"/>
                <a:gd name="T15" fmla="*/ 121443 h 127000"/>
                <a:gd name="T16" fmla="*/ 995362 w 1016000"/>
                <a:gd name="T17" fmla="*/ 127000 h 127000"/>
                <a:gd name="T18" fmla="*/ 21431 w 1016000"/>
                <a:gd name="T19" fmla="*/ 127000 h 127000"/>
                <a:gd name="T20" fmla="*/ 6350 w 1016000"/>
                <a:gd name="T21" fmla="*/ 121443 h 127000"/>
                <a:gd name="T22" fmla="*/ 0 w 1016000"/>
                <a:gd name="T23" fmla="*/ 106362 h 127000"/>
                <a:gd name="T24" fmla="*/ 0 w 1016000"/>
                <a:gd name="T25" fmla="*/ 21431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0" y="21431"/>
                  </a:moveTo>
                  <a:lnTo>
                    <a:pt x="6350" y="6350"/>
                  </a:lnTo>
                  <a:lnTo>
                    <a:pt x="21431" y="0"/>
                  </a:lnTo>
                  <a:lnTo>
                    <a:pt x="995362" y="0"/>
                  </a:lnTo>
                  <a:lnTo>
                    <a:pt x="1010443" y="6350"/>
                  </a:lnTo>
                  <a:lnTo>
                    <a:pt x="1016000" y="21431"/>
                  </a:lnTo>
                  <a:lnTo>
                    <a:pt x="1016000" y="106362"/>
                  </a:lnTo>
                  <a:lnTo>
                    <a:pt x="1010443" y="121443"/>
                  </a:lnTo>
                  <a:lnTo>
                    <a:pt x="995362" y="127000"/>
                  </a:lnTo>
                  <a:lnTo>
                    <a:pt x="21431" y="127000"/>
                  </a:lnTo>
                  <a:lnTo>
                    <a:pt x="6350" y="121443"/>
                  </a:lnTo>
                  <a:lnTo>
                    <a:pt x="0" y="106362"/>
                  </a:lnTo>
                  <a:lnTo>
                    <a:pt x="0" y="21431"/>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sp>
          <p:nvSpPr>
            <p:cNvPr id="19" name="Shape 5">
              <a:extLst>
                <a:ext uri="{FF2B5EF4-FFF2-40B4-BE49-F238E27FC236}">
                  <a16:creationId xmlns:a16="http://schemas.microsoft.com/office/drawing/2014/main" id="{E12D5EA0-40BA-415C-B9B3-CA73B3670B46}"/>
                </a:ext>
              </a:extLst>
            </p:cNvPr>
            <p:cNvSpPr>
              <a:spLocks/>
            </p:cNvSpPr>
            <p:nvPr/>
          </p:nvSpPr>
          <p:spPr bwMode="auto">
            <a:xfrm>
              <a:off x="24892" y="20280"/>
              <a:ext cx="0" cy="849"/>
            </a:xfrm>
            <a:custGeom>
              <a:avLst/>
              <a:gdLst>
                <a:gd name="T0" fmla="*/ 84931 h 84931"/>
                <a:gd name="T1" fmla="*/ 0 h 84931"/>
                <a:gd name="T2" fmla="*/ 0 h 84931"/>
                <a:gd name="T3" fmla="*/ 84931 h 84931"/>
              </a:gdLst>
              <a:ahLst/>
              <a:cxnLst>
                <a:cxn ang="0">
                  <a:pos x="0" y="T0"/>
                </a:cxn>
                <a:cxn ang="0">
                  <a:pos x="0" y="T1"/>
                </a:cxn>
              </a:cxnLst>
              <a:rect l="0" t="T2" r="0" b="T3"/>
              <a:pathLst>
                <a:path h="84931">
                  <a:moveTo>
                    <a:pt x="0" y="84931"/>
                  </a:moveTo>
                  <a:lnTo>
                    <a:pt x="0" y="0"/>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grpSp>
      <p:grpSp>
        <p:nvGrpSpPr>
          <p:cNvPr id="20" name="drawingObject1">
            <a:extLst>
              <a:ext uri="{FF2B5EF4-FFF2-40B4-BE49-F238E27FC236}">
                <a16:creationId xmlns:a16="http://schemas.microsoft.com/office/drawing/2014/main" id="{B96F02CC-FA06-43A1-B44D-E0739DDC2BDE}"/>
              </a:ext>
            </a:extLst>
          </p:cNvPr>
          <p:cNvGrpSpPr>
            <a:grpSpLocks/>
          </p:cNvGrpSpPr>
          <p:nvPr/>
        </p:nvGrpSpPr>
        <p:grpSpPr bwMode="auto">
          <a:xfrm>
            <a:off x="2302376" y="459732"/>
            <a:ext cx="5322093" cy="5938535"/>
            <a:chOff x="0" y="0"/>
            <a:chExt cx="48522" cy="68580"/>
          </a:xfrm>
        </p:grpSpPr>
        <p:pic>
          <p:nvPicPr>
            <p:cNvPr id="21" name="Picture 20">
              <a:extLst>
                <a:ext uri="{FF2B5EF4-FFF2-40B4-BE49-F238E27FC236}">
                  <a16:creationId xmlns:a16="http://schemas.microsoft.com/office/drawing/2014/main" id="{5EBD4FB6-411C-4512-84C6-906ACB38E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22" cy="68580"/>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3">
              <a:extLst>
                <a:ext uri="{FF2B5EF4-FFF2-40B4-BE49-F238E27FC236}">
                  <a16:creationId xmlns:a16="http://schemas.microsoft.com/office/drawing/2014/main" id="{6C05DFC8-DE83-47EE-B726-08CF9B310188}"/>
                </a:ext>
              </a:extLst>
            </p:cNvPr>
            <p:cNvSpPr>
              <a:spLocks/>
            </p:cNvSpPr>
            <p:nvPr/>
          </p:nvSpPr>
          <p:spPr bwMode="auto">
            <a:xfrm>
              <a:off x="24892" y="20066"/>
              <a:ext cx="10160" cy="1270"/>
            </a:xfrm>
            <a:custGeom>
              <a:avLst/>
              <a:gdLst>
                <a:gd name="T0" fmla="*/ 21431 w 1016000"/>
                <a:gd name="T1" fmla="*/ 0 h 127000"/>
                <a:gd name="T2" fmla="*/ 6350 w 1016000"/>
                <a:gd name="T3" fmla="*/ 5556 h 127000"/>
                <a:gd name="T4" fmla="*/ 0 w 1016000"/>
                <a:gd name="T5" fmla="*/ 20637 h 127000"/>
                <a:gd name="T6" fmla="*/ 0 w 1016000"/>
                <a:gd name="T7" fmla="*/ 105568 h 127000"/>
                <a:gd name="T8" fmla="*/ 6350 w 1016000"/>
                <a:gd name="T9" fmla="*/ 120650 h 127000"/>
                <a:gd name="T10" fmla="*/ 21431 w 1016000"/>
                <a:gd name="T11" fmla="*/ 127000 h 127000"/>
                <a:gd name="T12" fmla="*/ 995362 w 1016000"/>
                <a:gd name="T13" fmla="*/ 127000 h 127000"/>
                <a:gd name="T14" fmla="*/ 1010443 w 1016000"/>
                <a:gd name="T15" fmla="*/ 120650 h 127000"/>
                <a:gd name="T16" fmla="*/ 1016000 w 1016000"/>
                <a:gd name="T17" fmla="*/ 105568 h 127000"/>
                <a:gd name="T18" fmla="*/ 1016000 w 1016000"/>
                <a:gd name="T19" fmla="*/ 20637 h 127000"/>
                <a:gd name="T20" fmla="*/ 1010443 w 1016000"/>
                <a:gd name="T21" fmla="*/ 5556 h 127000"/>
                <a:gd name="T22" fmla="*/ 995362 w 1016000"/>
                <a:gd name="T23" fmla="*/ 0 h 127000"/>
                <a:gd name="T24" fmla="*/ 21431 w 1016000"/>
                <a:gd name="T25" fmla="*/ 0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21431" y="0"/>
                  </a:moveTo>
                  <a:lnTo>
                    <a:pt x="6350" y="5556"/>
                  </a:lnTo>
                  <a:lnTo>
                    <a:pt x="0" y="20637"/>
                  </a:lnTo>
                  <a:lnTo>
                    <a:pt x="0" y="105568"/>
                  </a:lnTo>
                  <a:lnTo>
                    <a:pt x="6350" y="120650"/>
                  </a:lnTo>
                  <a:lnTo>
                    <a:pt x="21431" y="127000"/>
                  </a:lnTo>
                  <a:lnTo>
                    <a:pt x="995362" y="127000"/>
                  </a:lnTo>
                  <a:lnTo>
                    <a:pt x="1010443" y="120650"/>
                  </a:lnTo>
                  <a:lnTo>
                    <a:pt x="1016000" y="105568"/>
                  </a:lnTo>
                  <a:lnTo>
                    <a:pt x="1016000" y="20637"/>
                  </a:lnTo>
                  <a:lnTo>
                    <a:pt x="1010443" y="5556"/>
                  </a:lnTo>
                  <a:lnTo>
                    <a:pt x="995362" y="0"/>
                  </a:lnTo>
                  <a:lnTo>
                    <a:pt x="2143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68580" tIns="34290" rIns="68580" bIns="34290" anchor="t" anchorCtr="0" upright="1">
              <a:noAutofit/>
            </a:bodyPr>
            <a:lstStyle/>
            <a:p>
              <a:endParaRPr lang="en-IN" sz="1350"/>
            </a:p>
          </p:txBody>
        </p:sp>
        <p:sp>
          <p:nvSpPr>
            <p:cNvPr id="23" name="Shape 4">
              <a:extLst>
                <a:ext uri="{FF2B5EF4-FFF2-40B4-BE49-F238E27FC236}">
                  <a16:creationId xmlns:a16="http://schemas.microsoft.com/office/drawing/2014/main" id="{BFC7BB72-4F1E-4A69-96FF-62F6C8FE7DF3}"/>
                </a:ext>
              </a:extLst>
            </p:cNvPr>
            <p:cNvSpPr>
              <a:spLocks/>
            </p:cNvSpPr>
            <p:nvPr/>
          </p:nvSpPr>
          <p:spPr bwMode="auto">
            <a:xfrm>
              <a:off x="24892" y="20066"/>
              <a:ext cx="10160" cy="1270"/>
            </a:xfrm>
            <a:custGeom>
              <a:avLst/>
              <a:gdLst>
                <a:gd name="T0" fmla="*/ 0 w 1016000"/>
                <a:gd name="T1" fmla="*/ 21431 h 127000"/>
                <a:gd name="T2" fmla="*/ 6350 w 1016000"/>
                <a:gd name="T3" fmla="*/ 6350 h 127000"/>
                <a:gd name="T4" fmla="*/ 21431 w 1016000"/>
                <a:gd name="T5" fmla="*/ 0 h 127000"/>
                <a:gd name="T6" fmla="*/ 995362 w 1016000"/>
                <a:gd name="T7" fmla="*/ 0 h 127000"/>
                <a:gd name="T8" fmla="*/ 1010443 w 1016000"/>
                <a:gd name="T9" fmla="*/ 6350 h 127000"/>
                <a:gd name="T10" fmla="*/ 1016000 w 1016000"/>
                <a:gd name="T11" fmla="*/ 21431 h 127000"/>
                <a:gd name="T12" fmla="*/ 1016000 w 1016000"/>
                <a:gd name="T13" fmla="*/ 106362 h 127000"/>
                <a:gd name="T14" fmla="*/ 1010443 w 1016000"/>
                <a:gd name="T15" fmla="*/ 121443 h 127000"/>
                <a:gd name="T16" fmla="*/ 995362 w 1016000"/>
                <a:gd name="T17" fmla="*/ 127000 h 127000"/>
                <a:gd name="T18" fmla="*/ 21431 w 1016000"/>
                <a:gd name="T19" fmla="*/ 127000 h 127000"/>
                <a:gd name="T20" fmla="*/ 6350 w 1016000"/>
                <a:gd name="T21" fmla="*/ 121443 h 127000"/>
                <a:gd name="T22" fmla="*/ 0 w 1016000"/>
                <a:gd name="T23" fmla="*/ 106362 h 127000"/>
                <a:gd name="T24" fmla="*/ 0 w 1016000"/>
                <a:gd name="T25" fmla="*/ 21431 h 127000"/>
                <a:gd name="T26" fmla="*/ 0 w 1016000"/>
                <a:gd name="T27" fmla="*/ 0 h 127000"/>
                <a:gd name="T28" fmla="*/ 1016000 w 1016000"/>
                <a:gd name="T29" fmla="*/ 127000 h 12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016000" h="127000">
                  <a:moveTo>
                    <a:pt x="0" y="21431"/>
                  </a:moveTo>
                  <a:lnTo>
                    <a:pt x="6350" y="6350"/>
                  </a:lnTo>
                  <a:lnTo>
                    <a:pt x="21431" y="0"/>
                  </a:lnTo>
                  <a:lnTo>
                    <a:pt x="995362" y="0"/>
                  </a:lnTo>
                  <a:lnTo>
                    <a:pt x="1010443" y="6350"/>
                  </a:lnTo>
                  <a:lnTo>
                    <a:pt x="1016000" y="21431"/>
                  </a:lnTo>
                  <a:lnTo>
                    <a:pt x="1016000" y="106362"/>
                  </a:lnTo>
                  <a:lnTo>
                    <a:pt x="1010443" y="121443"/>
                  </a:lnTo>
                  <a:lnTo>
                    <a:pt x="995362" y="127000"/>
                  </a:lnTo>
                  <a:lnTo>
                    <a:pt x="21431" y="127000"/>
                  </a:lnTo>
                  <a:lnTo>
                    <a:pt x="6350" y="121443"/>
                  </a:lnTo>
                  <a:lnTo>
                    <a:pt x="0" y="106362"/>
                  </a:lnTo>
                  <a:lnTo>
                    <a:pt x="0" y="21431"/>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sp>
          <p:nvSpPr>
            <p:cNvPr id="24" name="Shape 5">
              <a:extLst>
                <a:ext uri="{FF2B5EF4-FFF2-40B4-BE49-F238E27FC236}">
                  <a16:creationId xmlns:a16="http://schemas.microsoft.com/office/drawing/2014/main" id="{DDD87442-E623-453D-81D7-2060561801E1}"/>
                </a:ext>
              </a:extLst>
            </p:cNvPr>
            <p:cNvSpPr>
              <a:spLocks/>
            </p:cNvSpPr>
            <p:nvPr/>
          </p:nvSpPr>
          <p:spPr bwMode="auto">
            <a:xfrm>
              <a:off x="24892" y="20280"/>
              <a:ext cx="0" cy="849"/>
            </a:xfrm>
            <a:custGeom>
              <a:avLst/>
              <a:gdLst>
                <a:gd name="T0" fmla="*/ 84931 h 84931"/>
                <a:gd name="T1" fmla="*/ 0 h 84931"/>
                <a:gd name="T2" fmla="*/ 0 h 84931"/>
                <a:gd name="T3" fmla="*/ 84931 h 84931"/>
              </a:gdLst>
              <a:ahLst/>
              <a:cxnLst>
                <a:cxn ang="0">
                  <a:pos x="0" y="T0"/>
                </a:cxn>
                <a:cxn ang="0">
                  <a:pos x="0" y="T1"/>
                </a:cxn>
              </a:cxnLst>
              <a:rect l="0" t="T2" r="0" b="T3"/>
              <a:pathLst>
                <a:path h="84931">
                  <a:moveTo>
                    <a:pt x="0" y="84931"/>
                  </a:moveTo>
                  <a:lnTo>
                    <a:pt x="0" y="0"/>
                  </a:lnTo>
                </a:path>
              </a:pathLst>
            </a:custGeom>
            <a:noFill/>
            <a:ln w="127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endParaRPr lang="en-IN" sz="1350"/>
            </a:p>
          </p:txBody>
        </p:sp>
      </p:grpSp>
      <p:sp>
        <p:nvSpPr>
          <p:cNvPr id="25" name="Text Box 2">
            <a:extLst>
              <a:ext uri="{FF2B5EF4-FFF2-40B4-BE49-F238E27FC236}">
                <a16:creationId xmlns:a16="http://schemas.microsoft.com/office/drawing/2014/main" id="{DCE8B146-1A7D-401A-B7D0-64B11B5D9A8A}"/>
              </a:ext>
            </a:extLst>
          </p:cNvPr>
          <p:cNvSpPr txBox="1">
            <a:spLocks noChangeArrowheads="1"/>
          </p:cNvSpPr>
          <p:nvPr/>
        </p:nvSpPr>
        <p:spPr bwMode="auto">
          <a:xfrm>
            <a:off x="178661" y="1575197"/>
            <a:ext cx="2302726" cy="1054135"/>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upright="1">
            <a:spAutoFit/>
          </a:bodyPr>
          <a:lstStyle/>
          <a:p>
            <a:pPr>
              <a:spcBef>
                <a:spcPts val="450"/>
              </a:spcBef>
            </a:pPr>
            <a:r>
              <a:rPr lang="en-GB" sz="1600" dirty="0">
                <a:latin typeface="Times New Roman" panose="02020603050405020304" pitchFamily="18" charset="0"/>
                <a:ea typeface="Calibri" panose="020F0502020204030204" pitchFamily="34" charset="0"/>
              </a:rPr>
              <a:t>Figure 1: Map of India depicting survey clusters for National TB prevalence Survey, India</a:t>
            </a:r>
            <a:endParaRPr lang="en-IN" sz="1600" dirty="0">
              <a:latin typeface="Times New Roman" panose="02020603050405020304" pitchFamily="18" charset="0"/>
              <a:ea typeface="Calibri" panose="020F0502020204030204" pitchFamily="34" charset="0"/>
            </a:endParaRPr>
          </a:p>
        </p:txBody>
      </p:sp>
      <p:sp>
        <p:nvSpPr>
          <p:cNvPr id="26" name="Text Box 2">
            <a:extLst>
              <a:ext uri="{FF2B5EF4-FFF2-40B4-BE49-F238E27FC236}">
                <a16:creationId xmlns:a16="http://schemas.microsoft.com/office/drawing/2014/main" id="{C7ABA950-A713-460E-BD48-A9FA5F6C9925}"/>
              </a:ext>
            </a:extLst>
          </p:cNvPr>
          <p:cNvSpPr txBox="1">
            <a:spLocks noChangeArrowheads="1"/>
          </p:cNvSpPr>
          <p:nvPr/>
        </p:nvSpPr>
        <p:spPr bwMode="auto">
          <a:xfrm>
            <a:off x="6500462" y="3814136"/>
            <a:ext cx="1794145" cy="56169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upright="1">
            <a:spAutoFit/>
          </a:bodyPr>
          <a:lstStyle/>
          <a:p>
            <a:pPr>
              <a:spcBef>
                <a:spcPts val="450"/>
              </a:spcBef>
            </a:pPr>
            <a:r>
              <a:rPr lang="en-GB" sz="1600" dirty="0">
                <a:latin typeface="Times New Roman" panose="02020603050405020304" pitchFamily="18" charset="0"/>
                <a:ea typeface="Calibri" panose="020F0502020204030204" pitchFamily="34" charset="0"/>
              </a:rPr>
              <a:t>Each dot represents a survey site</a:t>
            </a:r>
            <a:endParaRPr lang="en-IN" sz="1600" dirty="0">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814A121-D733-47F1-9291-DEBF3A45F9CF}"/>
              </a:ext>
            </a:extLst>
          </p:cNvPr>
          <p:cNvSpPr txBox="1"/>
          <p:nvPr/>
        </p:nvSpPr>
        <p:spPr>
          <a:xfrm>
            <a:off x="2128495" y="251983"/>
            <a:ext cx="1253450" cy="415498"/>
          </a:xfrm>
          <a:prstGeom prst="rect">
            <a:avLst/>
          </a:prstGeom>
          <a:noFill/>
        </p:spPr>
        <p:txBody>
          <a:bodyPr wrap="square" rtlCol="0">
            <a:spAutoFit/>
          </a:bodyPr>
          <a:lstStyle/>
          <a:p>
            <a:r>
              <a:rPr lang="en-IN" sz="2100" dirty="0"/>
              <a:t>Progress</a:t>
            </a:r>
          </a:p>
        </p:txBody>
      </p:sp>
    </p:spTree>
    <p:extLst>
      <p:ext uri="{BB962C8B-B14F-4D97-AF65-F5344CB8AC3E}">
        <p14:creationId xmlns:p14="http://schemas.microsoft.com/office/powerpoint/2010/main" val="2941802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542925" y="2018995"/>
            <a:ext cx="8411441" cy="3323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buFont typeface="Arial" panose="020B0604020202020204" pitchFamily="34" charset="0"/>
              <a:buChar char="•"/>
            </a:pPr>
            <a:r>
              <a:rPr lang="en-GB" dirty="0"/>
              <a:t>25 state of art buses fitted with Digital X-ray machines and CBNAAT for sputum examinations to collect data from 625 clusters for the survey. </a:t>
            </a:r>
          </a:p>
          <a:p>
            <a:pPr marL="214313" indent="-214313">
              <a:buFont typeface="Arial" panose="020B0604020202020204" pitchFamily="34" charset="0"/>
              <a:buChar char="•"/>
            </a:pPr>
            <a:r>
              <a:rPr lang="en-GB" dirty="0"/>
              <a:t>The X-rays being collected are </a:t>
            </a:r>
            <a:r>
              <a:rPr lang="en-GB" dirty="0" err="1"/>
              <a:t>dicom</a:t>
            </a:r>
            <a:r>
              <a:rPr lang="en-GB" dirty="0"/>
              <a:t> images. </a:t>
            </a:r>
          </a:p>
          <a:p>
            <a:pPr marL="214313" indent="-214313">
              <a:buFont typeface="Arial" panose="020B0604020202020204" pitchFamily="34" charset="0"/>
              <a:buChar char="•"/>
            </a:pPr>
            <a:r>
              <a:rPr lang="en-GB" dirty="0"/>
              <a:t>The reading would be done by 2 radiologists for each X-ray. IN case of discrepancy the image would be sent to 3</a:t>
            </a:r>
            <a:r>
              <a:rPr lang="en-GB" baseline="30000" dirty="0"/>
              <a:t>rd</a:t>
            </a:r>
            <a:r>
              <a:rPr lang="en-GB" dirty="0"/>
              <a:t> radiologists. </a:t>
            </a:r>
          </a:p>
          <a:p>
            <a:pPr marL="214313" indent="-214313">
              <a:buFont typeface="Arial" panose="020B0604020202020204" pitchFamily="34" charset="0"/>
              <a:buChar char="•"/>
            </a:pPr>
            <a:r>
              <a:rPr lang="en-GB" dirty="0"/>
              <a:t>The final diagnosis would be confirmed with results from culture, CBNAAT, and clinical examination and subsequent follow up by local health authorities.</a:t>
            </a:r>
            <a:endParaRPr lang="en-IN" b="1" dirty="0"/>
          </a:p>
          <a:p>
            <a:pPr marL="214313" indent="-214313">
              <a:buFont typeface="Arial" panose="020B0604020202020204" pitchFamily="34" charset="0"/>
              <a:buChar char="•"/>
            </a:pPr>
            <a:r>
              <a:rPr lang="en-GB" dirty="0"/>
              <a:t>Till March 3</a:t>
            </a:r>
            <a:r>
              <a:rPr lang="en-GB" baseline="30000" dirty="0"/>
              <a:t>rd</a:t>
            </a:r>
            <a:r>
              <a:rPr lang="en-GB" dirty="0"/>
              <a:t>  week, about 110 clusters have been completed with about 88000 population being surveyed and X-ray done along with sputum examination for symptomatic cases and for whom the X-ray are abnormal. After that the survey was put on hold due to Covid-19 pandemic</a:t>
            </a:r>
            <a:endParaRPr lang="en-IN"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
        <p:nvSpPr>
          <p:cNvPr id="2" name="TextBox 1">
            <a:extLst>
              <a:ext uri="{FF2B5EF4-FFF2-40B4-BE49-F238E27FC236}">
                <a16:creationId xmlns:a16="http://schemas.microsoft.com/office/drawing/2014/main" id="{7D5DE1EA-62FA-492C-9B09-8BCA48D44C4D}"/>
              </a:ext>
            </a:extLst>
          </p:cNvPr>
          <p:cNvSpPr txBox="1"/>
          <p:nvPr/>
        </p:nvSpPr>
        <p:spPr>
          <a:xfrm>
            <a:off x="671512" y="1272644"/>
            <a:ext cx="2396618" cy="507831"/>
          </a:xfrm>
          <a:prstGeom prst="rect">
            <a:avLst/>
          </a:prstGeom>
          <a:noFill/>
          <a:ln w="19050">
            <a:solidFill>
              <a:schemeClr val="tx1"/>
            </a:solidFill>
          </a:ln>
        </p:spPr>
        <p:txBody>
          <a:bodyPr wrap="none" rtlCol="0">
            <a:spAutoFit/>
          </a:bodyPr>
          <a:lstStyle/>
          <a:p>
            <a:r>
              <a:rPr lang="en-IN" sz="2700" dirty="0"/>
              <a:t>Progress </a:t>
            </a:r>
            <a:r>
              <a:rPr lang="en-IN" sz="2700" dirty="0" err="1"/>
              <a:t>cont</a:t>
            </a:r>
            <a:r>
              <a:rPr lang="en-IN" sz="2700" dirty="0"/>
              <a:t>---</a:t>
            </a:r>
          </a:p>
        </p:txBody>
      </p:sp>
    </p:spTree>
    <p:extLst>
      <p:ext uri="{BB962C8B-B14F-4D97-AF65-F5344CB8AC3E}">
        <p14:creationId xmlns:p14="http://schemas.microsoft.com/office/powerpoint/2010/main" val="351113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59124" y="1086052"/>
            <a:ext cx="8625753" cy="46858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sz="1500" b="1" dirty="0"/>
              <a:t>Expected outcome </a:t>
            </a:r>
            <a:endParaRPr lang="en-IN" sz="1500" b="1" dirty="0"/>
          </a:p>
          <a:p>
            <a:r>
              <a:rPr lang="en-GB" sz="1500" dirty="0"/>
              <a:t>Development of a Cost-effective AI tool for radiographic diagnosis for early detection of TB</a:t>
            </a:r>
            <a:endParaRPr lang="en-IN" sz="1500" dirty="0"/>
          </a:p>
          <a:p>
            <a:r>
              <a:rPr lang="en-GB" sz="1500" dirty="0"/>
              <a:t> </a:t>
            </a:r>
            <a:endParaRPr lang="en-IN" sz="1500" dirty="0"/>
          </a:p>
          <a:p>
            <a:pPr lvl="1" indent="-342900"/>
            <a:r>
              <a:rPr lang="en-GB" sz="1500" b="1" dirty="0"/>
              <a:t>Declaration of Conflict of Interest </a:t>
            </a:r>
            <a:endParaRPr lang="en-IN" sz="1500" b="1" dirty="0"/>
          </a:p>
          <a:p>
            <a:r>
              <a:rPr lang="en-GB" sz="1500" dirty="0"/>
              <a:t>None between the developers and collaborators</a:t>
            </a:r>
            <a:endParaRPr lang="en-IN" sz="1500" dirty="0"/>
          </a:p>
          <a:p>
            <a:r>
              <a:rPr lang="en-GB" sz="1500" dirty="0"/>
              <a:t> </a:t>
            </a:r>
            <a:endParaRPr lang="en-IN" sz="1500" dirty="0"/>
          </a:p>
          <a:p>
            <a:r>
              <a:rPr lang="en-GB" sz="1500" b="1" dirty="0"/>
              <a:t>Progress in terms of collaboration for development of AI tool</a:t>
            </a:r>
            <a:endParaRPr lang="en-IN" sz="1500" dirty="0"/>
          </a:p>
          <a:p>
            <a:pPr marL="257175" indent="-257175">
              <a:buFont typeface="Arial" panose="020B0604020202020204" pitchFamily="34" charset="0"/>
              <a:buChar char="•"/>
            </a:pPr>
            <a:r>
              <a:rPr lang="en-GB" sz="1500" b="1" dirty="0"/>
              <a:t>Institute of Plasma Research, </a:t>
            </a:r>
            <a:r>
              <a:rPr lang="en-GB" sz="1500" b="1" dirty="0" err="1"/>
              <a:t>DoAE</a:t>
            </a:r>
            <a:r>
              <a:rPr lang="en-GB" sz="1500" b="1" dirty="0"/>
              <a:t>, Govt. of India </a:t>
            </a:r>
            <a:r>
              <a:rPr lang="en-GB" sz="1500" dirty="0"/>
              <a:t>developed  the AI tool for radiographic detection of the TB using Chest X-ray. </a:t>
            </a:r>
          </a:p>
          <a:p>
            <a:pPr marL="257175" indent="-257175">
              <a:buFont typeface="Arial" panose="020B0604020202020204" pitchFamily="34" charset="0"/>
              <a:buChar char="•"/>
            </a:pPr>
            <a:r>
              <a:rPr lang="en-GB" sz="1500" dirty="0"/>
              <a:t>MOU has been signed and the training of the tool has been initiated on the  data of culture confirmed X-rays from previous survey. </a:t>
            </a:r>
          </a:p>
          <a:p>
            <a:pPr marL="257175" indent="-257175">
              <a:buFont typeface="Arial" panose="020B0604020202020204" pitchFamily="34" charset="0"/>
              <a:buChar char="•"/>
            </a:pPr>
            <a:r>
              <a:rPr lang="en-GB" sz="1500" dirty="0"/>
              <a:t>Following which the tool would be placed in the survey vans/data from survey vans would be used for the training. </a:t>
            </a:r>
            <a:r>
              <a:rPr lang="en-GB" sz="1500" b="1" dirty="0"/>
              <a:t>However due to Covid-19 pandemic the survey has been put on hold</a:t>
            </a:r>
            <a:endParaRPr lang="en-IN" sz="1500" b="1" dirty="0"/>
          </a:p>
          <a:p>
            <a:endParaRPr lang="en-GB" sz="1500" b="1" dirty="0"/>
          </a:p>
          <a:p>
            <a:r>
              <a:rPr lang="en-GB" sz="1500" b="1" dirty="0"/>
              <a:t>Collaboration with South Africa</a:t>
            </a:r>
            <a:r>
              <a:rPr lang="en-GB" sz="1500" dirty="0"/>
              <a:t>, (Under BRICS collaboration): </a:t>
            </a:r>
          </a:p>
          <a:p>
            <a:pPr marL="257175" indent="-257175">
              <a:buFont typeface="Arial" panose="020B0604020202020204" pitchFamily="34" charset="0"/>
              <a:buChar char="•"/>
            </a:pPr>
            <a:r>
              <a:rPr lang="en-GB" sz="1500" dirty="0"/>
              <a:t>ICMR and WITS-CAD had MOU for the validation of the AI tool in National TB Prevalence Survey</a:t>
            </a:r>
          </a:p>
          <a:p>
            <a:pPr marL="257175" indent="-257175">
              <a:buFont typeface="Arial" panose="020B0604020202020204" pitchFamily="34" charset="0"/>
              <a:buChar char="•"/>
            </a:pPr>
            <a:r>
              <a:rPr lang="en-GB" sz="1500" dirty="0"/>
              <a:t>Tool is well trained and is ready for use. It can work offline to give a diagnosis right in the survey buses.</a:t>
            </a:r>
          </a:p>
          <a:p>
            <a:pPr marL="257175" indent="-257175">
              <a:buFont typeface="Arial" panose="020B0604020202020204" pitchFamily="34" charset="0"/>
              <a:buChar char="•"/>
            </a:pPr>
            <a:r>
              <a:rPr lang="en-GB" sz="1500" dirty="0"/>
              <a:t>Tool was to be installed in Buses in last week of March 2020  for testing /validation in first phase. However due to Covid-19 Pandemic the  team from South Africa could not visit India and also the survey is put on hold due to Covid-19 pandemic.</a:t>
            </a:r>
            <a:endParaRPr lang="en-GB" altLang="ja-JP" sz="1350" dirty="0">
              <a:latin typeface="Arial" panose="020B0604020202020204" pitchFamily="34" charset="0"/>
            </a:endParaRPr>
          </a:p>
        </p:txBody>
      </p:sp>
    </p:spTree>
    <p:extLst>
      <p:ext uri="{BB962C8B-B14F-4D97-AF65-F5344CB8AC3E}">
        <p14:creationId xmlns:p14="http://schemas.microsoft.com/office/powerpoint/2010/main" val="269451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a:extLst>
              <a:ext uri="{FF2B5EF4-FFF2-40B4-BE49-F238E27FC236}">
                <a16:creationId xmlns:a16="http://schemas.microsoft.com/office/drawing/2014/main" id="{57AE6307-6E5D-47BC-8C51-5B11278B4806}"/>
              </a:ext>
            </a:extLst>
          </p:cNvPr>
          <p:cNvSpPr>
            <a:spLocks noGrp="1"/>
          </p:cNvSpPr>
          <p:nvPr>
            <p:ph type="subTitle" idx="1"/>
          </p:nvPr>
        </p:nvSpPr>
        <p:spPr>
          <a:xfrm>
            <a:off x="1191578" y="3429000"/>
            <a:ext cx="6610661" cy="1853808"/>
          </a:xfrm>
          <a:ln w="28575">
            <a:solidFill>
              <a:schemeClr val="tx1"/>
            </a:solidFill>
          </a:ln>
        </p:spPr>
        <p:txBody>
          <a:bodyPr>
            <a:normAutofit lnSpcReduction="10000"/>
          </a:bodyPr>
          <a:lstStyle/>
          <a:p>
            <a:endParaRPr lang="en-IN" altLang="en-US" sz="2175" b="1" dirty="0">
              <a:cs typeface="Times New Roman" panose="02020603050405020304" pitchFamily="18" charset="0"/>
            </a:endParaRPr>
          </a:p>
          <a:p>
            <a:pPr>
              <a:lnSpc>
                <a:spcPct val="110000"/>
              </a:lnSpc>
              <a:spcBef>
                <a:spcPts val="338"/>
              </a:spcBef>
            </a:pPr>
            <a:r>
              <a:rPr lang="en-IN" altLang="en-US" sz="2175" b="1" dirty="0" err="1">
                <a:cs typeface="Times New Roman" panose="02020603050405020304" pitchFamily="18" charset="0"/>
              </a:rPr>
              <a:t>Dr.</a:t>
            </a:r>
            <a:r>
              <a:rPr lang="en-IN" altLang="en-US" sz="2175" b="1" dirty="0">
                <a:cs typeface="Times New Roman" panose="02020603050405020304" pitchFamily="18" charset="0"/>
              </a:rPr>
              <a:t> Manjula Singh</a:t>
            </a:r>
          </a:p>
          <a:p>
            <a:pPr>
              <a:lnSpc>
                <a:spcPct val="110000"/>
              </a:lnSpc>
              <a:spcBef>
                <a:spcPts val="338"/>
              </a:spcBef>
            </a:pPr>
            <a:r>
              <a:rPr lang="en-IN" altLang="en-US" sz="2175" b="1" dirty="0">
                <a:cs typeface="Times New Roman" panose="02020603050405020304" pitchFamily="18" charset="0"/>
              </a:rPr>
              <a:t>Scientist E/Deputy Director General, </a:t>
            </a:r>
          </a:p>
          <a:p>
            <a:pPr>
              <a:lnSpc>
                <a:spcPct val="110000"/>
              </a:lnSpc>
              <a:spcBef>
                <a:spcPts val="338"/>
              </a:spcBef>
            </a:pPr>
            <a:r>
              <a:rPr lang="en-IN" altLang="en-US" sz="2175" b="1" dirty="0">
                <a:cs typeface="Times New Roman" panose="02020603050405020304" pitchFamily="18" charset="0"/>
              </a:rPr>
              <a:t>Indian Council of Medical Research</a:t>
            </a:r>
          </a:p>
          <a:p>
            <a:pPr>
              <a:lnSpc>
                <a:spcPct val="110000"/>
              </a:lnSpc>
              <a:spcBef>
                <a:spcPts val="338"/>
              </a:spcBef>
            </a:pPr>
            <a:r>
              <a:rPr lang="en-IN" altLang="en-US" sz="2175" b="1" dirty="0">
                <a:cs typeface="Times New Roman" panose="02020603050405020304" pitchFamily="18" charset="0"/>
              </a:rPr>
              <a:t>New Delhi, India</a:t>
            </a:r>
          </a:p>
          <a:p>
            <a:endParaRPr lang="en-IN" altLang="en-US" b="1" dirty="0">
              <a:latin typeface="Times New Roman" panose="02020603050405020304" pitchFamily="18" charset="0"/>
              <a:cs typeface="Times New Roman" panose="02020603050405020304" pitchFamily="18" charset="0"/>
            </a:endParaRPr>
          </a:p>
          <a:p>
            <a:endParaRPr lang="en-US" altLang="en-US" sz="225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E58F64F-704A-44CE-8544-9099232787F1}"/>
              </a:ext>
            </a:extLst>
          </p:cNvPr>
          <p:cNvSpPr/>
          <p:nvPr/>
        </p:nvSpPr>
        <p:spPr>
          <a:xfrm>
            <a:off x="1191578" y="1196712"/>
            <a:ext cx="6760845" cy="461665"/>
          </a:xfrm>
          <a:prstGeom prst="rect">
            <a:avLst/>
          </a:prstGeom>
          <a:ln w="19050">
            <a:solidFill>
              <a:schemeClr val="tx1"/>
            </a:solidFill>
          </a:ln>
        </p:spPr>
        <p:txBody>
          <a:bodyPr wrap="square">
            <a:spAutoFit/>
          </a:bodyPr>
          <a:lstStyle/>
          <a:p>
            <a:pPr algn="ctr"/>
            <a:r>
              <a:rPr lang="en-IN" sz="2400" dirty="0">
                <a:latin typeface="Times New Roman" panose="02020603050405020304" pitchFamily="18" charset="0"/>
                <a:ea typeface="SimSun" panose="02010600030101010101" pitchFamily="2" charset="-122"/>
              </a:rPr>
              <a:t>Topic Group-Tuberculosis</a:t>
            </a:r>
          </a:p>
        </p:txBody>
      </p:sp>
      <p:sp>
        <p:nvSpPr>
          <p:cNvPr id="4" name="Rectangle 3">
            <a:extLst>
              <a:ext uri="{FF2B5EF4-FFF2-40B4-BE49-F238E27FC236}">
                <a16:creationId xmlns:a16="http://schemas.microsoft.com/office/drawing/2014/main" id="{E2B9C233-23E8-4B5B-98E2-9211D20A618B}"/>
              </a:ext>
            </a:extLst>
          </p:cNvPr>
          <p:cNvSpPr/>
          <p:nvPr/>
        </p:nvSpPr>
        <p:spPr>
          <a:xfrm>
            <a:off x="2098622" y="2202014"/>
            <a:ext cx="4572000" cy="830997"/>
          </a:xfrm>
          <a:prstGeom prst="rect">
            <a:avLst/>
          </a:prstGeom>
          <a:ln w="28575">
            <a:solidFill>
              <a:schemeClr val="tx1"/>
            </a:solidFill>
          </a:ln>
        </p:spPr>
        <p:txBody>
          <a:bodyPr>
            <a:spAutoFit/>
          </a:bodyPr>
          <a:lstStyle/>
          <a:p>
            <a:pPr algn="ctr"/>
            <a:r>
              <a:rPr lang="en-IN" sz="1500" b="1" dirty="0">
                <a:solidFill>
                  <a:srgbClr val="FF0000"/>
                </a:solidFill>
              </a:rPr>
              <a:t>Use of AI for </a:t>
            </a:r>
            <a:r>
              <a:rPr lang="en-IN" b="1" dirty="0">
                <a:solidFill>
                  <a:srgbClr val="FF0000"/>
                </a:solidFill>
              </a:rPr>
              <a:t>radiographic</a:t>
            </a:r>
            <a:r>
              <a:rPr lang="en-IN" sz="1500" b="1" dirty="0">
                <a:solidFill>
                  <a:srgbClr val="FF0000"/>
                </a:solidFill>
              </a:rPr>
              <a:t> detection of Tuberculosis</a:t>
            </a:r>
          </a:p>
          <a:p>
            <a:pPr algn="ctr"/>
            <a:r>
              <a:rPr lang="en-IN" sz="1500" b="1" dirty="0">
                <a:solidFill>
                  <a:srgbClr val="FF0000"/>
                </a:solidFill>
              </a:rPr>
              <a:t>Meeting of ITU-WHO FG4H</a:t>
            </a:r>
          </a:p>
          <a:p>
            <a:pPr algn="ctr"/>
            <a:r>
              <a:rPr lang="en-IN" sz="1500" b="1">
                <a:solidFill>
                  <a:srgbClr val="FF0000"/>
                </a:solidFill>
              </a:rPr>
              <a:t>May 7, 2020</a:t>
            </a:r>
            <a:endParaRPr lang="en-IN" sz="1500" b="1" dirty="0">
              <a:solidFill>
                <a:srgbClr val="FF0000"/>
              </a:solidFill>
            </a:endParaRPr>
          </a:p>
        </p:txBody>
      </p:sp>
    </p:spTree>
    <p:extLst>
      <p:ext uri="{BB962C8B-B14F-4D97-AF65-F5344CB8AC3E}">
        <p14:creationId xmlns:p14="http://schemas.microsoft.com/office/powerpoint/2010/main" val="283234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464993" y="1107393"/>
            <a:ext cx="8214014" cy="2285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a:r>
              <a:rPr lang="en-GB" b="1" dirty="0"/>
              <a:t>Existing AI solutions</a:t>
            </a:r>
            <a:endParaRPr lang="en-IN" b="1" dirty="0"/>
          </a:p>
          <a:p>
            <a:pPr marL="257175" indent="-257175">
              <a:buFont typeface="Arial" panose="020B0604020202020204" pitchFamily="34" charset="0"/>
              <a:buChar char="•"/>
            </a:pPr>
            <a:r>
              <a:rPr lang="en-GB" dirty="0"/>
              <a:t>There are few AI tools available for radiographic detection or screening of TB. But they have been trained on a limited data set and the entire range of variables have not been covered. </a:t>
            </a:r>
          </a:p>
          <a:p>
            <a:pPr marL="257175" indent="-257175">
              <a:buFont typeface="Arial" panose="020B0604020202020204" pitchFamily="34" charset="0"/>
              <a:buChar char="•"/>
            </a:pPr>
            <a:r>
              <a:rPr lang="en-GB" dirty="0"/>
              <a:t>Some of the systems have very low specificity and thus more false negative cases would be detected. These tools tend to fail on the undisclosed data sets. </a:t>
            </a:r>
          </a:p>
          <a:p>
            <a:pPr marL="257175" indent="-257175">
              <a:buFont typeface="Arial" panose="020B0604020202020204" pitchFamily="34" charset="0"/>
              <a:buChar char="•"/>
            </a:pPr>
            <a:r>
              <a:rPr lang="en-GB" dirty="0"/>
              <a:t>Therefore there is a need for a standard benchmarking for the training and testing the data sets.</a:t>
            </a:r>
            <a:endParaRPr lang="en-GB" altLang="ja-JP" sz="1350" dirty="0">
              <a:latin typeface="Arial" panose="020B0604020202020204" pitchFamily="34" charset="0"/>
            </a:endParaRPr>
          </a:p>
        </p:txBody>
      </p:sp>
      <p:sp>
        <p:nvSpPr>
          <p:cNvPr id="5" name="Rectangle 1">
            <a:extLst>
              <a:ext uri="{FF2B5EF4-FFF2-40B4-BE49-F238E27FC236}">
                <a16:creationId xmlns:a16="http://schemas.microsoft.com/office/drawing/2014/main" id="{7314DDF4-E64D-4244-8AB9-474AC8C2EC1F}"/>
              </a:ext>
            </a:extLst>
          </p:cNvPr>
          <p:cNvSpPr>
            <a:spLocks noChangeArrowheads="1"/>
          </p:cNvSpPr>
          <p:nvPr/>
        </p:nvSpPr>
        <p:spPr bwMode="auto">
          <a:xfrm>
            <a:off x="464993" y="3498250"/>
            <a:ext cx="8214014" cy="2215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a:r>
              <a:rPr lang="en-IN" b="1" dirty="0"/>
              <a:t>Other AI tools for detection of TB</a:t>
            </a:r>
          </a:p>
          <a:p>
            <a:pPr marL="257175" indent="-257175">
              <a:buFont typeface="Arial" panose="020B0604020202020204" pitchFamily="34" charset="0"/>
              <a:buChar char="•"/>
            </a:pPr>
            <a:r>
              <a:rPr lang="en-GB" dirty="0"/>
              <a:t>Tool using cough sounds</a:t>
            </a:r>
          </a:p>
          <a:p>
            <a:pPr marL="257175" indent="-257175">
              <a:buFont typeface="Arial" panose="020B0604020202020204" pitchFamily="34" charset="0"/>
              <a:buChar char="•"/>
            </a:pPr>
            <a:r>
              <a:rPr lang="en-GB" dirty="0"/>
              <a:t>Three developers have been working on this and have developed the tool, however are working on training of the tool using more data.</a:t>
            </a:r>
          </a:p>
          <a:p>
            <a:pPr marL="257175" indent="-257175">
              <a:buFont typeface="Arial" panose="020B0604020202020204" pitchFamily="34" charset="0"/>
              <a:buChar char="•"/>
            </a:pPr>
            <a:r>
              <a:rPr lang="en-GB" dirty="0"/>
              <a:t>Some are even working  on training to diagnose </a:t>
            </a:r>
            <a:r>
              <a:rPr lang="en-GB" dirty="0" err="1"/>
              <a:t>Covid</a:t>
            </a:r>
            <a:r>
              <a:rPr lang="en-GB" dirty="0"/>
              <a:t> using cough sounds</a:t>
            </a:r>
          </a:p>
          <a:p>
            <a:pPr marL="257175" indent="-257175">
              <a:buFont typeface="Arial" panose="020B0604020202020204" pitchFamily="34" charset="0"/>
              <a:buChar char="•"/>
            </a:pPr>
            <a:r>
              <a:rPr lang="en-GB" dirty="0"/>
              <a:t>Still in progress</a:t>
            </a:r>
          </a:p>
          <a:p>
            <a:pPr marL="257175" indent="-257175">
              <a:buFont typeface="Arial" panose="020B0604020202020204" pitchFamily="34" charset="0"/>
              <a:buChar char="•"/>
            </a:pPr>
            <a:endParaRPr lang="en-GB"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26166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Thanks.jpg">
            <a:extLst>
              <a:ext uri="{FF2B5EF4-FFF2-40B4-BE49-F238E27FC236}">
                <a16:creationId xmlns:a16="http://schemas.microsoft.com/office/drawing/2014/main" id="{FB36B098-1D80-4088-B592-9D5461FDF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085" y="1322785"/>
            <a:ext cx="5562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1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33384" y="1202531"/>
            <a:ext cx="7364855" cy="536972"/>
          </a:xfrm>
          <a:ln w="28575">
            <a:solidFill>
              <a:schemeClr val="tx1"/>
            </a:solidFill>
          </a:ln>
        </p:spPr>
        <p:txBody>
          <a:bodyPr>
            <a:normAutofit/>
          </a:bodyPr>
          <a:lstStyle/>
          <a:p>
            <a:r>
              <a:rPr lang="en-US" sz="2400" b="1" dirty="0">
                <a:latin typeface="Trebuchet MS" pitchFamily="34" charset="0"/>
              </a:rPr>
              <a:t>Countries in the three TB high-burden lists</a:t>
            </a:r>
            <a:endParaRPr lang="en-US" sz="2400" dirty="0">
              <a:latin typeface="Trebuchet MS" pitchFamily="34" charset="0"/>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78" y="1757362"/>
            <a:ext cx="5832872" cy="422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6057900" y="5747149"/>
            <a:ext cx="1804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dirty="0">
                <a:latin typeface="Trebuchet MS" pitchFamily="34" charset="0"/>
              </a:rPr>
              <a:t>WHO/HTM/TB/2016.13</a:t>
            </a:r>
          </a:p>
        </p:txBody>
      </p:sp>
      <p:sp>
        <p:nvSpPr>
          <p:cNvPr id="2" name="TextBox 1">
            <a:extLst>
              <a:ext uri="{FF2B5EF4-FFF2-40B4-BE49-F238E27FC236}">
                <a16:creationId xmlns:a16="http://schemas.microsoft.com/office/drawing/2014/main" id="{912F26D0-1098-4785-86E6-1184CF92B711}"/>
              </a:ext>
            </a:extLst>
          </p:cNvPr>
          <p:cNvSpPr txBox="1"/>
          <p:nvPr/>
        </p:nvSpPr>
        <p:spPr>
          <a:xfrm>
            <a:off x="112426" y="2138909"/>
            <a:ext cx="3839321" cy="553998"/>
          </a:xfrm>
          <a:prstGeom prst="rect">
            <a:avLst/>
          </a:prstGeom>
          <a:noFill/>
          <a:ln w="28575">
            <a:solidFill>
              <a:schemeClr val="tx1"/>
            </a:solidFill>
          </a:ln>
        </p:spPr>
        <p:txBody>
          <a:bodyPr wrap="none" rtlCol="0">
            <a:spAutoFit/>
          </a:bodyPr>
          <a:lstStyle/>
          <a:p>
            <a:r>
              <a:rPr lang="en-IN" sz="1500" dirty="0"/>
              <a:t>  TB is biggest infectious killer in the world</a:t>
            </a:r>
          </a:p>
          <a:p>
            <a:r>
              <a:rPr lang="en-IN" sz="1500" dirty="0"/>
              <a:t>India has the highest burden of TB in the world</a:t>
            </a:r>
          </a:p>
        </p:txBody>
      </p:sp>
    </p:spTree>
    <p:extLst>
      <p:ext uri="{BB962C8B-B14F-4D97-AF65-F5344CB8AC3E}">
        <p14:creationId xmlns:p14="http://schemas.microsoft.com/office/powerpoint/2010/main" val="317726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FEED8-1362-4C8A-ACA3-0E84DE6253CB}"/>
              </a:ext>
            </a:extLst>
          </p:cNvPr>
          <p:cNvSpPr/>
          <p:nvPr/>
        </p:nvSpPr>
        <p:spPr>
          <a:xfrm>
            <a:off x="315537" y="1026030"/>
            <a:ext cx="8393084" cy="369332"/>
          </a:xfrm>
          <a:prstGeom prst="rect">
            <a:avLst/>
          </a:prstGeom>
          <a:ln w="19050">
            <a:solidFill>
              <a:schemeClr val="tx1"/>
            </a:solidFill>
          </a:ln>
        </p:spPr>
        <p:txBody>
          <a:bodyPr wrap="square">
            <a:spAutoFit/>
          </a:bodyPr>
          <a:lstStyle/>
          <a:p>
            <a:pPr algn="ctr"/>
            <a:r>
              <a:rPr lang="en-GB" dirty="0">
                <a:latin typeface="Times New Roman" panose="02020603050405020304" pitchFamily="18" charset="0"/>
                <a:ea typeface="Calibri" panose="020F0502020204030204" pitchFamily="34" charset="0"/>
              </a:rPr>
              <a:t>Background</a:t>
            </a:r>
            <a:endParaRPr lang="en-IN" dirty="0"/>
          </a:p>
        </p:txBody>
      </p:sp>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315537" y="1534639"/>
            <a:ext cx="8593282" cy="4124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defTabSz="685800" eaLnBrk="0" fontAlgn="base" hangingPunct="0">
              <a:spcBef>
                <a:spcPct val="0"/>
              </a:spcBef>
              <a:spcAft>
                <a:spcPct val="0"/>
              </a:spcAft>
              <a:buFont typeface="Arial" panose="020B0604020202020204" pitchFamily="34" charset="0"/>
              <a:buChar char="•"/>
            </a:pPr>
            <a:r>
              <a:rPr lang="en-GB" altLang="ja-JP" sz="1500" b="1" dirty="0">
                <a:latin typeface="Times New Roman" panose="02020603050405020304" pitchFamily="18" charset="0"/>
                <a:ea typeface="Calibri" panose="020F0502020204030204" pitchFamily="34" charset="0"/>
                <a:cs typeface="Times New Roman" panose="02020603050405020304" pitchFamily="18" charset="0"/>
              </a:rPr>
              <a:t>Artificial intelligence technologies, including deep learning (DL) and natural language processing (NLP), draw attention of public health professionals because of its potential to ease the </a:t>
            </a:r>
            <a:r>
              <a:rPr lang="en-GB" altLang="ja-JP" sz="1500" b="1" u="sng" dirty="0">
                <a:latin typeface="Times New Roman" panose="02020603050405020304" pitchFamily="18" charset="0"/>
                <a:ea typeface="Calibri" panose="020F0502020204030204" pitchFamily="34" charset="0"/>
                <a:cs typeface="Times New Roman" panose="02020603050405020304" pitchFamily="18" charset="0"/>
              </a:rPr>
              <a:t>shortfall of health workers</a:t>
            </a:r>
            <a:r>
              <a:rPr lang="en-GB" altLang="ja-JP" sz="1500" b="1" dirty="0">
                <a:latin typeface="Times New Roman" panose="02020603050405020304" pitchFamily="18" charset="0"/>
                <a:ea typeface="Calibri" panose="020F0502020204030204" pitchFamily="34" charset="0"/>
                <a:cs typeface="Times New Roman" panose="02020603050405020304" pitchFamily="18" charset="0"/>
              </a:rPr>
              <a:t>.</a:t>
            </a:r>
          </a:p>
          <a:p>
            <a:pPr defTabSz="685800" eaLnBrk="0" fontAlgn="base" hangingPunct="0">
              <a:spcBef>
                <a:spcPct val="0"/>
              </a:spcBef>
              <a:spcAft>
                <a:spcPct val="0"/>
              </a:spcAft>
            </a:pPr>
            <a:endParaRPr lang="en-GB" altLang="ja-JP" sz="1500" b="1" baseline="30000"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defTabSz="685800" eaLnBrk="0" fontAlgn="base" hangingPunct="0">
              <a:spcBef>
                <a:spcPct val="0"/>
              </a:spcBef>
              <a:spcAft>
                <a:spcPct val="0"/>
              </a:spcAft>
              <a:buFont typeface="Arial" panose="020B0604020202020204" pitchFamily="34" charset="0"/>
              <a:buChar char="•"/>
            </a:pPr>
            <a:r>
              <a:rPr lang="en-GB" altLang="ja-JP" sz="1500" b="1" dirty="0">
                <a:latin typeface="Times New Roman" panose="02020603050405020304" pitchFamily="18" charset="0"/>
                <a:ea typeface="Calibri" panose="020F0502020204030204" pitchFamily="34" charset="0"/>
                <a:cs typeface="Times New Roman" panose="02020603050405020304" pitchFamily="18" charset="0"/>
              </a:rPr>
              <a:t>In India, the quality of TB care varies widely depending on the geographical location and the socioeconomic status of a patient, resulting in delayed or missed diagnosis of active TB cases.</a:t>
            </a:r>
          </a:p>
          <a:p>
            <a:endParaRPr lang="en-GB" sz="1500" b="1"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GB" sz="1500" b="1" dirty="0">
                <a:latin typeface="Times New Roman" panose="02020603050405020304" pitchFamily="18" charset="0"/>
                <a:cs typeface="Times New Roman" panose="02020603050405020304" pitchFamily="18" charset="0"/>
              </a:rPr>
              <a:t>India: approximately one radiologist for every 100,000 population.</a:t>
            </a:r>
          </a:p>
          <a:p>
            <a:pPr marL="257175" indent="-257175">
              <a:buFont typeface="Arial" panose="020B0604020202020204" pitchFamily="34" charset="0"/>
              <a:buChar char="•"/>
            </a:pPr>
            <a:r>
              <a:rPr lang="en-GB" sz="1500" b="1" dirty="0">
                <a:latin typeface="Times New Roman" panose="02020603050405020304" pitchFamily="18" charset="0"/>
                <a:cs typeface="Times New Roman" panose="02020603050405020304" pitchFamily="18" charset="0"/>
              </a:rPr>
              <a:t>Zambia, also one of the high-TB/HIV-burden countries, there are only two radiologists in the country of over 11 million population.</a:t>
            </a:r>
          </a:p>
          <a:p>
            <a:pPr marL="214313" indent="-214313">
              <a:buFont typeface="Arial" panose="020B0604020202020204" pitchFamily="34" charset="0"/>
              <a:buChar char="•"/>
            </a:pPr>
            <a:r>
              <a:rPr lang="en-GB" sz="1500" b="1" dirty="0">
                <a:latin typeface="Times New Roman" panose="02020603050405020304" pitchFamily="18" charset="0"/>
                <a:cs typeface="Times New Roman" panose="02020603050405020304" pitchFamily="18" charset="0"/>
              </a:rPr>
              <a:t>India: To eliminate TB by 2025 and around the world by 2030 can be facilitated by early adoption of AI in TB control program, and successful use of AI in ending TB will help the world achieve goals.</a:t>
            </a:r>
            <a:endParaRPr lang="en-IN" sz="1500" b="1"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GB" sz="1500" b="1" dirty="0">
                <a:latin typeface="Times New Roman" panose="02020603050405020304" pitchFamily="18" charset="0"/>
                <a:cs typeface="Times New Roman" panose="02020603050405020304" pitchFamily="18" charset="0"/>
              </a:rPr>
              <a:t>Various AI tools in development in India and there is need to have a robust AI tool with a high sensitivity and specificity which can be used as a screening tool. </a:t>
            </a:r>
          </a:p>
          <a:p>
            <a:pPr marL="214313" indent="-214313">
              <a:buFont typeface="Arial" panose="020B0604020202020204" pitchFamily="34" charset="0"/>
              <a:buChar char="•"/>
            </a:pPr>
            <a:r>
              <a:rPr lang="en-GB" sz="1500" b="1" dirty="0">
                <a:latin typeface="Times New Roman" panose="02020603050405020304" pitchFamily="18" charset="0"/>
                <a:cs typeface="Times New Roman" panose="02020603050405020304" pitchFamily="18" charset="0"/>
              </a:rPr>
              <a:t>This document is intended to propose a benchmark for AI in radiographic detection of Tuberculosis which include data format, desired data for AI training and testing as well as AI performance evaluation methodologies. </a:t>
            </a:r>
            <a:endParaRPr lang="en-IN" sz="1500" b="1" dirty="0">
              <a:latin typeface="Times New Roman" panose="02020603050405020304" pitchFamily="18" charset="0"/>
              <a:cs typeface="Times New Roman" panose="02020603050405020304" pitchFamily="18" charset="0"/>
            </a:endParaRPr>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27791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FEED8-1362-4C8A-ACA3-0E84DE6253CB}"/>
              </a:ext>
            </a:extLst>
          </p:cNvPr>
          <p:cNvSpPr/>
          <p:nvPr/>
        </p:nvSpPr>
        <p:spPr>
          <a:xfrm>
            <a:off x="375458" y="1148549"/>
            <a:ext cx="8393084" cy="415498"/>
          </a:xfrm>
          <a:prstGeom prst="rect">
            <a:avLst/>
          </a:prstGeom>
          <a:ln w="19050">
            <a:solidFill>
              <a:schemeClr val="tx1"/>
            </a:solidFill>
          </a:ln>
        </p:spPr>
        <p:txBody>
          <a:bodyPr wrap="square">
            <a:spAutoFit/>
          </a:bodyPr>
          <a:lstStyle/>
          <a:p>
            <a:pPr algn="ctr"/>
            <a:r>
              <a:rPr lang="en-GB" sz="2100" b="1" dirty="0">
                <a:latin typeface="Times New Roman" panose="02020603050405020304" pitchFamily="18" charset="0"/>
                <a:ea typeface="Calibri" panose="020F0502020204030204" pitchFamily="34" charset="0"/>
              </a:rPr>
              <a:t>Relevance</a:t>
            </a:r>
            <a:endParaRPr lang="en-IN" sz="2100" b="1" dirty="0"/>
          </a:p>
        </p:txBody>
      </p:sp>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07818" y="1681425"/>
            <a:ext cx="8728364" cy="38318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fontAlgn="base" hangingPunct="0">
              <a:buFont typeface="Arial" panose="020B0604020202020204" pitchFamily="34" charset="0"/>
              <a:buChar char="•"/>
            </a:pPr>
            <a:r>
              <a:rPr lang="en-GB" sz="1650" dirty="0"/>
              <a:t>AI technologies, including deep learning (DL)  can be used in places where there is shortage of healthcare professionals. </a:t>
            </a:r>
          </a:p>
          <a:p>
            <a:pPr marL="214313" indent="-214313" fontAlgn="base" hangingPunct="0">
              <a:buFont typeface="Arial" panose="020B0604020202020204" pitchFamily="34" charset="0"/>
              <a:buChar char="•"/>
            </a:pPr>
            <a:r>
              <a:rPr lang="en-GB" sz="1650" dirty="0"/>
              <a:t>India has a well-established infrastructure for integration of AI into the Indian health technology infrastructure.</a:t>
            </a:r>
            <a:endParaRPr lang="en-IN" sz="1650" dirty="0"/>
          </a:p>
          <a:p>
            <a:pPr marL="257175" indent="-257175" fontAlgn="base" hangingPunct="0">
              <a:buFont typeface="Arial" panose="020B0604020202020204" pitchFamily="34" charset="0"/>
              <a:buChar char="•"/>
            </a:pPr>
            <a:r>
              <a:rPr lang="en-GB" sz="1650" dirty="0"/>
              <a:t>AI has gained a platform in India to enable the scientific community to deal with challenges related to cognitive disorders and social issues through the use of psychological tools &amp; batteries, early diagnosis and better therapies, intervention technologies and rehabilitation programs. </a:t>
            </a:r>
            <a:endParaRPr lang="en-IN" sz="1650" dirty="0"/>
          </a:p>
          <a:p>
            <a:pPr marL="257175" indent="-257175" fontAlgn="base" hangingPunct="0">
              <a:buFont typeface="Arial" panose="020B0604020202020204" pitchFamily="34" charset="0"/>
              <a:buChar char="•"/>
            </a:pPr>
            <a:r>
              <a:rPr lang="en-GB" sz="1650" dirty="0"/>
              <a:t>India has conducted mobile TB diagnostic van intervention using X-ray diagnostic vans and sputum microscopy for diagnosis of TB in tribal population which has resulted in increase in detection and reduction in out of pocket expenditure of patients . The AI technique can help in diagnosis of TB cases in difficult o reach areas in India and other low income countries.</a:t>
            </a:r>
            <a:endParaRPr lang="en-IN" sz="1650" dirty="0"/>
          </a:p>
          <a:p>
            <a:pPr marL="257175" indent="-257175" fontAlgn="base" hangingPunct="0">
              <a:buFont typeface="Arial" panose="020B0604020202020204" pitchFamily="34" charset="0"/>
              <a:buChar char="•"/>
            </a:pPr>
            <a:r>
              <a:rPr lang="en-GB" sz="1650" dirty="0"/>
              <a:t>Also National TB prevalence survey is being conducted covering 500000 population in entire country using mobile X-rays in field. The AI x-ray diagnosis would be of immense use in field diagnosis of TB and can be used across the globe specially with limited resources and expertise.</a:t>
            </a:r>
            <a:endParaRPr lang="en-IN" sz="1650"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41523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FEED8-1362-4C8A-ACA3-0E84DE6253CB}"/>
              </a:ext>
            </a:extLst>
          </p:cNvPr>
          <p:cNvSpPr/>
          <p:nvPr/>
        </p:nvSpPr>
        <p:spPr>
          <a:xfrm>
            <a:off x="415636" y="1177752"/>
            <a:ext cx="8393084" cy="692497"/>
          </a:xfrm>
          <a:prstGeom prst="rect">
            <a:avLst/>
          </a:prstGeom>
          <a:ln w="19050">
            <a:solidFill>
              <a:schemeClr val="tx1"/>
            </a:solidFill>
          </a:ln>
        </p:spPr>
        <p:txBody>
          <a:bodyPr wrap="square">
            <a:spAutoFit/>
          </a:bodyPr>
          <a:lstStyle/>
          <a:p>
            <a:pPr algn="ctr"/>
            <a:r>
              <a:rPr lang="en-IN" sz="2100" dirty="0">
                <a:latin typeface="Times New Roman" panose="02020603050405020304" pitchFamily="18" charset="0"/>
                <a:ea typeface="Calibri" panose="020F0502020204030204" pitchFamily="34" charset="0"/>
              </a:rPr>
              <a:t>Current approaches and Gold Standard for detection</a:t>
            </a:r>
          </a:p>
          <a:p>
            <a:pPr algn="ctr"/>
            <a:endParaRPr lang="en-IN" dirty="0">
              <a:latin typeface="Times New Roman" panose="02020603050405020304" pitchFamily="18" charset="0"/>
              <a:ea typeface="Calibri" panose="020F0502020204030204" pitchFamily="34" charset="0"/>
            </a:endParaRPr>
          </a:p>
        </p:txBody>
      </p:sp>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415636" y="2136141"/>
            <a:ext cx="8393084"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lgn="just">
              <a:buFont typeface="Arial" panose="020B0604020202020204" pitchFamily="34" charset="0"/>
              <a:buChar char="•"/>
            </a:pPr>
            <a:r>
              <a:rPr lang="en-GB" sz="1500" dirty="0">
                <a:latin typeface="Arial" panose="020B0604020202020204" pitchFamily="34" charset="0"/>
                <a:cs typeface="Arial" panose="020B0604020202020204" pitchFamily="34" charset="0"/>
              </a:rPr>
              <a:t>Gold standard for diagnosis of TB is the microbiological confirmation either by culture or CBNAAT. </a:t>
            </a:r>
          </a:p>
          <a:p>
            <a:pPr marL="257175" indent="-257175" algn="just">
              <a:buFont typeface="Arial" panose="020B0604020202020204" pitchFamily="34" charset="0"/>
              <a:buChar char="•"/>
            </a:pPr>
            <a:r>
              <a:rPr lang="en-GB" sz="1500" dirty="0">
                <a:latin typeface="Arial" panose="020B0604020202020204" pitchFamily="34" charset="0"/>
                <a:cs typeface="Arial" panose="020B0604020202020204" pitchFamily="34" charset="0"/>
              </a:rPr>
              <a:t>Sensitivity of the smear microscopy is low and it tends to miss many cases of TB and the availability of the CBNAAT is not there in peripheral areas because of the infrastructure that it requires and lack of expert manpower to run it and of course the high cost. </a:t>
            </a:r>
          </a:p>
          <a:p>
            <a:pPr marL="214313" indent="-214313" algn="just">
              <a:buFont typeface="Arial" panose="020B0604020202020204" pitchFamily="34" charset="0"/>
              <a:buChar char="•"/>
            </a:pPr>
            <a:r>
              <a:rPr lang="en-GB" sz="1500" dirty="0">
                <a:latin typeface="Arial" panose="020B0604020202020204" pitchFamily="34" charset="0"/>
                <a:cs typeface="Arial" panose="020B0604020202020204" pitchFamily="34" charset="0"/>
              </a:rPr>
              <a:t>X-rays are done to further confirm the findings. Therefore role of X-ray becomes more important specially as the triage test to detect the TB cases and moreover, the availability of the X-ray machines in the periphery make is more feasible. </a:t>
            </a:r>
          </a:p>
          <a:p>
            <a:pPr marL="214313" indent="-214313" algn="just">
              <a:buFont typeface="Arial" panose="020B0604020202020204" pitchFamily="34" charset="0"/>
              <a:buChar char="•"/>
            </a:pPr>
            <a:r>
              <a:rPr lang="en-GB" sz="1500" dirty="0">
                <a:latin typeface="Arial" panose="020B0604020202020204" pitchFamily="34" charset="0"/>
                <a:cs typeface="Arial" panose="020B0604020202020204" pitchFamily="34" charset="0"/>
              </a:rPr>
              <a:t>Currently the X-rays are read by the radiologists and co-related clinically. However in resource poor countries use of AI can help in radiographic detection of TB at a very low cost thus making a huge impact in saving lives.</a:t>
            </a:r>
            <a:endParaRPr lang="en-IN"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 </a:t>
            </a:r>
            <a:endParaRPr lang="en-IN" sz="1500" dirty="0">
              <a:latin typeface="Arial" panose="020B0604020202020204" pitchFamily="34" charset="0"/>
              <a:cs typeface="Arial" panose="020B0604020202020204" pitchFamily="34" charset="0"/>
            </a:endParaRPr>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112903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381319" y="1351509"/>
            <a:ext cx="8381362" cy="41549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b="1" dirty="0"/>
              <a:t>Possible impact of AI on this Topic</a:t>
            </a:r>
            <a:endParaRPr lang="en-IN" b="1" dirty="0"/>
          </a:p>
          <a:p>
            <a:pPr marL="257175" indent="-257175">
              <a:buFont typeface="Arial" panose="020B0604020202020204" pitchFamily="34" charset="0"/>
              <a:buChar char="•"/>
            </a:pPr>
            <a:r>
              <a:rPr lang="en-GB" dirty="0"/>
              <a:t>Pulmonary TB being an infectious disease has the threat to spread in absence of its timely detection which is a major challenge. </a:t>
            </a:r>
          </a:p>
          <a:p>
            <a:pPr marL="257175" indent="-257175">
              <a:buFont typeface="Arial" panose="020B0604020202020204" pitchFamily="34" charset="0"/>
              <a:buChar char="•"/>
            </a:pPr>
            <a:r>
              <a:rPr lang="en-GB" dirty="0"/>
              <a:t>Current diagnostics make it more challenging as many millions across the world are missed by the conventional method. </a:t>
            </a:r>
          </a:p>
          <a:p>
            <a:pPr marL="257175" indent="-257175">
              <a:buFont typeface="Arial" panose="020B0604020202020204" pitchFamily="34" charset="0"/>
              <a:buChar char="•"/>
            </a:pPr>
            <a:r>
              <a:rPr lang="en-GB" dirty="0"/>
              <a:t>Use of AI for radiographic detection of TB would have greater public health impact around the world in view of its potential to be used in remote areas for detection</a:t>
            </a:r>
            <a:endParaRPr lang="en-IN" dirty="0"/>
          </a:p>
          <a:p>
            <a:pPr marL="257175" indent="-257175">
              <a:buFont typeface="Arial" panose="020B0604020202020204" pitchFamily="34" charset="0"/>
              <a:buChar char="•"/>
            </a:pPr>
            <a:endParaRPr lang="en-IN" dirty="0"/>
          </a:p>
          <a:p>
            <a:pPr lvl="1" indent="-342900"/>
            <a:r>
              <a:rPr lang="en-GB" b="1" dirty="0"/>
              <a:t>Expected Impact of the benchmarking</a:t>
            </a:r>
            <a:endParaRPr lang="en-IN" b="1" dirty="0"/>
          </a:p>
          <a:p>
            <a:pPr marL="257175" indent="-257175">
              <a:buFont typeface="Arial" panose="020B0604020202020204" pitchFamily="34" charset="0"/>
              <a:buChar char="•"/>
            </a:pPr>
            <a:r>
              <a:rPr lang="en-GB" dirty="0"/>
              <a:t>Benchmark dataset for the X-ray detection of TB should be representative of not only of one region but the entire world to be robust enough to have &gt;95% sensitivity and preferably 100% specificity. </a:t>
            </a:r>
          </a:p>
          <a:p>
            <a:pPr marL="257175" indent="-257175">
              <a:buFont typeface="Arial" panose="020B0604020202020204" pitchFamily="34" charset="0"/>
              <a:buChar char="•"/>
            </a:pPr>
            <a:r>
              <a:rPr lang="en-GB" dirty="0"/>
              <a:t>The benchmarking for the AI tool would help in generating such a dataset which could help in validation of AI tool across the world.</a:t>
            </a:r>
            <a:endParaRPr lang="en-IN"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06289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73035" y="1074510"/>
            <a:ext cx="8597930" cy="4708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42900"/>
            <a:r>
              <a:rPr lang="en-GB" b="1" dirty="0"/>
              <a:t>Ethical considerations</a:t>
            </a:r>
          </a:p>
          <a:p>
            <a:pPr lvl="1"/>
            <a:endParaRPr lang="en-IN" b="1" dirty="0"/>
          </a:p>
          <a:p>
            <a:pPr lvl="0"/>
            <a:r>
              <a:rPr lang="en-GB" b="1" dirty="0"/>
              <a:t>Ethical consideration in benchmarking including its data acquisition</a:t>
            </a:r>
          </a:p>
          <a:p>
            <a:pPr marL="257175" indent="-257175">
              <a:buFont typeface="Arial" panose="020B0604020202020204" pitchFamily="34" charset="0"/>
              <a:buChar char="•"/>
            </a:pPr>
            <a:r>
              <a:rPr lang="en-GB" dirty="0"/>
              <a:t>Ethical considerations on collection of data and thereafter usage of AI for public health is important. </a:t>
            </a:r>
          </a:p>
          <a:p>
            <a:pPr marL="257175" indent="-257175">
              <a:buFont typeface="Arial" panose="020B0604020202020204" pitchFamily="34" charset="0"/>
              <a:buChar char="•"/>
            </a:pPr>
            <a:r>
              <a:rPr lang="en-GB" dirty="0"/>
              <a:t>Major concern is data anonymization. Identifiers must be removed and data used for learning should be confirmed via gold standard tests. </a:t>
            </a:r>
          </a:p>
          <a:p>
            <a:pPr marL="257175" indent="-257175">
              <a:buFont typeface="Arial" panose="020B0604020202020204" pitchFamily="34" charset="0"/>
              <a:buChar char="•"/>
            </a:pPr>
            <a:r>
              <a:rPr lang="en-GB" dirty="0"/>
              <a:t>Data acquisition should be voluntary from the cases and their contacts. </a:t>
            </a:r>
          </a:p>
          <a:p>
            <a:pPr marL="257175" indent="-257175">
              <a:buFont typeface="Arial" panose="020B0604020202020204" pitchFamily="34" charset="0"/>
              <a:buChar char="•"/>
            </a:pPr>
            <a:r>
              <a:rPr lang="en-GB" dirty="0"/>
              <a:t>Consent of patients for use of the data for development of AI tool must be taken. </a:t>
            </a:r>
            <a:endParaRPr lang="en-IN" dirty="0"/>
          </a:p>
          <a:p>
            <a:pPr lvl="0"/>
            <a:endParaRPr lang="en-GB" b="1" dirty="0"/>
          </a:p>
          <a:p>
            <a:pPr lvl="0"/>
            <a:r>
              <a:rPr lang="en-GB" b="1" dirty="0"/>
              <a:t>Ethical consideration for use of AI tool for public health use:</a:t>
            </a:r>
          </a:p>
          <a:p>
            <a:pPr marL="257175" indent="-257175">
              <a:buFont typeface="Arial" panose="020B0604020202020204" pitchFamily="34" charset="0"/>
              <a:buChar char="•"/>
            </a:pPr>
            <a:r>
              <a:rPr lang="en-GB" dirty="0"/>
              <a:t>Radiographic detection of TB using AI to be  almost 100% specific and &gt;95% sensitive.</a:t>
            </a:r>
          </a:p>
          <a:p>
            <a:pPr marL="257175" indent="-257175">
              <a:buFont typeface="Arial" panose="020B0604020202020204" pitchFamily="34" charset="0"/>
              <a:buChar char="•"/>
            </a:pPr>
            <a:r>
              <a:rPr lang="en-GB" dirty="0"/>
              <a:t>Primary use for screening purposes in remote settings followed by the final diagnosis by other methods. </a:t>
            </a:r>
          </a:p>
          <a:p>
            <a:pPr marL="257175" indent="-257175">
              <a:buFont typeface="Arial" panose="020B0604020202020204" pitchFamily="34" charset="0"/>
              <a:buChar char="•"/>
            </a:pPr>
            <a:r>
              <a:rPr lang="en-GB" dirty="0"/>
              <a:t>Patients must be informed of the use of such tools for screening and detection of their disease and their implications.</a:t>
            </a:r>
            <a:endParaRPr lang="en-IN"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38834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FEED8-1362-4C8A-ACA3-0E84DE6253CB}"/>
              </a:ext>
            </a:extLst>
          </p:cNvPr>
          <p:cNvSpPr/>
          <p:nvPr/>
        </p:nvSpPr>
        <p:spPr>
          <a:xfrm>
            <a:off x="415636" y="1051420"/>
            <a:ext cx="8393084" cy="415498"/>
          </a:xfrm>
          <a:prstGeom prst="rect">
            <a:avLst/>
          </a:prstGeom>
        </p:spPr>
        <p:txBody>
          <a:bodyPr wrap="square">
            <a:spAutoFit/>
          </a:bodyPr>
          <a:lstStyle/>
          <a:p>
            <a:pPr algn="ctr"/>
            <a:r>
              <a:rPr lang="en-IN" sz="2100" dirty="0">
                <a:latin typeface="Times New Roman" panose="02020603050405020304" pitchFamily="18" charset="0"/>
                <a:ea typeface="Calibri" panose="020F0502020204030204" pitchFamily="34" charset="0"/>
              </a:rPr>
              <a:t>AI4H Topic group: Current topic group and its mandate</a:t>
            </a:r>
          </a:p>
        </p:txBody>
      </p:sp>
      <p:sp>
        <p:nvSpPr>
          <p:cNvPr id="4" name="Rectangle 1">
            <a:extLst>
              <a:ext uri="{FF2B5EF4-FFF2-40B4-BE49-F238E27FC236}">
                <a16:creationId xmlns:a16="http://schemas.microsoft.com/office/drawing/2014/main" id="{BC61C62C-5EEE-4AB9-8063-B15DF35F4DE5}"/>
              </a:ext>
            </a:extLst>
          </p:cNvPr>
          <p:cNvSpPr>
            <a:spLocks noChangeArrowheads="1"/>
          </p:cNvSpPr>
          <p:nvPr/>
        </p:nvSpPr>
        <p:spPr bwMode="auto">
          <a:xfrm>
            <a:off x="234899" y="1740531"/>
            <a:ext cx="8674203" cy="38318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en-GB" sz="1650" b="1" dirty="0"/>
              <a:t>Objectives </a:t>
            </a:r>
            <a:endParaRPr lang="en-IN" sz="1650" b="1" dirty="0"/>
          </a:p>
          <a:p>
            <a:pPr marL="257175" indent="-257175" fontAlgn="base" hangingPunct="0">
              <a:buFont typeface="Arial" panose="020B0604020202020204" pitchFamily="34" charset="0"/>
              <a:buChar char="•"/>
            </a:pPr>
            <a:r>
              <a:rPr lang="en-GB" sz="1650" dirty="0"/>
              <a:t>to provide a forum for open communication among various stakeholders,</a:t>
            </a:r>
            <a:endParaRPr lang="en-IN" sz="1650" dirty="0"/>
          </a:p>
          <a:p>
            <a:pPr marL="257175" indent="-257175" fontAlgn="base" hangingPunct="0">
              <a:buFont typeface="Arial" panose="020B0604020202020204" pitchFamily="34" charset="0"/>
              <a:buChar char="•"/>
            </a:pPr>
            <a:r>
              <a:rPr lang="en-GB" sz="1650" dirty="0"/>
              <a:t>to agree upon the benchmarking tasks of this topic and scoring metrics,</a:t>
            </a:r>
            <a:endParaRPr lang="en-IN" sz="1650" dirty="0"/>
          </a:p>
          <a:p>
            <a:pPr marL="257175" indent="-257175" fontAlgn="base" hangingPunct="0">
              <a:buFont typeface="Arial" panose="020B0604020202020204" pitchFamily="34" charset="0"/>
              <a:buChar char="•"/>
            </a:pPr>
            <a:r>
              <a:rPr lang="en-GB" sz="1650" dirty="0"/>
              <a:t>to facilitate the collection of high quality labelled test data from different sources,</a:t>
            </a:r>
            <a:endParaRPr lang="en-IN" sz="1650" dirty="0"/>
          </a:p>
          <a:p>
            <a:pPr marL="257175" indent="-257175" fontAlgn="base" hangingPunct="0">
              <a:buFont typeface="Arial" panose="020B0604020202020204" pitchFamily="34" charset="0"/>
              <a:buChar char="•"/>
            </a:pPr>
            <a:r>
              <a:rPr lang="en-GB" sz="1650" dirty="0"/>
              <a:t>to clarify the input and output format of the test data, </a:t>
            </a:r>
            <a:endParaRPr lang="en-IN" sz="1650" dirty="0"/>
          </a:p>
          <a:p>
            <a:pPr marL="257175" indent="-257175" fontAlgn="base" hangingPunct="0">
              <a:buFont typeface="Arial" panose="020B0604020202020204" pitchFamily="34" charset="0"/>
              <a:buChar char="•"/>
            </a:pPr>
            <a:r>
              <a:rPr lang="en-GB" sz="1650" dirty="0"/>
              <a:t>to define and set-up the technical benchmarking infrastructure, and</a:t>
            </a:r>
            <a:endParaRPr lang="en-IN" sz="1650" dirty="0"/>
          </a:p>
          <a:p>
            <a:pPr marL="257175" indent="-257175" fontAlgn="base" hangingPunct="0">
              <a:buFont typeface="Arial" panose="020B0604020202020204" pitchFamily="34" charset="0"/>
              <a:buChar char="•"/>
            </a:pPr>
            <a:r>
              <a:rPr lang="en-GB" sz="1650" dirty="0"/>
              <a:t>to coordinate the benchmarking process in collaboration with the Focus Group management and working groups.</a:t>
            </a:r>
            <a:endParaRPr lang="en-IN" sz="1650" dirty="0"/>
          </a:p>
          <a:p>
            <a:r>
              <a:rPr lang="en-GB" sz="1650" b="1" dirty="0"/>
              <a:t>Output</a:t>
            </a:r>
          </a:p>
          <a:p>
            <a:pPr marL="257175" indent="-257175">
              <a:buFont typeface="Arial" panose="020B0604020202020204" pitchFamily="34" charset="0"/>
              <a:buChar char="•"/>
            </a:pPr>
            <a:r>
              <a:rPr lang="en-GB" sz="1650" dirty="0"/>
              <a:t>Primary output of a topic group is one document that describes all aspects of how to perform the benchmarking for this topic. </a:t>
            </a:r>
            <a:endParaRPr lang="en-IN" sz="1650" dirty="0"/>
          </a:p>
          <a:p>
            <a:pPr marL="257175" indent="-257175">
              <a:buFont typeface="Arial" panose="020B0604020202020204" pitchFamily="34" charset="0"/>
              <a:buChar char="•"/>
            </a:pPr>
            <a:r>
              <a:rPr lang="en-GB" sz="1650" dirty="0"/>
              <a:t>This Topic Group is for building AI based solution for radiographic detection of Tuberculosis.</a:t>
            </a:r>
            <a:endParaRPr lang="en-IN" sz="1650" dirty="0"/>
          </a:p>
          <a:p>
            <a:r>
              <a:rPr lang="en-GB" sz="1650" dirty="0"/>
              <a:t> </a:t>
            </a:r>
            <a:endParaRPr lang="en-IN" sz="1650" dirty="0"/>
          </a:p>
          <a:p>
            <a:endParaRPr lang="en-IN" sz="1650" dirty="0"/>
          </a:p>
          <a:p>
            <a:pPr marL="214313" indent="-214313" defTabSz="685800" eaLnBrk="0" fontAlgn="base" hangingPunct="0">
              <a:spcBef>
                <a:spcPct val="0"/>
              </a:spcBef>
              <a:spcAft>
                <a:spcPct val="0"/>
              </a:spcAft>
              <a:buFont typeface="Arial" panose="020B0604020202020204" pitchFamily="34" charset="0"/>
              <a:buChar char="•"/>
            </a:pPr>
            <a:endParaRPr lang="en-GB" altLang="ja-JP" sz="1350" dirty="0">
              <a:latin typeface="Arial" panose="020B0604020202020204" pitchFamily="34" charset="0"/>
            </a:endParaRPr>
          </a:p>
        </p:txBody>
      </p:sp>
    </p:spTree>
    <p:extLst>
      <p:ext uri="{BB962C8B-B14F-4D97-AF65-F5344CB8AC3E}">
        <p14:creationId xmlns:p14="http://schemas.microsoft.com/office/powerpoint/2010/main" val="374252514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EAEBF-D4A9-4F07-B042-6392C3C34CCA}"/>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1770</TotalTime>
  <Words>2466</Words>
  <Application>Microsoft Office PowerPoint</Application>
  <PresentationFormat>On-screen Show (4:3)</PresentationFormat>
  <Paragraphs>181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主题​​</vt:lpstr>
      <vt:lpstr>PowerPoint Presentation</vt:lpstr>
      <vt:lpstr>PowerPoint Presentation</vt:lpstr>
      <vt:lpstr>Countries in the three TB high-burden 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(TG-TB)</dc:title>
  <dc:creator>Campos, Simao</dc:creator>
  <cp:lastModifiedBy>Dabiri, Ayda</cp:lastModifiedBy>
  <cp:revision>67</cp:revision>
  <cp:lastPrinted>2019-04-04T08:49:31Z</cp:lastPrinted>
  <dcterms:created xsi:type="dcterms:W3CDTF">2019-03-31T15:53:06Z</dcterms:created>
  <dcterms:modified xsi:type="dcterms:W3CDTF">2020-05-07T12:33:04Z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