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81" r:id="rId6"/>
    <p:sldId id="303" r:id="rId7"/>
    <p:sldId id="305" r:id="rId8"/>
    <p:sldId id="310" r:id="rId9"/>
    <p:sldId id="300" r:id="rId10"/>
    <p:sldId id="309" r:id="rId11"/>
    <p:sldId id="308" r:id="rId12"/>
    <p:sldId id="301" r:id="rId13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722B1-C004-4567-9213-836330D37DB8}" v="6" dt="2020-05-07T09:48:23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biri, Ayda" userId="b37f3988-c176-4be8-807a-107e80ddceeb" providerId="ADAL" clId="{2D8722B1-C004-4567-9213-836330D37DB8}"/>
    <pc:docChg chg="undo custSel addSld modSld">
      <pc:chgData name="Dabiri, Ayda" userId="b37f3988-c176-4be8-807a-107e80ddceeb" providerId="ADAL" clId="{2D8722B1-C004-4567-9213-836330D37DB8}" dt="2020-05-07T09:48:23.285" v="17"/>
      <pc:docMkLst>
        <pc:docMk/>
      </pc:docMkLst>
      <pc:sldChg chg="modSp">
        <pc:chgData name="Dabiri, Ayda" userId="b37f3988-c176-4be8-807a-107e80ddceeb" providerId="ADAL" clId="{2D8722B1-C004-4567-9213-836330D37DB8}" dt="2020-05-07T09:47:58.705" v="15"/>
        <pc:sldMkLst>
          <pc:docMk/>
          <pc:sldMk cId="2383934936" sldId="256"/>
        </pc:sldMkLst>
        <pc:spChg chg="mod">
          <ac:chgData name="Dabiri, Ayda" userId="b37f3988-c176-4be8-807a-107e80ddceeb" providerId="ADAL" clId="{2D8722B1-C004-4567-9213-836330D37DB8}" dt="2020-05-07T09:47:29.355" v="7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2D8722B1-C004-4567-9213-836330D37DB8}" dt="2020-05-07T09:47:58.705" v="15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  <pc:sldChg chg="add">
        <pc:chgData name="Dabiri, Ayda" userId="b37f3988-c176-4be8-807a-107e80ddceeb" providerId="ADAL" clId="{2D8722B1-C004-4567-9213-836330D37DB8}" dt="2020-05-07T09:48:04.361" v="16"/>
        <pc:sldMkLst>
          <pc:docMk/>
          <pc:sldMk cId="519335511" sldId="281"/>
        </pc:sldMkLst>
      </pc:sldChg>
      <pc:sldChg chg="add">
        <pc:chgData name="Dabiri, Ayda" userId="b37f3988-c176-4be8-807a-107e80ddceeb" providerId="ADAL" clId="{2D8722B1-C004-4567-9213-836330D37DB8}" dt="2020-05-07T09:48:04.361" v="16"/>
        <pc:sldMkLst>
          <pc:docMk/>
          <pc:sldMk cId="176151544" sldId="300"/>
        </pc:sldMkLst>
      </pc:sldChg>
      <pc:sldChg chg="add setBg">
        <pc:chgData name="Dabiri, Ayda" userId="b37f3988-c176-4be8-807a-107e80ddceeb" providerId="ADAL" clId="{2D8722B1-C004-4567-9213-836330D37DB8}" dt="2020-05-07T09:48:23.285" v="17"/>
        <pc:sldMkLst>
          <pc:docMk/>
          <pc:sldMk cId="1147807781" sldId="301"/>
        </pc:sldMkLst>
      </pc:sldChg>
      <pc:sldChg chg="add">
        <pc:chgData name="Dabiri, Ayda" userId="b37f3988-c176-4be8-807a-107e80ddceeb" providerId="ADAL" clId="{2D8722B1-C004-4567-9213-836330D37DB8}" dt="2020-05-07T09:48:04.361" v="16"/>
        <pc:sldMkLst>
          <pc:docMk/>
          <pc:sldMk cId="4214033053" sldId="303"/>
        </pc:sldMkLst>
      </pc:sldChg>
      <pc:sldChg chg="add">
        <pc:chgData name="Dabiri, Ayda" userId="b37f3988-c176-4be8-807a-107e80ddceeb" providerId="ADAL" clId="{2D8722B1-C004-4567-9213-836330D37DB8}" dt="2020-05-07T09:48:04.361" v="16"/>
        <pc:sldMkLst>
          <pc:docMk/>
          <pc:sldMk cId="3161716660" sldId="305"/>
        </pc:sldMkLst>
      </pc:sldChg>
      <pc:sldChg chg="add">
        <pc:chgData name="Dabiri, Ayda" userId="b37f3988-c176-4be8-807a-107e80ddceeb" providerId="ADAL" clId="{2D8722B1-C004-4567-9213-836330D37DB8}" dt="2020-05-07T09:48:04.361" v="16"/>
        <pc:sldMkLst>
          <pc:docMk/>
          <pc:sldMk cId="415324210" sldId="308"/>
        </pc:sldMkLst>
      </pc:sldChg>
      <pc:sldChg chg="add">
        <pc:chgData name="Dabiri, Ayda" userId="b37f3988-c176-4be8-807a-107e80ddceeb" providerId="ADAL" clId="{2D8722B1-C004-4567-9213-836330D37DB8}" dt="2020-05-07T09:48:04.361" v="16"/>
        <pc:sldMkLst>
          <pc:docMk/>
          <pc:sldMk cId="3798730475" sldId="309"/>
        </pc:sldMkLst>
      </pc:sldChg>
      <pc:sldChg chg="add">
        <pc:chgData name="Dabiri, Ayda" userId="b37f3988-c176-4be8-807a-107e80ddceeb" providerId="ADAL" clId="{2D8722B1-C004-4567-9213-836330D37DB8}" dt="2020-05-07T09:48:04.361" v="16"/>
        <pc:sldMkLst>
          <pc:docMk/>
          <pc:sldMk cId="783790945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Hallo,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Henry Hoffmann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pleasure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update on AI-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benchmarkign</a:t>
            </a:r>
            <a:r>
              <a:rPr lang="de-DE" dirty="0"/>
              <a:t> on behalf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Topic Group.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1402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a932a427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a932a427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Symptom </a:t>
            </a:r>
            <a:r>
              <a:rPr lang="de-DE" dirty="0" err="1"/>
              <a:t>assessment</a:t>
            </a:r>
            <a:r>
              <a:rPr lang="de-DE" dirty="0"/>
              <a:t> –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, </a:t>
            </a:r>
            <a:r>
              <a:rPr lang="de-DE" dirty="0" err="1"/>
              <a:t>sometimes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„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checkers</a:t>
            </a:r>
            <a:r>
              <a:rPr lang="de-DE" dirty="0"/>
              <a:t>“ </a:t>
            </a:r>
            <a:r>
              <a:rPr lang="de-DE" dirty="0" err="1"/>
              <a:t>that</a:t>
            </a:r>
            <a:r>
              <a:rPr lang="de-DE" dirty="0"/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advice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instance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sharp </a:t>
            </a:r>
            <a:r>
              <a:rPr lang="de-DE" dirty="0" err="1"/>
              <a:t>abominal</a:t>
            </a:r>
            <a:r>
              <a:rPr lang="de-DE" dirty="0"/>
              <a:t> </a:t>
            </a:r>
            <a:r>
              <a:rPr lang="de-DE" dirty="0" err="1"/>
              <a:t>pain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engage</a:t>
            </a:r>
            <a:r>
              <a:rPr lang="de-DE" dirty="0"/>
              <a:t> in an AI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diagog</a:t>
            </a:r>
            <a:r>
              <a:rPr lang="de-DE" dirty="0"/>
              <a:t>, </a:t>
            </a:r>
            <a:r>
              <a:rPr lang="de-DE" dirty="0" err="1"/>
              <a:t>mimicing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doctor</a:t>
            </a:r>
            <a:r>
              <a:rPr lang="de-DE" dirty="0"/>
              <a:t>-patient </a:t>
            </a:r>
            <a:r>
              <a:rPr lang="de-DE" dirty="0" err="1"/>
              <a:t>conversation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collect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symptoms</a:t>
            </a:r>
            <a:r>
              <a:rPr lang="de-DE" dirty="0"/>
              <a:t>, </a:t>
            </a:r>
            <a:r>
              <a:rPr lang="de-DE" dirty="0" err="1"/>
              <a:t>factors</a:t>
            </a:r>
            <a:r>
              <a:rPr lang="de-DE" dirty="0"/>
              <a:t>, </a:t>
            </a:r>
            <a:r>
              <a:rPr lang="de-DE" dirty="0" err="1"/>
              <a:t>attributes</a:t>
            </a:r>
            <a:r>
              <a:rPr lang="de-DE" dirty="0"/>
              <a:t> 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finally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advice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A </a:t>
            </a:r>
            <a:r>
              <a:rPr lang="de-DE" dirty="0" err="1"/>
              <a:t>pre-clinical</a:t>
            </a:r>
            <a:r>
              <a:rPr lang="de-DE" dirty="0"/>
              <a:t> </a:t>
            </a:r>
            <a:r>
              <a:rPr lang="de-DE" dirty="0" err="1"/>
              <a:t>triage</a:t>
            </a:r>
            <a:r>
              <a:rPr lang="de-DE" dirty="0"/>
              <a:t> </a:t>
            </a:r>
            <a:r>
              <a:rPr lang="de-DE" dirty="0" err="1"/>
              <a:t>saying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ok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stay</a:t>
            </a:r>
            <a:r>
              <a:rPr lang="de-DE" dirty="0"/>
              <a:t> at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a </a:t>
            </a:r>
            <a:r>
              <a:rPr lang="de-DE" dirty="0" err="1"/>
              <a:t>doctor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day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also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differential </a:t>
            </a:r>
            <a:r>
              <a:rPr lang="de-DE" dirty="0" err="1"/>
              <a:t>diagnoses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 </a:t>
            </a:r>
            <a:r>
              <a:rPr lang="de-DE" dirty="0" err="1"/>
              <a:t>causes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patients</a:t>
            </a:r>
            <a:r>
              <a:rPr lang="de-DE" dirty="0"/>
              <a:t> </a:t>
            </a:r>
            <a:r>
              <a:rPr lang="de-DE" dirty="0" err="1"/>
              <a:t>symptoms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also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advice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instance</a:t>
            </a:r>
            <a:r>
              <a:rPr lang="de-DE" dirty="0"/>
              <a:t> on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,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just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explanations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25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Such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millions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worldwide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digital </a:t>
            </a:r>
            <a:r>
              <a:rPr lang="de-DE" dirty="0" err="1"/>
              <a:t>frontdoor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navigating</a:t>
            </a:r>
            <a:r>
              <a:rPr lang="de-DE" dirty="0"/>
              <a:t> </a:t>
            </a:r>
            <a:r>
              <a:rPr lang="de-DE" dirty="0" err="1"/>
              <a:t>patients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time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But,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AI </a:t>
            </a:r>
            <a:r>
              <a:rPr lang="de-DE" dirty="0" err="1"/>
              <a:t>systems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was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standardized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such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yet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An so,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in Meeting A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worked</a:t>
            </a:r>
            <a:r>
              <a:rPr lang="de-DE" dirty="0"/>
              <a:t> on </a:t>
            </a:r>
            <a:r>
              <a:rPr lang="de-DE" dirty="0" err="1"/>
              <a:t>creating</a:t>
            </a:r>
            <a:r>
              <a:rPr lang="de-DE" dirty="0"/>
              <a:t> such </a:t>
            </a:r>
            <a:r>
              <a:rPr lang="de-DE" dirty="0" err="1"/>
              <a:t>benchmarking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In Meeting C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Topic Group was </a:t>
            </a:r>
            <a:r>
              <a:rPr lang="de-DE" dirty="0" err="1"/>
              <a:t>officially</a:t>
            </a:r>
            <a:r>
              <a:rPr lang="de-DE" dirty="0"/>
              <a:t>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a </a:t>
            </a:r>
            <a:r>
              <a:rPr lang="de-DE" dirty="0" err="1"/>
              <a:t>stepwise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As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having</a:t>
            </a:r>
            <a:r>
              <a:rPr lang="de-DE" dirty="0"/>
              <a:t> internal </a:t>
            </a:r>
            <a:r>
              <a:rPr lang="de-DE" dirty="0" err="1"/>
              <a:t>benchmarking</a:t>
            </a:r>
            <a:r>
              <a:rPr lang="de-DE" dirty="0"/>
              <a:t>, an so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agreeing</a:t>
            </a:r>
            <a:r>
              <a:rPr lang="de-DE" dirty="0"/>
              <a:t> on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benchmark</a:t>
            </a:r>
            <a:r>
              <a:rPr lang="de-DE" dirty="0"/>
              <a:t> all </a:t>
            </a:r>
            <a:r>
              <a:rPr lang="de-DE" dirty="0" err="1"/>
              <a:t>system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easiert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all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obviously</a:t>
            </a:r>
            <a:r>
              <a:rPr lang="de-DE" dirty="0"/>
              <a:t> not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real </a:t>
            </a:r>
            <a:r>
              <a:rPr lang="de-DE" dirty="0" err="1"/>
              <a:t>production</a:t>
            </a:r>
            <a:r>
              <a:rPr lang="de-DE" dirty="0"/>
              <a:t> Ais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Also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debugging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toy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symptoms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The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complexiy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, </a:t>
            </a:r>
            <a:r>
              <a:rPr lang="de-DE" dirty="0" err="1"/>
              <a:t>usually</a:t>
            </a:r>
            <a:r>
              <a:rPr lang="de-DE" dirty="0"/>
              <a:t> in </a:t>
            </a:r>
            <a:r>
              <a:rPr lang="de-DE" dirty="0" err="1"/>
              <a:t>workshops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agree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, </a:t>
            </a:r>
            <a:r>
              <a:rPr lang="de-DE" dirty="0" err="1"/>
              <a:t>until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prime-time,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real Ais </a:t>
            </a:r>
            <a:r>
              <a:rPr lang="de-DE" dirty="0" err="1"/>
              <a:t>with</a:t>
            </a:r>
            <a:r>
              <a:rPr lang="de-DE" dirty="0"/>
              <a:t> real </a:t>
            </a:r>
            <a:r>
              <a:rPr lang="de-DE" dirty="0" err="1"/>
              <a:t>data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So,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presented</a:t>
            </a:r>
            <a:r>
              <a:rPr lang="de-DE" dirty="0"/>
              <a:t> a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toy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at </a:t>
            </a:r>
            <a:r>
              <a:rPr lang="de-DE" dirty="0" err="1"/>
              <a:t>meeting</a:t>
            </a:r>
            <a:r>
              <a:rPr lang="de-DE" dirty="0"/>
              <a:t> F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stepwise</a:t>
            </a:r>
            <a:r>
              <a:rPr lang="de-DE" dirty="0"/>
              <a:t> </a:t>
            </a:r>
            <a:r>
              <a:rPr lang="de-DE" dirty="0" err="1"/>
              <a:t>increasing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complexity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06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The Topic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15 </a:t>
            </a:r>
            <a:r>
              <a:rPr lang="de-DE" dirty="0" err="1"/>
              <a:t>companies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xund.ai</a:t>
            </a:r>
            <a:r>
              <a:rPr lang="de-DE" dirty="0"/>
              <a:t> </a:t>
            </a:r>
            <a:r>
              <a:rPr lang="de-DE" dirty="0" err="1"/>
              <a:t>recently</a:t>
            </a:r>
            <a:r>
              <a:rPr lang="de-DE" dirty="0"/>
              <a:t> </a:t>
            </a:r>
            <a:r>
              <a:rPr lang="de-DE" dirty="0" err="1"/>
              <a:t>joining</a:t>
            </a:r>
            <a:r>
              <a:rPr lang="de-DE" dirty="0"/>
              <a:t> </a:t>
            </a:r>
            <a:r>
              <a:rPr lang="de-DE" dirty="0" err="1"/>
              <a:t>thats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last time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Since</a:t>
            </a:r>
            <a:r>
              <a:rPr lang="de-DE" dirty="0"/>
              <a:t> last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Pritesh</a:t>
            </a:r>
            <a:r>
              <a:rPr lang="de-DE" dirty="0"/>
              <a:t> </a:t>
            </a:r>
            <a:r>
              <a:rPr lang="de-DE" dirty="0" err="1"/>
              <a:t>Mistry</a:t>
            </a:r>
            <a:r>
              <a:rPr lang="de-DE" dirty="0"/>
              <a:t>, Alejandro </a:t>
            </a:r>
            <a:r>
              <a:rPr lang="de-DE" dirty="0" err="1"/>
              <a:t>Osornio</a:t>
            </a:r>
            <a:r>
              <a:rPr lang="de-DE" dirty="0"/>
              <a:t>, Salman </a:t>
            </a:r>
            <a:r>
              <a:rPr lang="de-DE" dirty="0" err="1"/>
              <a:t>Razzaki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Yura</a:t>
            </a:r>
            <a:r>
              <a:rPr lang="de-DE" dirty="0"/>
              <a:t> </a:t>
            </a:r>
            <a:r>
              <a:rPr lang="de-DE" dirty="0" err="1"/>
              <a:t>Perov</a:t>
            </a:r>
            <a:r>
              <a:rPr lang="de-DE" dirty="0"/>
              <a:t> </a:t>
            </a:r>
            <a:r>
              <a:rPr lang="de-DE" dirty="0" err="1"/>
              <a:t>joined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individual </a:t>
            </a:r>
            <a:r>
              <a:rPr lang="de-DE" dirty="0" err="1"/>
              <a:t>contributors</a:t>
            </a:r>
            <a:r>
              <a:rPr lang="de-DE" dirty="0"/>
              <a:t>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,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 total 6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2 sub-topic </a:t>
            </a:r>
            <a:r>
              <a:rPr lang="de-DE" dirty="0" err="1"/>
              <a:t>groups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Self-assessment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assesment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sub-topics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split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workstreams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care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sub-topic </a:t>
            </a:r>
            <a:r>
              <a:rPr lang="de-DE" dirty="0" err="1"/>
              <a:t>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538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06ef67cf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06ef67cf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-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was </a:t>
            </a:r>
            <a:r>
              <a:rPr lang="de-DE" dirty="0" err="1"/>
              <a:t>nice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a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last </a:t>
            </a:r>
            <a:r>
              <a:rPr lang="de-DE" dirty="0" err="1"/>
              <a:t>meeting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So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implement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things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implement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First,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introduction</a:t>
            </a:r>
            <a:r>
              <a:rPr lang="de-DE" dirty="0"/>
              <a:t> a </a:t>
            </a:r>
            <a:r>
              <a:rPr lang="de-DE" dirty="0" err="1"/>
              <a:t>dedicated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art</a:t>
            </a:r>
            <a:r>
              <a:rPr lang="de-DE" dirty="0"/>
              <a:t> </a:t>
            </a:r>
            <a:r>
              <a:rPr lang="de-DE" dirty="0" err="1"/>
              <a:t>frontent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fro</a:t>
            </a:r>
            <a:r>
              <a:rPr lang="de-DE" dirty="0"/>
              <a:t> </a:t>
            </a:r>
            <a:r>
              <a:rPr lang="de-DE" dirty="0" err="1"/>
              <a:t>executing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analyzing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This was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upcoming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reporting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Mostly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Babylon </a:t>
            </a:r>
            <a:r>
              <a:rPr lang="de-DE" dirty="0" err="1"/>
              <a:t>team</a:t>
            </a:r>
            <a:r>
              <a:rPr lang="de-DE" dirty="0"/>
              <a:t> also </a:t>
            </a:r>
            <a:r>
              <a:rPr lang="de-DE" dirty="0" err="1"/>
              <a:t>redesign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backend </a:t>
            </a:r>
            <a:r>
              <a:rPr lang="de-DE" dirty="0" err="1"/>
              <a:t>architecture</a:t>
            </a:r>
            <a:r>
              <a:rPr lang="de-DE" dirty="0"/>
              <a:t> so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robst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scalable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thereby</a:t>
            </a:r>
            <a:r>
              <a:rPr lang="de-DE" dirty="0"/>
              <a:t> </a:t>
            </a:r>
            <a:r>
              <a:rPr lang="de-DE" dirty="0" err="1"/>
              <a:t>coser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real </a:t>
            </a:r>
            <a:r>
              <a:rPr lang="de-DE" dirty="0" err="1"/>
              <a:t>benchmarking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iteration</a:t>
            </a:r>
            <a:r>
              <a:rPr lang="de-DE" dirty="0"/>
              <a:t> </a:t>
            </a:r>
            <a:r>
              <a:rPr lang="de-DE" dirty="0" err="1"/>
              <a:t>spreadsheets</a:t>
            </a:r>
            <a:r>
              <a:rPr lang="de-DE" dirty="0"/>
              <a:t> </a:t>
            </a:r>
            <a:r>
              <a:rPr lang="de-DE" dirty="0" err="1"/>
              <a:t>clearly</a:t>
            </a:r>
            <a:r>
              <a:rPr lang="de-DE" dirty="0"/>
              <a:t> </a:t>
            </a:r>
            <a:r>
              <a:rPr lang="de-DE" dirty="0" err="1"/>
              <a:t>reached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limits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dedicated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creating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annotating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understanding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doctors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With</a:t>
            </a:r>
            <a:r>
              <a:rPr lang="de-DE" dirty="0"/>
              <a:t> Alejandro </a:t>
            </a:r>
            <a:r>
              <a:rPr lang="de-DE" dirty="0" err="1"/>
              <a:t>joining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after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meeting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could</a:t>
            </a:r>
            <a:r>
              <a:rPr lang="de-DE" dirty="0"/>
              <a:t> do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ontology</a:t>
            </a:r>
            <a:r>
              <a:rPr lang="de-DE" dirty="0"/>
              <a:t> </a:t>
            </a:r>
            <a:r>
              <a:rPr lang="de-DE" dirty="0" err="1"/>
              <a:t>mapping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a </a:t>
            </a:r>
            <a:r>
              <a:rPr lang="de-DE" dirty="0" err="1"/>
              <a:t>promissing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SnomedCT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encoding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integrated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interation</a:t>
            </a:r>
            <a:r>
              <a:rPr lang="de-DE" dirty="0"/>
              <a:t>,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scaling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larger </a:t>
            </a:r>
            <a:r>
              <a:rPr lang="de-DE" dirty="0" err="1"/>
              <a:t>condition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ontology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real </a:t>
            </a:r>
            <a:r>
              <a:rPr lang="de-DE" dirty="0" err="1"/>
              <a:t>benchmarking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500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06ef67cf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06ef67cf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non-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couse</a:t>
            </a:r>
            <a:r>
              <a:rPr lang="de-DE" dirty="0"/>
              <a:t> also </a:t>
            </a:r>
            <a:r>
              <a:rPr lang="de-DE" dirty="0" err="1"/>
              <a:t>contined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TDD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documented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iteration</a:t>
            </a:r>
            <a:r>
              <a:rPr lang="de-DE" dirty="0"/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integrated</a:t>
            </a:r>
            <a:r>
              <a:rPr lang="de-DE" dirty="0"/>
              <a:t>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feedback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Baidu</a:t>
            </a:r>
            <a:r>
              <a:rPr lang="de-DE" dirty="0"/>
              <a:t>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There</a:t>
            </a:r>
            <a:r>
              <a:rPr lang="de-DE" dirty="0"/>
              <a:t> was also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ontology</a:t>
            </a:r>
            <a:r>
              <a:rPr lang="de-DE" dirty="0"/>
              <a:t> </a:t>
            </a:r>
            <a:r>
              <a:rPr lang="de-DE" dirty="0" err="1"/>
              <a:t>mapping</a:t>
            </a:r>
            <a:r>
              <a:rPr lang="de-DE" dirty="0"/>
              <a:t>,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though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was not in </a:t>
            </a:r>
            <a:r>
              <a:rPr lang="de-DE" dirty="0" err="1"/>
              <a:t>the</a:t>
            </a:r>
            <a:r>
              <a:rPr lang="de-DE" dirty="0"/>
              <a:t> TDD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last </a:t>
            </a:r>
            <a:r>
              <a:rPr lang="de-DE" dirty="0" err="1"/>
              <a:t>week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Noteworthy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doctors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break-out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scores</a:t>
            </a:r>
            <a:r>
              <a:rPr lang="de-DE" dirty="0"/>
              <a:t> &amp; </a:t>
            </a:r>
            <a:r>
              <a:rPr lang="de-DE" dirty="0" err="1"/>
              <a:t>metrics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stream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a </a:t>
            </a:r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will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feed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TDD </a:t>
            </a:r>
            <a:r>
              <a:rPr lang="de-DE" dirty="0" err="1"/>
              <a:t>version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The </a:t>
            </a:r>
            <a:r>
              <a:rPr lang="de-DE" dirty="0" err="1"/>
              <a:t>group</a:t>
            </a:r>
            <a:r>
              <a:rPr lang="de-DE" dirty="0"/>
              <a:t> was also </a:t>
            </a:r>
            <a:r>
              <a:rPr lang="de-DE" dirty="0" err="1"/>
              <a:t>incolved</a:t>
            </a:r>
            <a:r>
              <a:rPr lang="de-DE" dirty="0"/>
              <a:t> in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contributed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update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TDD </a:t>
            </a:r>
            <a:r>
              <a:rPr lang="de-DE" dirty="0" err="1"/>
              <a:t>template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Worked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group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Refined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ideas</a:t>
            </a:r>
            <a:r>
              <a:rPr lang="de-DE" dirty="0"/>
              <a:t> on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wide</a:t>
            </a:r>
            <a:r>
              <a:rPr lang="de-DE" dirty="0"/>
              <a:t> </a:t>
            </a:r>
            <a:r>
              <a:rPr lang="de-DE" dirty="0" err="1"/>
              <a:t>annotationt</a:t>
            </a:r>
            <a:r>
              <a:rPr lang="de-DE" dirty="0"/>
              <a:t> </a:t>
            </a:r>
            <a:r>
              <a:rPr lang="de-DE" dirty="0" err="1"/>
              <a:t>tool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And</a:t>
            </a:r>
            <a:r>
              <a:rPr lang="de-DE" dirty="0"/>
              <a:t> also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onboarding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280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06ef67cf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06ef67cf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The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 will </a:t>
            </a:r>
            <a:r>
              <a:rPr lang="de-DE" dirty="0" err="1"/>
              <a:t>involve</a:t>
            </a:r>
            <a:r>
              <a:rPr lang="de-DE" dirty="0"/>
              <a:t> </a:t>
            </a:r>
            <a:r>
              <a:rPr lang="de-DE" dirty="0" err="1"/>
              <a:t>the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Finalization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frontend</a:t>
            </a:r>
            <a:r>
              <a:rPr lang="de-DE" dirty="0"/>
              <a:t>, backend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annotation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weeks</a:t>
            </a:r>
            <a:r>
              <a:rPr lang="de-DE" dirty="0"/>
              <a:t> </a:t>
            </a:r>
            <a:r>
              <a:rPr lang="de-DE" dirty="0" err="1"/>
              <a:t>hopefully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members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update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ToyAIs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After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synthesiser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letting</a:t>
            </a:r>
            <a:r>
              <a:rPr lang="de-DE" dirty="0"/>
              <a:t> </a:t>
            </a:r>
            <a:r>
              <a:rPr lang="de-DE" dirty="0" err="1"/>
              <a:t>doctors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do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Berlin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iteration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reporting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refinements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workshop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decide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iteration</a:t>
            </a:r>
            <a:r>
              <a:rPr lang="de-DE" dirty="0"/>
              <a:t> – </a:t>
            </a:r>
            <a:r>
              <a:rPr lang="de-DE" dirty="0" err="1"/>
              <a:t>maybe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iteration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real </a:t>
            </a:r>
            <a:r>
              <a:rPr lang="de-DE" dirty="0" err="1"/>
              <a:t>benchmarking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It</a:t>
            </a:r>
            <a:r>
              <a:rPr lang="de-DE" dirty="0"/>
              <a:t> will </a:t>
            </a:r>
            <a:r>
              <a:rPr lang="de-DE" dirty="0" err="1"/>
              <a:t>probably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a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condition</a:t>
            </a:r>
            <a:r>
              <a:rPr lang="de-DE" dirty="0"/>
              <a:t>/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thousands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symptoms</a:t>
            </a:r>
            <a:r>
              <a:rPr lang="de-DE" dirty="0"/>
              <a:t> &amp;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ontology</a:t>
            </a:r>
            <a:r>
              <a:rPr lang="de-DE" dirty="0"/>
              <a:t> </a:t>
            </a:r>
            <a:r>
              <a:rPr lang="de-DE" dirty="0" err="1"/>
              <a:t>mapping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also </a:t>
            </a:r>
            <a:r>
              <a:rPr lang="de-DE" dirty="0" err="1"/>
              <a:t>continue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TDD,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instance</a:t>
            </a:r>
            <a:r>
              <a:rPr lang="de-DE" dirty="0"/>
              <a:t> </a:t>
            </a:r>
            <a:r>
              <a:rPr lang="de-DE" dirty="0" err="1"/>
              <a:t>integrating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scores</a:t>
            </a:r>
            <a:r>
              <a:rPr lang="de-DE" dirty="0"/>
              <a:t> &amp; </a:t>
            </a:r>
            <a:r>
              <a:rPr lang="de-DE" dirty="0" err="1"/>
              <a:t>metrics</a:t>
            </a:r>
            <a:r>
              <a:rPr lang="de-DE" dirty="0"/>
              <a:t> breakout-group – </a:t>
            </a:r>
            <a:r>
              <a:rPr lang="de-DE" dirty="0" err="1"/>
              <a:t>and</a:t>
            </a:r>
            <a:r>
              <a:rPr lang="de-DE" dirty="0"/>
              <a:t> also </a:t>
            </a:r>
            <a:r>
              <a:rPr lang="de-DE" dirty="0" err="1"/>
              <a:t>probably</a:t>
            </a:r>
            <a:r>
              <a:rPr lang="de-DE" dirty="0"/>
              <a:t> </a:t>
            </a:r>
            <a:r>
              <a:rPr lang="de-DE" dirty="0" err="1"/>
              <a:t>adapting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TDD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9138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1ad8ffb7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1ad8ffb7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294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89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0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588275" y="935321"/>
            <a:ext cx="1896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FGAI4H-I-021-A03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906855" y="1304653"/>
            <a:ext cx="2541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/>
              <a:t>E-meeting, 7-8 May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454581"/>
              </p:ext>
            </p:extLst>
          </p:nvPr>
        </p:nvGraphicFramePr>
        <p:xfrm>
          <a:off x="933576" y="3247161"/>
          <a:ext cx="7112397" cy="2080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365244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607323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TG-Symptom topic driver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(TG-Symptom)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Henry Hoffmann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</a:rPr>
                        <a:t>henry.hoffmann@ada.com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summarizes the progress made by the topic group on AI-based symptom assessment since meeting H.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465" y="2622600"/>
            <a:ext cx="4029075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97125" y="1136175"/>
            <a:ext cx="85254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800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I Update for the </a:t>
            </a:r>
          </a:p>
          <a:p>
            <a:pPr algn="ctr"/>
            <a:r>
              <a:rPr lang="en" sz="2800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Topic Group “Symptom Assessment”</a:t>
            </a:r>
            <a:endParaRPr sz="2800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557472" y="4801000"/>
            <a:ext cx="41193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dirty="0"/>
              <a:t>E-meeting, 7-8 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33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539400" y="2048400"/>
            <a:ext cx="7536000" cy="3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9697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400"/>
            </a:pPr>
            <a:r>
              <a:rPr lang="en" sz="16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Mobile/Web Applications – sometimes called ”Symptom Checkers” that </a:t>
            </a:r>
          </a:p>
          <a:p>
            <a:pPr marL="457178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de-DE" sz="1600" b="1" dirty="0" err="1">
                <a:solidFill>
                  <a:srgbClr val="1B335C"/>
                </a:solidFill>
                <a:latin typeface="Montserrat"/>
                <a:sym typeface="Montserrat Medium"/>
              </a:rPr>
              <a:t>Allo</a:t>
            </a:r>
            <a:r>
              <a:rPr lang="de-DE" sz="16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</a:t>
            </a:r>
            <a:r>
              <a:rPr lang="de-DE" sz="16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16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users</a:t>
            </a:r>
            <a:r>
              <a:rPr lang="de-DE" sz="16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16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</a:t>
            </a:r>
            <a:r>
              <a:rPr lang="de-DE" sz="16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16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enter</a:t>
            </a:r>
            <a:r>
              <a:rPr lang="de-DE" sz="16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16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current</a:t>
            </a:r>
            <a:endParaRPr sz="1600" b="1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sz="16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Presenting Complaints (coded symptoms, free texts ) </a:t>
            </a:r>
            <a:r>
              <a:rPr lang="en" sz="16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(INPUT)</a:t>
            </a:r>
          </a:p>
          <a:p>
            <a:pPr marL="457178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sz="16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 then engage in a dialog similar to a doctor collecting</a:t>
            </a:r>
            <a:endParaRPr sz="1600" b="1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sz="16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Additional symptoms, findings, factors, attributes, (lab, imaging, genetics, …)</a:t>
            </a:r>
            <a:r>
              <a:rPr lang="en-GB" sz="16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GB" sz="16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(INPUT)</a:t>
            </a:r>
            <a:endParaRPr lang="en" sz="1600" b="1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78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sz="16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 finally provide the user with first advice </a:t>
            </a:r>
            <a:r>
              <a:rPr lang="en-GB" sz="16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(OUTPUT)</a:t>
            </a:r>
            <a:endParaRPr sz="1600" b="1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sz="16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Pre-Clinical Triage (emergency, see doctor today, self-care … )</a:t>
            </a:r>
            <a:endParaRPr sz="16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sz="16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Differential Diagnosis (disease A 93%, B 73% - e.g. in  ICD10, </a:t>
            </a:r>
            <a:r>
              <a:rPr lang="en" sz="16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SnomedCT</a:t>
            </a:r>
            <a:r>
              <a:rPr lang="en" sz="16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  <a:endParaRPr sz="16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378" lvl="1" indent="-317492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sz="16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Additional diagnostic tests to perform, treatment advice, explanations</a:t>
            </a:r>
            <a:endParaRPr sz="16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539401" y="1242275"/>
            <a:ext cx="48225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de-DE" sz="2800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AI-</a:t>
            </a:r>
            <a:r>
              <a:rPr lang="de-DE" sz="2800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based</a:t>
            </a:r>
            <a:r>
              <a:rPr lang="de-DE" sz="2800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Symptom Assessment</a:t>
            </a:r>
            <a:endParaRPr sz="2800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ts val="1100"/>
            </a:pPr>
            <a:r>
              <a:rPr lang="en" sz="24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What is the AI task this TG deals with?</a:t>
            </a:r>
            <a:endParaRPr sz="24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276" y="1242278"/>
            <a:ext cx="1336300" cy="57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03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539401" y="2152633"/>
            <a:ext cx="4806957" cy="360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A – </a:t>
            </a:r>
            <a:r>
              <a:rPr lang="de-DE" sz="15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Geneva</a:t>
            </a: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25-27 September 2018</a:t>
            </a:r>
          </a:p>
          <a:p>
            <a:pPr marL="914378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A-020: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Towards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potential AI4H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case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"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diagnostic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self-assessment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apps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" </a:t>
            </a:r>
          </a:p>
          <a:p>
            <a:pPr marL="457178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C – Lausanne, 22-25 </a:t>
            </a:r>
            <a:r>
              <a:rPr lang="de-DE" sz="15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January</a:t>
            </a: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2019</a:t>
            </a:r>
          </a:p>
          <a:p>
            <a:pPr marL="914378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Topic Group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created</a:t>
            </a:r>
            <a:endParaRPr lang="de-DE" sz="15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78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Approach:</a:t>
            </a:r>
          </a:p>
          <a:p>
            <a:pPr marL="914378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MMVB 1.0 … MMVB N.0 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Wingdings" pitchFamily="2" charset="2"/>
              </a:rPr>
              <a:t> </a:t>
            </a: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Wingdings" pitchFamily="2" charset="2"/>
              </a:rPr>
              <a:t>MVB</a:t>
            </a:r>
            <a:endParaRPr lang="de-DE" sz="15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78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F – </a:t>
            </a:r>
            <a:r>
              <a:rPr lang="de-DE" sz="15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Zanzibar</a:t>
            </a: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2-5 September 2019</a:t>
            </a:r>
          </a:p>
          <a:p>
            <a:pPr marL="914378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First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benchmarking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with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toy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AI &amp;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toy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Data</a:t>
            </a:r>
          </a:p>
          <a:p>
            <a:pPr marL="914378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Minimal Minimal </a:t>
            </a:r>
            <a:r>
              <a:rPr lang="de-DE" sz="15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viable</a:t>
            </a: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Benchmarking </a:t>
            </a:r>
          </a:p>
          <a:p>
            <a:pPr marL="914378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MMVB 1.0</a:t>
            </a:r>
          </a:p>
          <a:p>
            <a:pPr marL="457178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G, H, I</a:t>
            </a:r>
          </a:p>
          <a:p>
            <a:pPr marL="914378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Gradual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increase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complexity</a:t>
            </a:r>
            <a:endParaRPr lang="de-DE" sz="15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85" lvl="1">
              <a:lnSpc>
                <a:spcPct val="115000"/>
              </a:lnSpc>
              <a:buClr>
                <a:srgbClr val="1B335C"/>
              </a:buClr>
              <a:buSzPts val="1200"/>
            </a:pPr>
            <a:endParaRPr lang="de-DE" sz="15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78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15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78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15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378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15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78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15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78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1500" b="1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78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1500" b="1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497525" y="1242275"/>
            <a:ext cx="62892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2800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Journey &amp; Approach</a:t>
            </a:r>
            <a:endParaRPr sz="24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en" sz="24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What happen</a:t>
            </a:r>
            <a:r>
              <a:rPr lang="en-GB" sz="24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sz="24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d so far?</a:t>
            </a:r>
            <a:endParaRPr sz="2800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276" y="1242278"/>
            <a:ext cx="1336300" cy="5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id="{95BD3AD6-034B-C94E-B53D-55811CAB5A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970" b="2250"/>
          <a:stretch/>
        </p:blipFill>
        <p:spPr>
          <a:xfrm>
            <a:off x="5672906" y="2018923"/>
            <a:ext cx="3316233" cy="183689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Google Shape;151;p23">
            <a:extLst>
              <a:ext uri="{FF2B5EF4-FFF2-40B4-BE49-F238E27FC236}">
                <a16:creationId xmlns:a16="http://schemas.microsoft.com/office/drawing/2014/main" id="{AFE4248B-995E-F04B-A3C4-FDE6995B072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3976" y="3982476"/>
            <a:ext cx="3295163" cy="15621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171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539400" y="2053777"/>
            <a:ext cx="7845900" cy="360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89" indent="-304793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Topic Group Members:</a:t>
            </a:r>
            <a:endParaRPr lang="de-DE" sz="1500" b="1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78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b="1" dirty="0">
                <a:solidFill>
                  <a:srgbClr val="1B335C"/>
                </a:solidFill>
                <a:latin typeface="Montserrat Medium"/>
                <a:sym typeface="Montserrat Medium"/>
              </a:rPr>
              <a:t>Companies (14+1):</a:t>
            </a:r>
          </a:p>
          <a:p>
            <a:pPr marL="1371578" lvl="2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dirty="0">
                <a:solidFill>
                  <a:srgbClr val="1B335C"/>
                </a:solidFill>
                <a:latin typeface="Montserrat Medium"/>
                <a:sym typeface="Montserrat Medium"/>
              </a:rPr>
              <a:t>1DOC3, Ada, Babylon,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Baidu</a:t>
            </a:r>
            <a:r>
              <a:rPr lang="de-DE" sz="1500" dirty="0">
                <a:solidFill>
                  <a:srgbClr val="1B335C"/>
                </a:solidFill>
                <a:latin typeface="Montserrat Medium"/>
                <a:sym typeface="Montserrat Medium"/>
              </a:rPr>
              <a:t>,</a:t>
            </a:r>
            <a:r>
              <a:rPr lang="de-DE" sz="1500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Buoy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sym typeface="Montserrat"/>
              </a:rPr>
              <a:t>Deepcare</a:t>
            </a:r>
            <a:r>
              <a:rPr lang="de-DE" sz="15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sym typeface="Montserrat"/>
              </a:rPr>
              <a:t>Infermedica</a:t>
            </a:r>
            <a:r>
              <a:rPr lang="de-DE" sz="15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sym typeface="Montserrat"/>
              </a:rPr>
              <a:t>Inspired</a:t>
            </a:r>
            <a:r>
              <a:rPr lang="de-DE" sz="1500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sym typeface="Montserrat"/>
              </a:rPr>
              <a:t>Idea</a:t>
            </a:r>
            <a:r>
              <a:rPr lang="de-DE" altLang="zh-Hans" sz="1500" dirty="0" err="1">
                <a:solidFill>
                  <a:srgbClr val="1B335C"/>
                </a:solidFill>
                <a:latin typeface="Montserrat Medium"/>
                <a:sym typeface="Montserrat"/>
              </a:rPr>
              <a:t>s</a:t>
            </a:r>
            <a:r>
              <a:rPr lang="de-DE" altLang="zh-Hans" sz="15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1500" dirty="0">
                <a:solidFill>
                  <a:srgbClr val="1B335C"/>
                </a:solidFill>
                <a:latin typeface="Montserrat Medium"/>
                <a:sym typeface="Montserrat Medium"/>
              </a:rPr>
              <a:t>Isabel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Healthcare</a:t>
            </a:r>
            <a:r>
              <a:rPr lang="de-DE" sz="1500" dirty="0">
                <a:solidFill>
                  <a:srgbClr val="1B335C"/>
                </a:solidFill>
                <a:latin typeface="Montserrat Medium"/>
                <a:sym typeface="Montserrat Medium"/>
              </a:rPr>
              <a:t>,</a:t>
            </a:r>
            <a:r>
              <a:rPr lang="de-DE" sz="1500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mfine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MyDoctor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sym typeface="Montserrat"/>
              </a:rPr>
              <a:t>Symptify</a:t>
            </a:r>
            <a:r>
              <a:rPr lang="de-DE" altLang="zh-Hans" sz="15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Visiba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Care, </a:t>
            </a:r>
            <a:r>
              <a:rPr lang="de-DE" sz="1500" b="1" dirty="0" err="1">
                <a:solidFill>
                  <a:srgbClr val="1B335C"/>
                </a:solidFill>
                <a:latin typeface="Montserrat Medium"/>
                <a:sym typeface="Montserrat Medium"/>
              </a:rPr>
              <a:t>xund.ai</a:t>
            </a:r>
            <a:r>
              <a:rPr lang="de-DE" sz="1500" dirty="0">
                <a:solidFill>
                  <a:srgbClr val="1B335C"/>
                </a:solidFill>
                <a:latin typeface="Montserrat Medium"/>
                <a:sym typeface="Montserrat Medium"/>
              </a:rPr>
              <a:t>,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Your.MD</a:t>
            </a:r>
            <a:endParaRPr lang="de-DE" sz="1500" dirty="0">
              <a:solidFill>
                <a:srgbClr val="1B335C"/>
              </a:solidFill>
              <a:latin typeface="Montserrat Medium"/>
              <a:sym typeface="Montserrat Medium"/>
            </a:endParaRPr>
          </a:p>
          <a:p>
            <a:pPr marL="914378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Independent </a:t>
            </a:r>
            <a:r>
              <a:rPr lang="de-DE" sz="15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contributors</a:t>
            </a: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(2+4): </a:t>
            </a:r>
          </a:p>
          <a:p>
            <a:pPr marL="1371578" lvl="2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Thomas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Neumark</a:t>
            </a:r>
            <a:r>
              <a:rPr lang="de-DE" sz="1500" dirty="0">
                <a:solidFill>
                  <a:srgbClr val="1B335C"/>
                </a:solidFill>
                <a:latin typeface="Montserrat Medium"/>
                <a:sym typeface="Montserrat Medium"/>
              </a:rPr>
              <a:t>, </a:t>
            </a:r>
            <a:r>
              <a:rPr lang="de-DE" sz="1500" dirty="0">
                <a:solidFill>
                  <a:srgbClr val="1B335C"/>
                </a:solidFill>
                <a:latin typeface="Montserrat Medium"/>
              </a:rPr>
              <a:t>Muhammad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</a:rPr>
              <a:t>Murhaba</a:t>
            </a:r>
            <a:r>
              <a:rPr lang="de-DE" sz="1500" dirty="0">
                <a:solidFill>
                  <a:srgbClr val="1B335C"/>
                </a:solidFill>
                <a:latin typeface="Montserrat Medium"/>
                <a:sym typeface="Montserrat Medium"/>
              </a:rPr>
              <a:t>, </a:t>
            </a:r>
            <a:r>
              <a:rPr lang="de-DE" sz="1500" b="1" dirty="0" err="1">
                <a:solidFill>
                  <a:srgbClr val="1B335C"/>
                </a:solidFill>
                <a:latin typeface="Montserrat Medium"/>
                <a:sym typeface="Montserrat Medium"/>
              </a:rPr>
              <a:t>Pritesh</a:t>
            </a:r>
            <a:r>
              <a:rPr lang="de-DE" sz="1500" b="1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  <a:r>
              <a:rPr lang="de-DE" sz="1500" b="1" dirty="0" err="1">
                <a:solidFill>
                  <a:srgbClr val="1B335C"/>
                </a:solidFill>
                <a:latin typeface="Montserrat Medium"/>
                <a:sym typeface="Montserrat Medium"/>
              </a:rPr>
              <a:t>Mistry</a:t>
            </a:r>
            <a:r>
              <a:rPr lang="de-DE" sz="1500" b="1" dirty="0">
                <a:solidFill>
                  <a:srgbClr val="1B335C"/>
                </a:solidFill>
                <a:latin typeface="Montserrat Medium"/>
                <a:sym typeface="Montserrat Medium"/>
              </a:rPr>
              <a:t>, Alejandro </a:t>
            </a:r>
            <a:r>
              <a:rPr lang="de-DE" sz="1500" b="1" dirty="0" err="1">
                <a:solidFill>
                  <a:srgbClr val="1B335C"/>
                </a:solidFill>
                <a:latin typeface="Montserrat Medium"/>
                <a:sym typeface="Montserrat Medium"/>
              </a:rPr>
              <a:t>Osornio</a:t>
            </a:r>
            <a:r>
              <a:rPr lang="de-DE" sz="1500" b="1" dirty="0">
                <a:solidFill>
                  <a:srgbClr val="1B335C"/>
                </a:solidFill>
                <a:latin typeface="Montserrat Medium"/>
                <a:sym typeface="Montserrat Medium"/>
              </a:rPr>
              <a:t>, Salman </a:t>
            </a:r>
            <a:r>
              <a:rPr lang="de-DE" sz="1500" b="1" dirty="0" err="1">
                <a:solidFill>
                  <a:srgbClr val="1B335C"/>
                </a:solidFill>
                <a:latin typeface="Montserrat Medium"/>
                <a:sym typeface="Montserrat Medium"/>
              </a:rPr>
              <a:t>Razzaki</a:t>
            </a:r>
            <a:r>
              <a:rPr lang="de-DE" sz="1500" b="1" dirty="0">
                <a:solidFill>
                  <a:srgbClr val="1B335C"/>
                </a:solidFill>
                <a:latin typeface="Montserrat Medium"/>
                <a:sym typeface="Montserrat Medium"/>
              </a:rPr>
              <a:t>, </a:t>
            </a:r>
            <a:r>
              <a:rPr lang="de-DE" sz="1500" b="1" dirty="0" err="1">
                <a:solidFill>
                  <a:srgbClr val="1B335C"/>
                </a:solidFill>
                <a:latin typeface="Montserrat Medium"/>
                <a:sym typeface="Montserrat Medium"/>
              </a:rPr>
              <a:t>Yura</a:t>
            </a:r>
            <a:r>
              <a:rPr lang="de-DE" sz="1500" b="1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  <a:r>
              <a:rPr lang="de-DE" sz="1500" b="1" dirty="0" err="1">
                <a:solidFill>
                  <a:srgbClr val="1B335C"/>
                </a:solidFill>
                <a:latin typeface="Montserrat Medium"/>
                <a:sym typeface="Montserrat Medium"/>
              </a:rPr>
              <a:t>Perov</a:t>
            </a:r>
            <a:endParaRPr lang="de-DE" sz="1500" b="1" dirty="0">
              <a:solidFill>
                <a:srgbClr val="1B335C"/>
              </a:solidFill>
              <a:latin typeface="Montserrat Medium"/>
              <a:sym typeface="Montserrat Medium"/>
            </a:endParaRPr>
          </a:p>
          <a:p>
            <a:pPr marL="457178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Sub-Topic Groups</a:t>
            </a:r>
          </a:p>
          <a:p>
            <a:pPr marL="914378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Self-assessment</a:t>
            </a:r>
            <a:endParaRPr lang="de-DE" sz="15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78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Clinical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symptom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assessment</a:t>
            </a:r>
            <a:endParaRPr lang="de-DE" sz="15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457178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fgai4htgsymptom@lists.itu.int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83 (27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more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</a:p>
          <a:p>
            <a:pPr marL="457178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 Online </a:t>
            </a:r>
            <a:r>
              <a:rPr lang="de-DE" sz="15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meetings</a:t>
            </a: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15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since</a:t>
            </a: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15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</a:t>
            </a: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H 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(All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with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minutes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/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protocols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in SharePoint)</a:t>
            </a:r>
          </a:p>
        </p:txBody>
      </p:sp>
      <p:sp>
        <p:nvSpPr>
          <p:cNvPr id="91" name="Google Shape;91;p18"/>
          <p:cNvSpPr txBox="1"/>
          <p:nvPr/>
        </p:nvSpPr>
        <p:spPr>
          <a:xfrm>
            <a:off x="497525" y="1242275"/>
            <a:ext cx="62892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2800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Status </a:t>
            </a:r>
            <a:r>
              <a:rPr lang="de-DE" sz="2800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2800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800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de-DE" sz="2800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Topic Group</a:t>
            </a:r>
            <a:endParaRPr sz="24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en" sz="24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2800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276" y="1242278"/>
            <a:ext cx="1336300" cy="57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79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539401" y="2206175"/>
            <a:ext cx="4650438" cy="3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89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Continued</a:t>
            </a:r>
            <a:r>
              <a:rPr lang="de-DE" sz="15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MMVB 2.0 (Berlin Model) Implementation</a:t>
            </a: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New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dedicated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separate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frontend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application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(JS/TS,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react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,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redux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,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saga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, material, …)</a:t>
            </a: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New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more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robust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and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scalable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backend (Python, Django, MySQL,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Celery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,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Redis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, …) </a:t>
            </a: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First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dedicated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case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creation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and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annotation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tool</a:t>
            </a:r>
            <a:endParaRPr lang="de-DE" sz="15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All in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github</a:t>
            </a:r>
            <a:endParaRPr lang="de-DE" sz="15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457189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Work on </a:t>
            </a:r>
            <a:r>
              <a:rPr lang="de-DE" sz="15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Ontologies</a:t>
            </a:r>
            <a:endParaRPr lang="de-DE" sz="1500" b="1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Mapping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of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Berlin Model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to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SnomedCT</a:t>
            </a:r>
            <a:endParaRPr lang="de-DE" sz="15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Integration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into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MMVB 2.0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work</a:t>
            </a:r>
            <a:endParaRPr lang="de-DE" sz="15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495296" lvl="1">
              <a:lnSpc>
                <a:spcPct val="115000"/>
              </a:lnSpc>
              <a:buClr>
                <a:srgbClr val="1B335C"/>
              </a:buClr>
              <a:buSzPts val="1200"/>
            </a:pPr>
            <a:endParaRPr lang="de-DE" sz="15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539400" y="1277375"/>
            <a:ext cx="59373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2800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Status </a:t>
            </a:r>
            <a:r>
              <a:rPr lang="de-DE" sz="2800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2800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800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de-DE" sz="2800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Technical Work</a:t>
            </a:r>
          </a:p>
          <a:p>
            <a:pPr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en" sz="24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What we implemented since meeting H</a:t>
            </a:r>
            <a:endParaRPr sz="2800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276" y="1242278"/>
            <a:ext cx="1336300" cy="5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1E4598-40BC-DC49-A523-21FFE3AD356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87" y="2188334"/>
            <a:ext cx="2520779" cy="1587317"/>
          </a:xfrm>
          <a:prstGeom prst="rect">
            <a:avLst/>
          </a:prstGeom>
        </p:spPr>
      </p:pic>
      <p:pic>
        <p:nvPicPr>
          <p:cNvPr id="7" name="picture" descr="A screenshot of a video game&#10;&#10;Description automatically generated">
            <a:extLst>
              <a:ext uri="{FF2B5EF4-FFF2-40B4-BE49-F238E27FC236}">
                <a16:creationId xmlns:a16="http://schemas.microsoft.com/office/drawing/2014/main" id="{96BEC5E7-F8AC-8641-9F6C-528DBCBA2B8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87" y="4214678"/>
            <a:ext cx="2520779" cy="158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539401" y="2206175"/>
            <a:ext cx="7558395" cy="3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89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TDD </a:t>
            </a:r>
            <a:r>
              <a:rPr lang="de-DE" sz="15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work</a:t>
            </a:r>
            <a:endParaRPr lang="de-DE" sz="1500" b="1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Description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of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technical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developments</a:t>
            </a:r>
            <a:endParaRPr lang="de-DE" sz="15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Integration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of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Baidu‘s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details</a:t>
            </a:r>
            <a:endParaRPr lang="de-DE" sz="15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Meeting I Status Update</a:t>
            </a: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Refinement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of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literature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analysis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(R01)</a:t>
            </a: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Summary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of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ontology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work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(R01)</a:t>
            </a:r>
          </a:p>
          <a:p>
            <a:pPr marL="457189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Clinical Group</a:t>
            </a: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Doctors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formed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a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clinical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group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to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work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on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scores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&amp;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metrics</a:t>
            </a:r>
            <a:endParaRPr lang="de-DE" sz="15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457189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Outreach</a:t>
            </a: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&amp; FG Interaction</a:t>
            </a: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Contribution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to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revised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C105 TDD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document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template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(FG-AI4H-I-004)</a:t>
            </a: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Worked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with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clinical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working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group</a:t>
            </a:r>
            <a:endParaRPr lang="de-DE" sz="15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Refined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FG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wide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annotation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tool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idea</a:t>
            </a:r>
            <a:endParaRPr lang="de-DE" sz="15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Supported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with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Onboarding</a:t>
            </a:r>
            <a:endParaRPr lang="de-DE" sz="15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457189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endParaRPr lang="de-DE" sz="15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endParaRPr lang="de-DE" sz="15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8000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endParaRPr lang="de-DE" sz="15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539400" y="1277375"/>
            <a:ext cx="59373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2800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Status </a:t>
            </a:r>
            <a:r>
              <a:rPr lang="de-DE" sz="2800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2800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800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de-DE" sz="2800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Non-Technical Work</a:t>
            </a:r>
          </a:p>
          <a:p>
            <a:pPr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en" sz="24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The non-technical things we did</a:t>
            </a:r>
            <a:endParaRPr sz="2800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276" y="1242278"/>
            <a:ext cx="1336300" cy="57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73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539400" y="2206175"/>
            <a:ext cx="7845900" cy="3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89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Continue</a:t>
            </a:r>
            <a:r>
              <a:rPr lang="de-DE" sz="15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MMVB 2.0 (Berlin Model)</a:t>
            </a: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Finalization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of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new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b="1" dirty="0">
                <a:solidFill>
                  <a:srgbClr val="1B335C"/>
                </a:solidFill>
                <a:latin typeface="Montserrat"/>
                <a:sym typeface="Montserrat"/>
              </a:rPr>
              <a:t>backend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, </a:t>
            </a:r>
            <a:r>
              <a:rPr lang="de-DE" sz="1500" b="1" dirty="0" err="1">
                <a:solidFill>
                  <a:srgbClr val="1B335C"/>
                </a:solidFill>
                <a:latin typeface="Montserrat"/>
                <a:sym typeface="Montserrat"/>
              </a:rPr>
              <a:t>frontend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and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b="1" dirty="0" err="1">
                <a:solidFill>
                  <a:srgbClr val="1B335C"/>
                </a:solidFill>
                <a:latin typeface="Montserrat"/>
                <a:sym typeface="Montserrat"/>
              </a:rPr>
              <a:t>annotation</a:t>
            </a:r>
            <a:r>
              <a:rPr lang="de-DE" sz="15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b="1" dirty="0" err="1">
                <a:solidFill>
                  <a:srgbClr val="1B335C"/>
                </a:solidFill>
                <a:latin typeface="Montserrat"/>
                <a:sym typeface="Montserrat"/>
              </a:rPr>
              <a:t>tool</a:t>
            </a:r>
            <a:endParaRPr lang="de-DE" sz="1500" b="1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Implementation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of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a Berlin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model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Toy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-AI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by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each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TG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member</a:t>
            </a:r>
            <a:endParaRPr lang="de-DE" sz="15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Berlin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model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case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synthesizer</a:t>
            </a:r>
            <a:endParaRPr lang="de-DE" sz="15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Test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of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case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creation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with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annotation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tool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by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TG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doctors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Conduction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of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benchmarking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on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Berlin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model</a:t>
            </a:r>
            <a:endParaRPr lang="de-DE" sz="15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Reporting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tool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refinement</a:t>
            </a:r>
            <a:endParaRPr lang="de-DE" sz="15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457189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MMVB 3.0</a:t>
            </a: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Workshop</a:t>
            </a: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 err="1">
                <a:solidFill>
                  <a:srgbClr val="1B335C"/>
                </a:solidFill>
                <a:latin typeface="Montserrat"/>
                <a:sym typeface="Montserrat"/>
              </a:rPr>
              <a:t>Ontologies</a:t>
            </a:r>
            <a:r>
              <a:rPr lang="de-DE" sz="1500" dirty="0">
                <a:solidFill>
                  <a:srgbClr val="1B335C"/>
                </a:solidFill>
                <a:latin typeface="Montserrat"/>
                <a:sym typeface="Montserrat"/>
              </a:rPr>
              <a:t>, Authentication</a:t>
            </a:r>
          </a:p>
          <a:p>
            <a:pPr marL="457189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TDD &amp; </a:t>
            </a:r>
            <a:r>
              <a:rPr lang="de-DE" sz="15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Outreach</a:t>
            </a:r>
            <a:endParaRPr lang="de-DE" sz="1500" b="1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Clinical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group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works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in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scores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&amp;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metrics</a:t>
            </a:r>
            <a:endParaRPr lang="de-DE" sz="15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Adoption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for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refined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template</a:t>
            </a:r>
            <a:r>
              <a:rPr lang="de-DE" sz="15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15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structure</a:t>
            </a:r>
            <a:endParaRPr lang="de-DE" sz="15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800089" lvl="1" indent="-304793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endParaRPr lang="de-DE" sz="15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539400" y="1277375"/>
            <a:ext cx="59373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2800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Next Steps</a:t>
            </a:r>
            <a:endParaRPr sz="2800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en" sz="24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What to focus on until meeting J</a:t>
            </a:r>
            <a:endParaRPr sz="2800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3276" y="1242278"/>
            <a:ext cx="1336300" cy="57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2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45B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/>
          <p:nvPr/>
        </p:nvSpPr>
        <p:spPr>
          <a:xfrm>
            <a:off x="0" y="857250"/>
            <a:ext cx="9162900" cy="5143500"/>
          </a:xfrm>
          <a:prstGeom prst="rect">
            <a:avLst/>
          </a:prstGeom>
          <a:solidFill>
            <a:srgbClr val="1C34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rgbClr val="1C345B"/>
              </a:solidFill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199925" y="1131200"/>
            <a:ext cx="4138500" cy="16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30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Thank you!</a:t>
            </a:r>
            <a:endParaRPr sz="30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endParaRPr sz="1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1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WHO/ITU FG AI4H TG Symptom Assessment</a:t>
            </a:r>
            <a:endParaRPr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r>
              <a:rPr lang="en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I</a:t>
            </a:r>
            <a:endParaRPr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r>
              <a:rPr lang="de-DE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E-meeting, 7-8 May 2020</a:t>
            </a: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l="8340" t="8206"/>
          <a:stretch/>
        </p:blipFill>
        <p:spPr>
          <a:xfrm>
            <a:off x="289211" y="4142598"/>
            <a:ext cx="3969324" cy="162946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/>
          <p:nvPr/>
        </p:nvSpPr>
        <p:spPr>
          <a:xfrm>
            <a:off x="4394717" y="1131202"/>
            <a:ext cx="4632000" cy="465298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88" name="Google Shape;18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1319" y="1347901"/>
            <a:ext cx="534018" cy="81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0901" y="3356415"/>
            <a:ext cx="1338998" cy="45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8672" y="2597137"/>
            <a:ext cx="616672" cy="636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 descr="Babylon health log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2547" y="2701130"/>
            <a:ext cx="1709625" cy="4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 descr="Image result for isabelhealthcar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93371" y="2689794"/>
            <a:ext cx="1067733" cy="4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21750" y="1979352"/>
            <a:ext cx="1988325" cy="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23867" y="1345791"/>
            <a:ext cx="1709613" cy="552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21748" y="3473443"/>
            <a:ext cx="1988320" cy="4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61941" y="2070116"/>
            <a:ext cx="1209913" cy="318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F3F4352-D7A2-864F-8ADD-31A151C999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4328" y="4042467"/>
            <a:ext cx="1847349" cy="51930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256BE82-CBF2-494D-BE84-D8D0B1F0B5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8649" y="3999556"/>
            <a:ext cx="732978" cy="84353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035D1E8-FF6C-2049-8843-B8C0ADFCB8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83380" y="4160068"/>
            <a:ext cx="756287" cy="81272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075E65F-C507-654C-9754-A7D231B603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06374" y="1350132"/>
            <a:ext cx="989783" cy="53047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ACA9E57-1226-6D41-9BC2-B680D10882C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59153" y="4835718"/>
            <a:ext cx="1647825" cy="609600"/>
          </a:xfrm>
          <a:prstGeom prst="rect">
            <a:avLst/>
          </a:prstGeom>
        </p:spPr>
      </p:pic>
      <p:pic>
        <p:nvPicPr>
          <p:cNvPr id="9" name="Picture 8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id="{76DF12F4-CCDD-CB43-9C10-B55046AA33E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39" y="4549471"/>
            <a:ext cx="1148627" cy="10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07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13c52cb54d6c8b687ea58071e52f4e6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19c8027f12dc0326c57fc181fc1116f3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AE4EF3-A77E-409C-AF7F-D4FD555B1F68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1768</TotalTime>
  <Words>1672</Words>
  <Application>Microsoft Office PowerPoint</Application>
  <PresentationFormat>On-screen Show (4:3)</PresentationFormat>
  <Paragraphs>164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Montserrat</vt:lpstr>
      <vt:lpstr>Montserrat Medium</vt:lpstr>
      <vt:lpstr>Montserrat SemiBold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(TG-Symptom)</dc:title>
  <dc:creator>Campos, Simao</dc:creator>
  <cp:lastModifiedBy>Dabiri, Ayda</cp:lastModifiedBy>
  <cp:revision>66</cp:revision>
  <cp:lastPrinted>2019-04-04T08:49:31Z</cp:lastPrinted>
  <dcterms:created xsi:type="dcterms:W3CDTF">2019-03-31T15:53:06Z</dcterms:created>
  <dcterms:modified xsi:type="dcterms:W3CDTF">2020-05-07T09:49:00Z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