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B338ED-1C7E-47A2-A042-36EE5BE1EAB7}" v="5" dt="2020-05-07T09:53:24.2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1AB338ED-1C7E-47A2-A042-36EE5BE1EAB7}"/>
    <pc:docChg chg="addSld delSld modSld">
      <pc:chgData name="Dabiri, Ayda" userId="b37f3988-c176-4be8-807a-107e80ddceeb" providerId="ADAL" clId="{1AB338ED-1C7E-47A2-A042-36EE5BE1EAB7}" dt="2020-05-07T09:53:53.858" v="27" actId="20577"/>
      <pc:docMkLst>
        <pc:docMk/>
      </pc:docMkLst>
      <pc:sldChg chg="modSp">
        <pc:chgData name="Dabiri, Ayda" userId="b37f3988-c176-4be8-807a-107e80ddceeb" providerId="ADAL" clId="{1AB338ED-1C7E-47A2-A042-36EE5BE1EAB7}" dt="2020-05-07T09:53:36.074" v="13" actId="20577"/>
        <pc:sldMkLst>
          <pc:docMk/>
          <pc:sldMk cId="2383934936" sldId="256"/>
        </pc:sldMkLst>
        <pc:spChg chg="mod">
          <ac:chgData name="Dabiri, Ayda" userId="b37f3988-c176-4be8-807a-107e80ddceeb" providerId="ADAL" clId="{1AB338ED-1C7E-47A2-A042-36EE5BE1EAB7}" dt="2020-05-07T09:53:36.074" v="13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1AB338ED-1C7E-47A2-A042-36EE5BE1EAB7}" dt="2020-05-07T09:53:24.223" v="5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add del modTransition">
        <pc:chgData name="Dabiri, Ayda" userId="b37f3988-c176-4be8-807a-107e80ddceeb" providerId="ADAL" clId="{1AB338ED-1C7E-47A2-A042-36EE5BE1EAB7}" dt="2020-05-07T09:53:40.145" v="14" actId="47"/>
        <pc:sldMkLst>
          <pc:docMk/>
          <pc:sldMk cId="0" sldId="257"/>
        </pc:sldMkLst>
      </pc:sldChg>
      <pc:sldChg chg="modSp add modTransition">
        <pc:chgData name="Dabiri, Ayda" userId="b37f3988-c176-4be8-807a-107e80ddceeb" providerId="ADAL" clId="{1AB338ED-1C7E-47A2-A042-36EE5BE1EAB7}" dt="2020-05-07T09:53:53.858" v="27" actId="20577"/>
        <pc:sldMkLst>
          <pc:docMk/>
          <pc:sldMk cId="0" sldId="258"/>
        </pc:sldMkLst>
        <pc:spChg chg="mod">
          <ac:chgData name="Dabiri, Ayda" userId="b37f3988-c176-4be8-807a-107e80ddceeb" providerId="ADAL" clId="{1AB338ED-1C7E-47A2-A042-36EE5BE1EAB7}" dt="2020-05-07T09:53:53.858" v="27" actId="20577"/>
          <ac:spMkLst>
            <pc:docMk/>
            <pc:sldMk cId="0" sldId="258"/>
            <ac:spMk id="102" creationId="{00000000-0000-0000-0000-000000000000}"/>
          </ac:spMkLst>
        </pc:spChg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59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0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1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2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3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4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5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6"/>
        </pc:sldMkLst>
      </pc:sldChg>
      <pc:sldChg chg="add">
        <pc:chgData name="Dabiri, Ayda" userId="b37f3988-c176-4be8-807a-107e80ddceeb" providerId="ADAL" clId="{1AB338ED-1C7E-47A2-A042-36EE5BE1EAB7}" dt="2020-05-07T09:52:42.269" v="0"/>
        <pc:sldMkLst>
          <pc:docMk/>
          <pc:sldMk cId="0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r>
              <a:t>Data: time series data (x-axis is the date, y-axis the occurence e.g. counts of reported cases of infection, or also counts of ocurring symptoms)</a:t>
            </a:r>
          </a:p>
          <a:p>
            <a:pPr marL="171450" indent="-171450">
              <a:buSzPct val="100000"/>
              <a:buChar char="-"/>
            </a:pPr>
            <a:r>
              <a:t>The blue line corresponds to the expected count numbers according to the previous pattern/ the baseline which includes seasonality, trends etc</a:t>
            </a:r>
          </a:p>
          <a:p>
            <a:pPr marL="171450" indent="-171450">
              <a:buSzPct val="100000"/>
              <a:buChar char="-"/>
            </a:pPr>
            <a:r>
              <a:t>The red line gives the upper bound up to which count numbers are still considered to be in the normal range of cases</a:t>
            </a:r>
          </a:p>
          <a:p>
            <a:pPr marL="171450" indent="-171450">
              <a:buSzPct val="100000"/>
              <a:buChar char="-"/>
            </a:pPr>
            <a:r>
              <a:t>The AI detects the peaks which show extreme unexpected counts of cases – for which it produces a warning signal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94913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hozzis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bbooda@rki.d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itu.int/sites/itu-t/focusgroups/ai4h/tg/outbreaks/review_benchmark_outbreaks.pdf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FGAI4H-I-018-A03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83909"/>
              </p:ext>
            </p:extLst>
          </p:nvPr>
        </p:nvGraphicFramePr>
        <p:xfrm>
          <a:off x="933576" y="3247161"/>
          <a:ext cx="7112397" cy="317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TG-Outbreaks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(TG-Outbreaks)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Stéphane Ghozzi,
&amp;
Auss Abbood,
Robert Koch Institute,
Berlin, Germany</a:t>
                      </a:r>
                    </a:p>
                  </a:txBody>
                  <a:tcPr marL="45720" marR="45720" horzOverflow="overflow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/>
                        <a:t>E-mail: </a:t>
                      </a:r>
                      <a:r>
                        <a:rPr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hlinkClick r:id="rId3"/>
                        </a:rPr>
                        <a:t>ghozzis@rki.de</a:t>
                      </a:r>
                    </a:p>
                    <a:p>
                      <a:pPr algn="l">
                        <a:defRPr sz="1800"/>
                      </a:pPr>
                      <a:endParaRPr u="sng" dirty="0">
                        <a:solidFill>
                          <a:srgbClr val="0000FF"/>
                        </a:solidFill>
                        <a:uFill>
                          <a:solidFill>
                            <a:srgbClr val="0000FF"/>
                          </a:solidFill>
                        </a:uFill>
                        <a:hlinkClick r:id="rId3"/>
                      </a:endParaRPr>
                    </a:p>
                    <a:p>
                      <a:pPr algn="l">
                        <a:defRPr sz="1800"/>
                      </a:pPr>
                      <a:r>
                        <a:rPr dirty="0"/>
                        <a:t>             </a:t>
                      </a:r>
                      <a:r>
                        <a:rPr u="sng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hlinkClick r:id="rId4"/>
                        </a:rPr>
                        <a:t>abbooda@rki.de</a:t>
                      </a:r>
                    </a:p>
                  </a:txBody>
                  <a:tcPr marL="45720" marR="45720" horzOverflow="overflow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GB" dirty="0"/>
                        <a:t>This PPT contains a brief timeline until now, our first survey, and review results.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94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Survey</a:t>
            </a:r>
          </a:p>
        </p:txBody>
      </p:sp>
      <p:sp>
        <p:nvSpPr>
          <p:cNvPr id="195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800" b="1"/>
            </a:pPr>
            <a:r>
              <a:t>Algorithms</a:t>
            </a:r>
          </a:p>
          <a:p>
            <a:pPr>
              <a:spcBef>
                <a:spcPts val="1200"/>
              </a:spcBef>
              <a:defRPr sz="1800"/>
            </a:pPr>
            <a:r>
              <a:t>Most algorithms reported are described in the scientific literature, and are implemented in open source repositories</a:t>
            </a:r>
          </a:p>
          <a:p>
            <a:pPr>
              <a:spcBef>
                <a:spcPts val="1200"/>
              </a:spcBef>
              <a:defRPr sz="1800"/>
            </a:pPr>
            <a:r>
              <a:t>Mostly statistical approaches, less so “AI” driven algorithms (which can be facilitated by benchmarking)</a:t>
            </a:r>
          </a:p>
        </p:txBody>
      </p:sp>
      <p:sp>
        <p:nvSpPr>
          <p:cNvPr id="196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99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Survey</a:t>
            </a:r>
          </a:p>
        </p:txBody>
      </p:sp>
      <p:sp>
        <p:nvSpPr>
          <p:cNvPr id="200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800" b="1"/>
            </a:pPr>
            <a:r>
              <a:t>Evaluation</a:t>
            </a:r>
          </a:p>
          <a:p>
            <a:pPr>
              <a:spcBef>
                <a:spcPts val="1200"/>
              </a:spcBef>
              <a:defRPr sz="1800"/>
            </a:pPr>
            <a:r>
              <a:t>Standard model comparisons performance evaluation are done for : Competition-like benchmarking is missing</a:t>
            </a:r>
          </a:p>
          <a:p>
            <a:pPr>
              <a:spcBef>
                <a:spcPts val="1200"/>
              </a:spcBef>
              <a:defRPr sz="1800"/>
            </a:pPr>
            <a:r>
              <a:t>Good, topic-specific metrics exists that are trusted and tested by practitioners</a:t>
            </a:r>
          </a:p>
        </p:txBody>
      </p:sp>
      <p:sp>
        <p:nvSpPr>
          <p:cNvPr id="201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>
            <a:spLocks noGrp="1"/>
          </p:cNvSpPr>
          <p:nvPr>
            <p:ph type="ctrTitle"/>
          </p:nvPr>
        </p:nvSpPr>
        <p:spPr>
          <a:xfrm>
            <a:off x="683568" y="2132856"/>
            <a:ext cx="7772401" cy="1470026"/>
          </a:xfrm>
          <a:prstGeom prst="rect">
            <a:avLst/>
          </a:prstGeom>
        </p:spPr>
        <p:txBody>
          <a:bodyPr/>
          <a:lstStyle/>
          <a:p>
            <a:pPr algn="ctr" defTabSz="795527">
              <a:defRPr sz="3132">
                <a:solidFill>
                  <a:srgbClr val="808080"/>
                </a:solidFill>
              </a:defRPr>
            </a:pPr>
            <a:r>
              <a:t>Topic Group: </a:t>
            </a:r>
            <a:br/>
            <a:r>
              <a:rPr>
                <a:solidFill>
                  <a:srgbClr val="000000"/>
                </a:solidFill>
              </a:rPr>
              <a:t>Disease Outbreak Detection</a:t>
            </a:r>
            <a:br>
              <a:rPr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</p:txBody>
      </p:sp>
      <p:sp>
        <p:nvSpPr>
          <p:cNvPr id="102" name="Untertitel 2"/>
          <p:cNvSpPr txBox="1">
            <a:spLocks noGrp="1"/>
          </p:cNvSpPr>
          <p:nvPr>
            <p:ph type="subTitle" sz="quarter" idx="1"/>
          </p:nvPr>
        </p:nvSpPr>
        <p:spPr>
          <a:xfrm>
            <a:off x="907850" y="4365104"/>
            <a:ext cx="7560842" cy="14150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r>
              <a:rPr dirty="0"/>
              <a:t>Stéphane Ghozzi and Auss Abbood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r>
              <a:rPr dirty="0"/>
              <a:t> Robert Koch-Institute, Berlin, Germany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sz="2800"/>
            </a:pPr>
            <a:r>
              <a:rPr lang="en-US" dirty="0"/>
              <a:t>E-meeting</a:t>
            </a:r>
            <a:r>
              <a:rPr dirty="0"/>
              <a:t> </a:t>
            </a:r>
            <a:r>
              <a:rPr sz="2400" dirty="0"/>
              <a:t>7th – 8th May </a:t>
            </a:r>
            <a:r>
              <a:rPr dirty="0"/>
              <a:t>20</a:t>
            </a:r>
            <a:r>
              <a:rPr lang="en-US" dirty="0"/>
              <a:t>20</a:t>
            </a:r>
            <a:endParaRPr dirty="0"/>
          </a:p>
        </p:txBody>
      </p:sp>
      <p:pic>
        <p:nvPicPr>
          <p:cNvPr id="10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5670"/>
            <a:ext cx="4019895" cy="17309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Objective</a:t>
            </a:r>
          </a:p>
        </p:txBody>
      </p:sp>
      <p:sp>
        <p:nvSpPr>
          <p:cNvPr id="107" name="Textfeld 3"/>
          <p:cNvSpPr txBox="1"/>
          <p:nvPr/>
        </p:nvSpPr>
        <p:spPr>
          <a:xfrm>
            <a:off x="842367" y="1759968"/>
            <a:ext cx="1152129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t>Data</a:t>
            </a:r>
          </a:p>
        </p:txBody>
      </p:sp>
      <p:pic>
        <p:nvPicPr>
          <p:cNvPr id="108" name="Picture 2" descr="Picture 2"/>
          <p:cNvPicPr>
            <a:picLocks noChangeAspect="1"/>
          </p:cNvPicPr>
          <p:nvPr/>
        </p:nvPicPr>
        <p:blipFill>
          <a:blip r:embed="rId3"/>
          <a:srcRect r="40773"/>
          <a:stretch>
            <a:fillRect/>
          </a:stretch>
        </p:blipFill>
        <p:spPr>
          <a:xfrm>
            <a:off x="74520" y="2168660"/>
            <a:ext cx="2370224" cy="2740068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extfeld 2"/>
          <p:cNvSpPr txBox="1"/>
          <p:nvPr/>
        </p:nvSpPr>
        <p:spPr>
          <a:xfrm>
            <a:off x="502919" y="5078750"/>
            <a:ext cx="2223162" cy="1209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i="1">
                <a:solidFill>
                  <a:srgbClr val="0070C0"/>
                </a:solidFill>
              </a:defRPr>
            </a:pPr>
            <a:r>
              <a:t>(spatio-)temporal data </a:t>
            </a:r>
            <a:br/>
            <a:r>
              <a:rPr i="0">
                <a:solidFill>
                  <a:srgbClr val="000000"/>
                </a:solidFill>
              </a:rPr>
              <a:t>(reported cases of infection, symptom counts, etc.)</a:t>
            </a:r>
          </a:p>
        </p:txBody>
      </p:sp>
      <p:sp>
        <p:nvSpPr>
          <p:cNvPr id="110" name="Textfeld 4"/>
          <p:cNvSpPr txBox="1"/>
          <p:nvPr/>
        </p:nvSpPr>
        <p:spPr>
          <a:xfrm>
            <a:off x="4036998" y="1759968"/>
            <a:ext cx="1395491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0070C0"/>
                </a:solidFill>
              </a:defRPr>
            </a:pPr>
            <a:r>
              <a:t>AI</a:t>
            </a:r>
            <a:r>
              <a:rPr b="0"/>
              <a:t> </a:t>
            </a:r>
            <a:r>
              <a:t>task</a:t>
            </a:r>
          </a:p>
        </p:txBody>
      </p:sp>
      <p:grpSp>
        <p:nvGrpSpPr>
          <p:cNvPr id="113" name="Gruppieren 1033"/>
          <p:cNvGrpSpPr/>
          <p:nvPr/>
        </p:nvGrpSpPr>
        <p:grpSpPr>
          <a:xfrm>
            <a:off x="7452320" y="3250588"/>
            <a:ext cx="1152129" cy="1052950"/>
            <a:chOff x="0" y="0"/>
            <a:chExt cx="1152128" cy="1052948"/>
          </a:xfrm>
        </p:grpSpPr>
        <p:sp>
          <p:nvSpPr>
            <p:cNvPr id="111" name="Ellipse 1032"/>
            <p:cNvSpPr/>
            <p:nvPr/>
          </p:nvSpPr>
          <p:spPr>
            <a:xfrm>
              <a:off x="-1" y="-1"/>
              <a:ext cx="1152130" cy="1052950"/>
            </a:xfrm>
            <a:prstGeom prst="ellipse">
              <a:avLst/>
            </a:prstGeom>
            <a:solidFill>
              <a:srgbClr val="F2DCDB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2" name="Textfeld 5"/>
            <p:cNvSpPr txBox="1"/>
            <p:nvPr/>
          </p:nvSpPr>
          <p:spPr>
            <a:xfrm>
              <a:off x="45719" y="239292"/>
              <a:ext cx="106069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FF0000"/>
                  </a:solidFill>
                </a:defRPr>
              </a:lvl1pPr>
            </a:lstStyle>
            <a:p>
              <a:r>
                <a:t>warning signal</a:t>
              </a:r>
            </a:p>
          </p:txBody>
        </p:sp>
      </p:grpSp>
      <p:grpSp>
        <p:nvGrpSpPr>
          <p:cNvPr id="126" name="Gruppieren 1044"/>
          <p:cNvGrpSpPr/>
          <p:nvPr/>
        </p:nvGrpSpPr>
        <p:grpSpPr>
          <a:xfrm>
            <a:off x="2626300" y="2165335"/>
            <a:ext cx="4354495" cy="2913417"/>
            <a:chOff x="0" y="0"/>
            <a:chExt cx="4354493" cy="2913416"/>
          </a:xfrm>
        </p:grpSpPr>
        <p:grpSp>
          <p:nvGrpSpPr>
            <p:cNvPr id="124" name="Gruppieren 1031"/>
            <p:cNvGrpSpPr/>
            <p:nvPr/>
          </p:nvGrpSpPr>
          <p:grpSpPr>
            <a:xfrm>
              <a:off x="0" y="-1"/>
              <a:ext cx="4354494" cy="2744910"/>
              <a:chOff x="0" y="0"/>
              <a:chExt cx="4354493" cy="2744909"/>
            </a:xfrm>
          </p:grpSpPr>
          <p:pic>
            <p:nvPicPr>
              <p:cNvPr id="114" name="Picture 2" descr="Picture 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4354494" cy="274491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23" name="Gruppieren 1030"/>
              <p:cNvGrpSpPr/>
              <p:nvPr/>
            </p:nvGrpSpPr>
            <p:grpSpPr>
              <a:xfrm>
                <a:off x="2596968" y="255553"/>
                <a:ext cx="739263" cy="1867481"/>
                <a:chOff x="0" y="0"/>
                <a:chExt cx="739261" cy="1867480"/>
              </a:xfrm>
            </p:grpSpPr>
            <p:sp>
              <p:nvSpPr>
                <p:cNvPr id="115" name="Gerade Verbindung 16"/>
                <p:cNvSpPr/>
                <p:nvPr/>
              </p:nvSpPr>
              <p:spPr>
                <a:xfrm flipH="1">
                  <a:off x="-1" y="1152127"/>
                  <a:ext cx="1" cy="69290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6" name="Gerade Verbindung 18"/>
                <p:cNvSpPr/>
                <p:nvPr/>
              </p:nvSpPr>
              <p:spPr>
                <a:xfrm flipH="1">
                  <a:off x="144015" y="1008112"/>
                  <a:ext cx="1" cy="85936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7" name="Gerade Verbindung 19"/>
                <p:cNvSpPr/>
                <p:nvPr/>
              </p:nvSpPr>
              <p:spPr>
                <a:xfrm flipH="1">
                  <a:off x="171265" y="695717"/>
                  <a:ext cx="1" cy="117176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8" name="Gerade Verbindung 20"/>
                <p:cNvSpPr/>
                <p:nvPr/>
              </p:nvSpPr>
              <p:spPr>
                <a:xfrm flipH="1">
                  <a:off x="216023" y="792087"/>
                  <a:ext cx="1" cy="105294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19" name="Gerade Verbindung 21"/>
                <p:cNvSpPr/>
                <p:nvPr/>
              </p:nvSpPr>
              <p:spPr>
                <a:xfrm flipH="1">
                  <a:off x="92864" y="0"/>
                  <a:ext cx="1" cy="1861546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0" name="Gerade Verbindung 22"/>
                <p:cNvSpPr/>
                <p:nvPr/>
              </p:nvSpPr>
              <p:spPr>
                <a:xfrm flipH="1">
                  <a:off x="187251" y="665485"/>
                  <a:ext cx="1" cy="1196062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1" name="Gerade Verbindung 30"/>
                <p:cNvSpPr/>
                <p:nvPr/>
              </p:nvSpPr>
              <p:spPr>
                <a:xfrm flipH="1">
                  <a:off x="284835" y="1008111"/>
                  <a:ext cx="1" cy="836925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22" name="Gerade Verbindung 35"/>
                <p:cNvSpPr/>
                <p:nvPr/>
              </p:nvSpPr>
              <p:spPr>
                <a:xfrm flipH="1">
                  <a:off x="739261" y="930772"/>
                  <a:ext cx="1" cy="90875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sp>
          <p:nvSpPr>
            <p:cNvPr id="125" name="Geschweifte Klammer links 1037"/>
            <p:cNvSpPr/>
            <p:nvPr/>
          </p:nvSpPr>
          <p:spPr>
            <a:xfrm rot="16200000">
              <a:off x="1962102" y="913593"/>
              <a:ext cx="432049" cy="356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5635" y="21600"/>
                    <a:pt x="10800" y="21005"/>
                    <a:pt x="10800" y="20271"/>
                  </a:cubicBezTo>
                  <a:lnTo>
                    <a:pt x="10800" y="12038"/>
                  </a:lnTo>
                  <a:cubicBezTo>
                    <a:pt x="10800" y="11304"/>
                    <a:pt x="5965" y="10709"/>
                    <a:pt x="0" y="10709"/>
                  </a:cubicBezTo>
                  <a:cubicBezTo>
                    <a:pt x="5965" y="10709"/>
                    <a:pt x="10800" y="10114"/>
                    <a:pt x="10800" y="9380"/>
                  </a:cubicBezTo>
                  <a:lnTo>
                    <a:pt x="10800" y="1329"/>
                  </a:lnTo>
                  <a:cubicBezTo>
                    <a:pt x="10800" y="595"/>
                    <a:pt x="15635" y="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/>
              <a:endParaRPr/>
            </a:p>
          </p:txBody>
        </p:sp>
      </p:grpSp>
      <p:sp>
        <p:nvSpPr>
          <p:cNvPr id="127" name="Gerade Verbindung mit Pfeil 49"/>
          <p:cNvSpPr/>
          <p:nvPr/>
        </p:nvSpPr>
        <p:spPr>
          <a:xfrm>
            <a:off x="8100392" y="4430678"/>
            <a:ext cx="1" cy="1137639"/>
          </a:xfrm>
          <a:prstGeom prst="line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8" name="Textfeld 1041"/>
          <p:cNvSpPr txBox="1"/>
          <p:nvPr/>
        </p:nvSpPr>
        <p:spPr>
          <a:xfrm>
            <a:off x="7422050" y="5661247"/>
            <a:ext cx="1676231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t>hint on potential outbreak event</a:t>
            </a:r>
          </a:p>
        </p:txBody>
      </p:sp>
      <p:grpSp>
        <p:nvGrpSpPr>
          <p:cNvPr id="131" name="Gruppieren 1043"/>
          <p:cNvGrpSpPr/>
          <p:nvPr/>
        </p:nvGrpSpPr>
        <p:grpSpPr>
          <a:xfrm>
            <a:off x="3675484" y="5078750"/>
            <a:ext cx="2269749" cy="625189"/>
            <a:chOff x="0" y="0"/>
            <a:chExt cx="2269747" cy="625187"/>
          </a:xfrm>
        </p:grpSpPr>
        <p:sp>
          <p:nvSpPr>
            <p:cNvPr id="129" name="Textfeld 12"/>
            <p:cNvSpPr txBox="1"/>
            <p:nvPr/>
          </p:nvSpPr>
          <p:spPr>
            <a:xfrm>
              <a:off x="0" y="0"/>
              <a:ext cx="2269748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0070C0"/>
                  </a:solidFill>
                </a:defRPr>
              </a:pPr>
              <a:r>
                <a:t>Detection of </a:t>
              </a:r>
              <a:r>
                <a:rPr>
                  <a:solidFill>
                    <a:srgbClr val="FF0000"/>
                  </a:solidFill>
                </a:rPr>
                <a:t>aberrant</a:t>
              </a:r>
              <a:r>
                <a:t> case numbers  </a:t>
              </a:r>
              <a:r>
                <a:rPr i="0"/>
                <a:t>(    )</a:t>
              </a:r>
            </a:p>
          </p:txBody>
        </p:sp>
        <p:sp>
          <p:nvSpPr>
            <p:cNvPr id="130" name="Gleichschenkliges Dreieck 1042"/>
            <p:cNvSpPr/>
            <p:nvPr/>
          </p:nvSpPr>
          <p:spPr>
            <a:xfrm>
              <a:off x="1538548" y="412653"/>
              <a:ext cx="92865" cy="123093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C00000"/>
                  </a:solidFill>
                </a:defRPr>
              </a:pPr>
              <a:endParaRPr/>
            </a:p>
          </p:txBody>
        </p:sp>
      </p:grpSp>
      <p:sp>
        <p:nvSpPr>
          <p:cNvPr id="132" name="Gerade Verbindung mit Pfeil 1035"/>
          <p:cNvSpPr/>
          <p:nvPr/>
        </p:nvSpPr>
        <p:spPr>
          <a:xfrm flipV="1">
            <a:off x="6300192" y="4136212"/>
            <a:ext cx="1080121" cy="1020981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Gerade Verbindung mit Pfeil 60"/>
          <p:cNvSpPr/>
          <p:nvPr/>
        </p:nvSpPr>
        <p:spPr>
          <a:xfrm>
            <a:off x="6732240" y="3806037"/>
            <a:ext cx="648073" cy="1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Objective</a:t>
            </a:r>
          </a:p>
        </p:txBody>
      </p:sp>
      <p:sp>
        <p:nvSpPr>
          <p:cNvPr id="139" name="Textfeld 4"/>
          <p:cNvSpPr txBox="1"/>
          <p:nvPr/>
        </p:nvSpPr>
        <p:spPr>
          <a:xfrm>
            <a:off x="323527" y="2091316"/>
            <a:ext cx="1395492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0070C0"/>
                </a:solidFill>
              </a:defRPr>
            </a:pPr>
            <a:r>
              <a:t>AI</a:t>
            </a:r>
            <a:r>
              <a:rPr b="0"/>
              <a:t> </a:t>
            </a:r>
            <a:r>
              <a:t>task</a:t>
            </a:r>
          </a:p>
        </p:txBody>
      </p:sp>
      <p:grpSp>
        <p:nvGrpSpPr>
          <p:cNvPr id="142" name="Gruppieren 1033"/>
          <p:cNvGrpSpPr/>
          <p:nvPr/>
        </p:nvGrpSpPr>
        <p:grpSpPr>
          <a:xfrm>
            <a:off x="7452320" y="1969653"/>
            <a:ext cx="1152129" cy="1052949"/>
            <a:chOff x="0" y="0"/>
            <a:chExt cx="1152128" cy="1052948"/>
          </a:xfrm>
        </p:grpSpPr>
        <p:sp>
          <p:nvSpPr>
            <p:cNvPr id="140" name="Ellipse 1032"/>
            <p:cNvSpPr/>
            <p:nvPr/>
          </p:nvSpPr>
          <p:spPr>
            <a:xfrm>
              <a:off x="-1" y="-1"/>
              <a:ext cx="1152130" cy="1052950"/>
            </a:xfrm>
            <a:prstGeom prst="ellipse">
              <a:avLst/>
            </a:prstGeom>
            <a:noFill/>
            <a:ln w="25400" cap="flat">
              <a:solidFill>
                <a:srgbClr val="E6B9B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D99694"/>
                  </a:solidFill>
                </a:defRPr>
              </a:pPr>
              <a:endParaRPr/>
            </a:p>
          </p:txBody>
        </p:sp>
        <p:sp>
          <p:nvSpPr>
            <p:cNvPr id="141" name="Textfeld 5"/>
            <p:cNvSpPr txBox="1"/>
            <p:nvPr/>
          </p:nvSpPr>
          <p:spPr>
            <a:xfrm>
              <a:off x="45719" y="239292"/>
              <a:ext cx="106069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D99694"/>
                  </a:solidFill>
                </a:defRPr>
              </a:lvl1pPr>
            </a:lstStyle>
            <a:p>
              <a:r>
                <a:t>warning signal</a:t>
              </a:r>
            </a:p>
          </p:txBody>
        </p:sp>
      </p:grpSp>
      <p:grpSp>
        <p:nvGrpSpPr>
          <p:cNvPr id="153" name="Gruppieren 1031"/>
          <p:cNvGrpSpPr/>
          <p:nvPr/>
        </p:nvGrpSpPr>
        <p:grpSpPr>
          <a:xfrm>
            <a:off x="1763688" y="1268034"/>
            <a:ext cx="4354494" cy="2744910"/>
            <a:chOff x="0" y="0"/>
            <a:chExt cx="4354493" cy="2744909"/>
          </a:xfrm>
        </p:grpSpPr>
        <p:pic>
          <p:nvPicPr>
            <p:cNvPr id="143" name="Picture 2" descr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354494" cy="27449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2" name="Gruppieren 1030"/>
            <p:cNvGrpSpPr/>
            <p:nvPr/>
          </p:nvGrpSpPr>
          <p:grpSpPr>
            <a:xfrm>
              <a:off x="2596968" y="255553"/>
              <a:ext cx="739263" cy="1867481"/>
              <a:chOff x="0" y="0"/>
              <a:chExt cx="739261" cy="1867480"/>
            </a:xfrm>
          </p:grpSpPr>
          <p:sp>
            <p:nvSpPr>
              <p:cNvPr id="144" name="Gerade Verbindung 16"/>
              <p:cNvSpPr/>
              <p:nvPr/>
            </p:nvSpPr>
            <p:spPr>
              <a:xfrm flipH="1">
                <a:off x="-1" y="1152127"/>
                <a:ext cx="1" cy="69290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5" name="Gerade Verbindung 18"/>
              <p:cNvSpPr/>
              <p:nvPr/>
            </p:nvSpPr>
            <p:spPr>
              <a:xfrm flipH="1">
                <a:off x="144015" y="1008112"/>
                <a:ext cx="1" cy="85936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6" name="Gerade Verbindung 19"/>
              <p:cNvSpPr/>
              <p:nvPr/>
            </p:nvSpPr>
            <p:spPr>
              <a:xfrm flipH="1">
                <a:off x="171265" y="695717"/>
                <a:ext cx="1" cy="117176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7" name="Gerade Verbindung 20"/>
              <p:cNvSpPr/>
              <p:nvPr/>
            </p:nvSpPr>
            <p:spPr>
              <a:xfrm flipH="1">
                <a:off x="216023" y="792087"/>
                <a:ext cx="1" cy="105294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8" name="Gerade Verbindung 21"/>
              <p:cNvSpPr/>
              <p:nvPr/>
            </p:nvSpPr>
            <p:spPr>
              <a:xfrm flipH="1">
                <a:off x="92864" y="0"/>
                <a:ext cx="1" cy="1861546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9" name="Gerade Verbindung 22"/>
              <p:cNvSpPr/>
              <p:nvPr/>
            </p:nvSpPr>
            <p:spPr>
              <a:xfrm flipH="1">
                <a:off x="187251" y="665485"/>
                <a:ext cx="1" cy="1196062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0" name="Gerade Verbindung 30"/>
              <p:cNvSpPr/>
              <p:nvPr/>
            </p:nvSpPr>
            <p:spPr>
              <a:xfrm flipH="1">
                <a:off x="284835" y="1008111"/>
                <a:ext cx="1" cy="836925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1" name="Gerade Verbindung 35"/>
              <p:cNvSpPr/>
              <p:nvPr/>
            </p:nvSpPr>
            <p:spPr>
              <a:xfrm flipH="1">
                <a:off x="739261" y="930772"/>
                <a:ext cx="1" cy="90875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54" name="Gerade Verbindung mit Pfeil 49"/>
          <p:cNvSpPr/>
          <p:nvPr/>
        </p:nvSpPr>
        <p:spPr>
          <a:xfrm>
            <a:off x="8100392" y="3149741"/>
            <a:ext cx="1" cy="639299"/>
          </a:xfrm>
          <a:prstGeom prst="line">
            <a:avLst/>
          </a:prstGeom>
          <a:ln w="28575">
            <a:solidFill>
              <a:srgbClr val="E6B9B8"/>
            </a:solidFill>
            <a:prstDash val="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5" name="Textfeld 1041"/>
          <p:cNvSpPr txBox="1"/>
          <p:nvPr/>
        </p:nvSpPr>
        <p:spPr>
          <a:xfrm>
            <a:off x="7347127" y="3843547"/>
            <a:ext cx="1676231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D99694"/>
                </a:solidFill>
              </a:defRPr>
            </a:lvl1pPr>
          </a:lstStyle>
          <a:p>
            <a:r>
              <a:t>hint on potential outbreak event</a:t>
            </a:r>
          </a:p>
        </p:txBody>
      </p:sp>
      <p:sp>
        <p:nvSpPr>
          <p:cNvPr id="156" name="Gerade Verbindung mit Pfeil 45"/>
          <p:cNvSpPr/>
          <p:nvPr/>
        </p:nvSpPr>
        <p:spPr>
          <a:xfrm>
            <a:off x="6012160" y="2510614"/>
            <a:ext cx="1368153" cy="14487"/>
          </a:xfrm>
          <a:prstGeom prst="line">
            <a:avLst/>
          </a:prstGeom>
          <a:ln w="28575">
            <a:solidFill>
              <a:srgbClr val="E6B9B8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57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512" y="4670354"/>
            <a:ext cx="4954648" cy="208698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feld 33"/>
          <p:cNvSpPr txBox="1"/>
          <p:nvPr/>
        </p:nvSpPr>
        <p:spPr>
          <a:xfrm>
            <a:off x="5896319" y="5053498"/>
            <a:ext cx="1438272" cy="1209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0070C0"/>
                </a:solidFill>
              </a:defRPr>
            </a:pPr>
            <a:r>
              <a:t>Test Data:  </a:t>
            </a:r>
            <a:r>
              <a:rPr b="0"/>
              <a:t>confirmed outbreak labels </a:t>
            </a:r>
          </a:p>
        </p:txBody>
      </p:sp>
      <p:sp>
        <p:nvSpPr>
          <p:cNvPr id="159" name="Gleichschenkliges Dreieck 36"/>
          <p:cNvSpPr/>
          <p:nvPr/>
        </p:nvSpPr>
        <p:spPr>
          <a:xfrm>
            <a:off x="6615454" y="6007465"/>
            <a:ext cx="188794" cy="123092"/>
          </a:xfrm>
          <a:prstGeom prst="triangle">
            <a:avLst/>
          </a:prstGeom>
          <a:solidFill>
            <a:srgbClr val="FFC000"/>
          </a:solidFill>
          <a:ln w="25400">
            <a:solidFill>
              <a:srgbClr val="FFC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C000"/>
                </a:solidFill>
              </a:defRPr>
            </a:pPr>
            <a:endParaRPr/>
          </a:p>
        </p:txBody>
      </p:sp>
      <p:sp>
        <p:nvSpPr>
          <p:cNvPr id="160" name="Pfeil nach oben und unten 11"/>
          <p:cNvSpPr/>
          <p:nvPr/>
        </p:nvSpPr>
        <p:spPr>
          <a:xfrm>
            <a:off x="2993532" y="3995542"/>
            <a:ext cx="360041" cy="671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90"/>
                </a:moveTo>
                <a:lnTo>
                  <a:pt x="10800" y="0"/>
                </a:lnTo>
                <a:lnTo>
                  <a:pt x="21600" y="5790"/>
                </a:lnTo>
                <a:lnTo>
                  <a:pt x="16200" y="5790"/>
                </a:lnTo>
                <a:lnTo>
                  <a:pt x="16200" y="15810"/>
                </a:lnTo>
                <a:lnTo>
                  <a:pt x="21600" y="15810"/>
                </a:lnTo>
                <a:lnTo>
                  <a:pt x="10800" y="21600"/>
                </a:lnTo>
                <a:lnTo>
                  <a:pt x="0" y="15810"/>
                </a:lnTo>
                <a:lnTo>
                  <a:pt x="5400" y="15810"/>
                </a:lnTo>
                <a:lnTo>
                  <a:pt x="5400" y="579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1" name="Textfeld 13"/>
          <p:cNvSpPr txBox="1"/>
          <p:nvPr/>
        </p:nvSpPr>
        <p:spPr>
          <a:xfrm>
            <a:off x="323527" y="4120546"/>
            <a:ext cx="2214097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t>Benchmarking</a:t>
            </a:r>
          </a:p>
        </p:txBody>
      </p:sp>
      <p:grpSp>
        <p:nvGrpSpPr>
          <p:cNvPr id="164" name="Gruppieren 43"/>
          <p:cNvGrpSpPr/>
          <p:nvPr/>
        </p:nvGrpSpPr>
        <p:grpSpPr>
          <a:xfrm>
            <a:off x="5896321" y="2585572"/>
            <a:ext cx="1359368" cy="917288"/>
            <a:chOff x="0" y="0"/>
            <a:chExt cx="1359367" cy="917287"/>
          </a:xfrm>
        </p:grpSpPr>
        <p:sp>
          <p:nvSpPr>
            <p:cNvPr id="162" name="Textfeld 44"/>
            <p:cNvSpPr txBox="1"/>
            <p:nvPr/>
          </p:nvSpPr>
          <p:spPr>
            <a:xfrm>
              <a:off x="0" y="0"/>
              <a:ext cx="1359368" cy="917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>
                  <a:solidFill>
                    <a:srgbClr val="0070C0"/>
                  </a:solidFill>
                </a:defRPr>
              </a:pPr>
              <a:r>
                <a:t>Detection of aberrant numbers  </a:t>
              </a:r>
              <a:r>
                <a:rPr i="0"/>
                <a:t>(    )</a:t>
              </a:r>
            </a:p>
          </p:txBody>
        </p:sp>
        <p:sp>
          <p:nvSpPr>
            <p:cNvPr id="163" name="Gleichschenkliges Dreieck 46"/>
            <p:cNvSpPr/>
            <p:nvPr/>
          </p:nvSpPr>
          <p:spPr>
            <a:xfrm>
              <a:off x="1051944" y="650525"/>
              <a:ext cx="170125" cy="154970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C00000"/>
                  </a:solidFill>
                </a:defRPr>
              </a:pPr>
              <a:endParaRPr/>
            </a:p>
          </p:txBody>
        </p:sp>
      </p:grpSp>
      <p:sp>
        <p:nvSpPr>
          <p:cNvPr id="165" name="Foliennummernplatzhalter 3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6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Timeline (December)</a:t>
            </a:r>
          </a:p>
        </p:txBody>
      </p:sp>
      <p:sp>
        <p:nvSpPr>
          <p:cNvPr id="16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1100"/>
              </a:spcBef>
              <a:buSzTx/>
              <a:buNone/>
              <a:defRPr sz="1782" b="1"/>
            </a:pPr>
            <a:r>
              <a:t>Conference call held</a:t>
            </a:r>
          </a:p>
          <a:p>
            <a:pPr marL="0" indent="0" defTabSz="905255">
              <a:spcBef>
                <a:spcPts val="1100"/>
              </a:spcBef>
              <a:buSzTx/>
              <a:buNone/>
              <a:defRPr sz="1782" b="1"/>
            </a:pPr>
            <a:endParaRPr/>
          </a:p>
          <a:p>
            <a:pPr marL="339470" indent="-339470" defTabSz="905255">
              <a:spcBef>
                <a:spcPts val="1100"/>
              </a:spcBef>
              <a:defRPr sz="1782"/>
            </a:pPr>
            <a:r>
              <a:t>15 participants joined</a:t>
            </a:r>
          </a:p>
          <a:p>
            <a:pPr marL="339470" indent="-339470" defTabSz="905255">
              <a:spcBef>
                <a:spcPts val="1100"/>
              </a:spcBef>
              <a:defRPr sz="1782"/>
            </a:pPr>
            <a:r>
              <a:t>Unresolved questions emerged</a:t>
            </a:r>
          </a:p>
          <a:p>
            <a:pPr marL="735520" lvl="1" indent="-282892" defTabSz="905255">
              <a:spcBef>
                <a:spcPts val="1100"/>
              </a:spcBef>
              <a:defRPr sz="1584"/>
            </a:pPr>
            <a:r>
              <a:t>Simulated vs real data</a:t>
            </a:r>
            <a:endParaRPr sz="2772"/>
          </a:p>
          <a:p>
            <a:pPr marL="735520" lvl="1" indent="-282892" defTabSz="905255">
              <a:spcBef>
                <a:spcPts val="1100"/>
              </a:spcBef>
              <a:defRPr sz="1584"/>
            </a:pPr>
            <a:r>
              <a:t>Data types (temporal and/or spatial and/or molecular information)</a:t>
            </a:r>
            <a:endParaRPr sz="2772"/>
          </a:p>
          <a:p>
            <a:pPr marL="735520" lvl="1" indent="-282892" defTabSz="905255">
              <a:spcBef>
                <a:spcPts val="1100"/>
              </a:spcBef>
              <a:defRPr sz="1584"/>
            </a:pPr>
            <a:r>
              <a:t>Disease types</a:t>
            </a:r>
            <a:endParaRPr sz="2772"/>
          </a:p>
          <a:p>
            <a:pPr marL="339470" indent="-339470" defTabSz="905255">
              <a:spcBef>
                <a:spcPts val="1100"/>
              </a:spcBef>
              <a:defRPr sz="1782"/>
            </a:pPr>
            <a:r>
              <a:t>We identified that there are no participants from the Middle East and Australia (not exhaustive)</a:t>
            </a:r>
          </a:p>
        </p:txBody>
      </p:sp>
      <p:sp>
        <p:nvSpPr>
          <p:cNvPr id="170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 - FG-AI4H</a:t>
            </a:r>
          </a:p>
        </p:txBody>
      </p:sp>
      <p:sp>
        <p:nvSpPr>
          <p:cNvPr id="173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Timeline (December-February)</a:t>
            </a:r>
          </a:p>
        </p:txBody>
      </p:sp>
      <p:sp>
        <p:nvSpPr>
          <p:cNvPr id="17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700" b="1"/>
            </a:pPr>
            <a:r>
              <a:t>Contacted</a:t>
            </a:r>
          </a:p>
          <a:p>
            <a:pPr>
              <a:spcBef>
                <a:spcPts val="1200"/>
              </a:spcBef>
              <a:defRPr sz="1700"/>
            </a:pPr>
            <a:r>
              <a:t>Almost 90 people</a:t>
            </a:r>
          </a:p>
          <a:p>
            <a:pPr marL="0" indent="0">
              <a:spcBef>
                <a:spcPts val="1200"/>
              </a:spcBef>
              <a:buSzTx/>
              <a:buNone/>
              <a:defRPr sz="1700" b="1"/>
            </a:pPr>
            <a:endParaRPr/>
          </a:p>
          <a:p>
            <a:pPr marL="0" indent="0">
              <a:spcBef>
                <a:spcPts val="1200"/>
              </a:spcBef>
              <a:buSzTx/>
              <a:buNone/>
              <a:defRPr sz="1700" b="1"/>
            </a:pPr>
            <a:r>
              <a:t>Interested</a:t>
            </a:r>
          </a:p>
          <a:p>
            <a:pPr>
              <a:spcBef>
                <a:spcPts val="1200"/>
              </a:spcBef>
              <a:defRPr sz="1700"/>
            </a:pPr>
            <a:r>
              <a:t>50 people are interested as of now from almost over 20 organizations  and over 15 countries</a:t>
            </a:r>
          </a:p>
        </p:txBody>
      </p:sp>
      <p:sp>
        <p:nvSpPr>
          <p:cNvPr id="175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7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Review</a:t>
            </a:r>
          </a:p>
        </p:txBody>
      </p:sp>
      <p:sp>
        <p:nvSpPr>
          <p:cNvPr id="17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800" b="1"/>
            </a:pPr>
            <a:r>
              <a:t>Review on benchmarking of disease outbreak detection</a:t>
            </a:r>
          </a:p>
          <a:p>
            <a:pPr>
              <a:spcBef>
                <a:spcPts val="1200"/>
              </a:spcBef>
              <a:defRPr sz="1800"/>
            </a:pPr>
            <a:r>
              <a:t>Contains collection of common input data formats</a:t>
            </a:r>
          </a:p>
          <a:p>
            <a:pPr>
              <a:spcBef>
                <a:spcPts val="1200"/>
              </a:spcBef>
              <a:defRPr sz="1800"/>
            </a:pPr>
            <a:r>
              <a:t>Discusses common algorithms and trends in disease outbreak detection</a:t>
            </a:r>
          </a:p>
          <a:p>
            <a:pPr>
              <a:spcBef>
                <a:spcPts val="1200"/>
              </a:spcBef>
              <a:defRPr sz="1800"/>
            </a:pPr>
            <a:r>
              <a:t>How to perform benchmarking  despite diverging conditions (labeled/not labeled, temporal/spatial resolution…)</a:t>
            </a:r>
          </a:p>
          <a:p>
            <a:pPr>
              <a:spcBef>
                <a:spcPts val="1200"/>
              </a:spcBef>
              <a:defRPr sz="1800"/>
            </a:pPr>
            <a:r>
              <a:t>Lists outbreak detection specific metrics (scoring timeliness, spatial precision, and outbreak size)</a:t>
            </a:r>
          </a:p>
        </p:txBody>
      </p:sp>
      <p:sp>
        <p:nvSpPr>
          <p:cNvPr id="180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83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Review</a:t>
            </a:r>
          </a:p>
        </p:txBody>
      </p:sp>
      <p:sp>
        <p:nvSpPr>
          <p:cNvPr id="18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800" b="1"/>
            </a:pPr>
            <a:r>
              <a:t>Review on benchmarking of disease outbreak detection</a:t>
            </a:r>
          </a:p>
          <a:p>
            <a:pPr>
              <a:spcBef>
                <a:spcPts val="1200"/>
              </a:spcBef>
              <a:defRPr sz="1800"/>
            </a:pPr>
            <a:r>
              <a:t>Read the review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https://extranet.itu.int/sites/itu-t/focusgroups/ai4h/tg/outbreaks/review_benchmark_outbreaks.pdf</a:t>
            </a:r>
          </a:p>
          <a:p>
            <a:pPr>
              <a:spcBef>
                <a:spcPts val="1200"/>
              </a:spcBef>
              <a:defRPr sz="1800"/>
            </a:pPr>
            <a:r>
              <a:t>Find the literature at https://extranet.itu.int/sites/itu-t/focusgroups/ai4h/tg/SitePages/TG-Outbreaks.aspx</a:t>
            </a:r>
          </a:p>
        </p:txBody>
      </p:sp>
      <p:sp>
        <p:nvSpPr>
          <p:cNvPr id="185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ußzeilenplatzhalter 3"/>
          <p:cNvSpPr txBox="1"/>
          <p:nvPr/>
        </p:nvSpPr>
        <p:spPr>
          <a:xfrm>
            <a:off x="3169920" y="6414760"/>
            <a:ext cx="2804161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r>
              <a:t>TG Outbreaks- FG-AI4H</a:t>
            </a:r>
          </a:p>
        </p:txBody>
      </p:sp>
      <p:sp>
        <p:nvSpPr>
          <p:cNvPr id="18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Survey</a:t>
            </a:r>
          </a:p>
        </p:txBody>
      </p:sp>
      <p:sp>
        <p:nvSpPr>
          <p:cNvPr id="189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200"/>
              </a:spcBef>
              <a:buSzTx/>
              <a:buNone/>
              <a:defRPr sz="1800" b="1"/>
            </a:pPr>
            <a:r>
              <a:t>Data</a:t>
            </a:r>
          </a:p>
          <a:p>
            <a:pPr>
              <a:spcBef>
                <a:spcPts val="1200"/>
              </a:spcBef>
              <a:defRPr sz="1800"/>
            </a:pPr>
            <a:r>
              <a:t>We held a survey during March 2020 to answer unresolved questions</a:t>
            </a:r>
          </a:p>
          <a:p>
            <a:pPr>
              <a:spcBef>
                <a:spcPts val="1200"/>
              </a:spcBef>
              <a:defRPr sz="1800"/>
            </a:pPr>
            <a:r>
              <a:t>Seven participants contributed (due to/despite of the pandemic)</a:t>
            </a:r>
          </a:p>
        </p:txBody>
      </p:sp>
      <p:sp>
        <p:nvSpPr>
          <p:cNvPr id="190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pic>
        <p:nvPicPr>
          <p:cNvPr id="191" name="Bildschirmfoto 2020-05-07 um 10.29.58.png" descr="Bildschirmfoto 2020-05-07 um 10.29.5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288" y="2990707"/>
            <a:ext cx="7571424" cy="27346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0A678E-37A6-4701-887D-759770DCF922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1769</TotalTime>
  <Words>550</Words>
  <Application>Microsoft Office PowerPoint</Application>
  <PresentationFormat>On-screen Show (4:3)</PresentationFormat>
  <Paragraphs>93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等线</vt:lpstr>
      <vt:lpstr>Arial</vt:lpstr>
      <vt:lpstr>Calibri</vt:lpstr>
      <vt:lpstr>Calibri Light</vt:lpstr>
      <vt:lpstr>Office 主题​​</vt:lpstr>
      <vt:lpstr>PowerPoint Presentation</vt:lpstr>
      <vt:lpstr>Topic Group:  Disease Outbreak Detection </vt:lpstr>
      <vt:lpstr>Objective</vt:lpstr>
      <vt:lpstr>Objective</vt:lpstr>
      <vt:lpstr>Timeline (December)</vt:lpstr>
      <vt:lpstr>Timeline (December-February)</vt:lpstr>
      <vt:lpstr>Review</vt:lpstr>
      <vt:lpstr>Review</vt:lpstr>
      <vt:lpstr>Survey</vt:lpstr>
      <vt:lpstr>Survey</vt:lpstr>
      <vt:lpstr>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(TG-Outbreaks)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2020-05-07T09:54:53Z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