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441" r:id="rId5"/>
    <p:sldId id="258" r:id="rId6"/>
    <p:sldId id="385" r:id="rId7"/>
    <p:sldId id="423" r:id="rId8"/>
    <p:sldId id="424" r:id="rId9"/>
    <p:sldId id="445" r:id="rId10"/>
    <p:sldId id="419" r:id="rId11"/>
    <p:sldId id="421" r:id="rId12"/>
    <p:sldId id="427" r:id="rId13"/>
    <p:sldId id="430" r:id="rId14"/>
    <p:sldId id="420" r:id="rId15"/>
    <p:sldId id="447" r:id="rId16"/>
    <p:sldId id="448" r:id="rId17"/>
    <p:sldId id="302" r:id="rId18"/>
    <p:sldId id="446" r:id="rId19"/>
    <p:sldId id="306" r:id="rId20"/>
    <p:sldId id="42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5" autoAdjust="0"/>
    <p:restoredTop sz="78239" autoAdjust="0"/>
  </p:normalViewPr>
  <p:slideViewPr>
    <p:cSldViewPr snapToGrid="0">
      <p:cViewPr varScale="1">
        <p:scale>
          <a:sx n="63" d="100"/>
          <a:sy n="63" d="100"/>
        </p:scale>
        <p:origin x="181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8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03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4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tg/SitePages/TG-Ophthalmo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gai4htgophthalmo@lists.itu.i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gai4htgophthalmo@lists.itu.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FGAI4H-I-017-A03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949543" y="1371851"/>
            <a:ext cx="3571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7-8 May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948769"/>
              </p:ext>
            </p:extLst>
          </p:nvPr>
        </p:nvGraphicFramePr>
        <p:xfrm>
          <a:off x="1038086" y="3086024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84752"/>
              </p:ext>
            </p:extLst>
          </p:nvPr>
        </p:nvGraphicFramePr>
        <p:xfrm>
          <a:off x="1038085" y="4334058"/>
          <a:ext cx="9437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Arun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38601"/>
              </p:ext>
            </p:extLst>
          </p:nvPr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I-017-A01</a:t>
                      </a:r>
                      <a:r>
                        <a:rPr lang="en-US" dirty="0"/>
                        <a:t> with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</a:t>
                      </a:r>
                      <a:r>
                        <a:rPr lang="en-US" dirty="0"/>
                        <a:t>, for presentation and discussion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03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597" y="415804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42" y="1043874"/>
            <a:ext cx="10694194" cy="5636149"/>
          </a:xfrm>
        </p:spPr>
        <p:txBody>
          <a:bodyPr>
            <a:normAutofit fontScale="400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(No/early stage AMD </a:t>
            </a:r>
          </a:p>
          <a:p>
            <a:pPr lvl="3"/>
            <a:r>
              <a:rPr lang="en-US" sz="5000" dirty="0"/>
              <a:t>2 (Intermediate/advanced stage AMD)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(No GC)</a:t>
            </a:r>
          </a:p>
          <a:p>
            <a:pPr lvl="3"/>
            <a:r>
              <a:rPr lang="en-US" sz="5000" dirty="0"/>
              <a:t>2 (GC)</a:t>
            </a:r>
          </a:p>
          <a:p>
            <a:pPr lvl="3"/>
            <a:r>
              <a:rPr lang="en-US" sz="5000" dirty="0"/>
              <a:t>Optic Disk </a:t>
            </a:r>
          </a:p>
          <a:p>
            <a:pPr marL="1371600" lvl="3" indent="0">
              <a:buNone/>
            </a:pPr>
            <a:endParaRPr lang="en-US" sz="5000" dirty="0"/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(No PM/HM)</a:t>
            </a:r>
          </a:p>
          <a:p>
            <a:pPr lvl="3"/>
            <a:r>
              <a:rPr lang="en-US" sz="5100" dirty="0"/>
              <a:t>2 (HM: high myopia)</a:t>
            </a:r>
          </a:p>
          <a:p>
            <a:pPr lvl="3"/>
            <a:r>
              <a:rPr lang="en-US" sz="5100" dirty="0"/>
              <a:t>3 (PM)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23394" y="188158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521608" y="1136860"/>
            <a:ext cx="91487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Sensitivity: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positive (disease) cases correctly classified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Positive/(True Positive + False Negative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en-GB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Specificity: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negative (normal) cases correctly classified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Negative/(True Negative + False Positive)</a:t>
            </a:r>
            <a:endParaRPr lang="en-GB" sz="20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AUC (Area Under ROC);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Sensitivity Vs (1-Specificity) plotted at different points of the model</a:t>
            </a:r>
          </a:p>
          <a:p>
            <a:endParaRPr lang="en-GB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Accuracy, F1 Score </a:t>
            </a: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Cohen’s Kappa / Quadratic Kappa Score</a:t>
            </a:r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endParaRPr lang="en-US" sz="2400" b="1" dirty="0">
              <a:solidFill>
                <a:schemeClr val="accent1"/>
              </a:solidFill>
            </a:endParaRPr>
          </a:p>
          <a:p>
            <a:endParaRPr lang="en-US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674423" y="258915"/>
            <a:ext cx="80674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TG-</a:t>
            </a:r>
            <a:r>
              <a:rPr lang="en-US" dirty="0" err="1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Ophthalmo</a:t>
            </a:r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 Documents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425125" y="2074005"/>
            <a:ext cx="116003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TDD: Topic Group Description Document (FGAI4H-I-017-A01) 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Topic Group Call for Participation (FGAI4H-I-017-A02)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Topic Group Collaboration Site: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https://extranet.itu.int/sites/itu-t/focusgroups/ai4h/tg/SitePages/TG-Ophthalmo.aspx</a:t>
            </a:r>
            <a:endParaRPr lang="en-US" sz="2000" dirty="0"/>
          </a:p>
          <a:p>
            <a:r>
              <a:rPr lang="en-GB" sz="3200" u="sng" dirty="0">
                <a:hlinkClick r:id="rId4"/>
              </a:rPr>
              <a:t>​​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5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840426" y="221970"/>
            <a:ext cx="67376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TG-</a:t>
            </a:r>
            <a:r>
              <a:rPr lang="en-US" dirty="0" err="1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Ophthalmo</a:t>
            </a:r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 Members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295816" y="1584478"/>
            <a:ext cx="116003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Currently 16 members – From 11 organizations &amp; 7 countries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Dedicated mailing list : </a:t>
            </a:r>
            <a:r>
              <a:rPr lang="en-GB" sz="3200" u="sng" dirty="0">
                <a:hlinkClick r:id="rId3"/>
              </a:rPr>
              <a:t>fgai4htgophthalmo@lists.itu.int​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u="sng" dirty="0">
              <a:hlinkClick r:id="rId3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Mailing List has 35 members</a:t>
            </a:r>
            <a:endParaRPr lang="en-US" dirty="0"/>
          </a:p>
          <a:p>
            <a:r>
              <a:rPr lang="en-GB" sz="3200" u="sng" dirty="0">
                <a:hlinkClick r:id="rId3"/>
              </a:rPr>
              <a:t>​​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2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9219" y="257638"/>
            <a:ext cx="5366927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79954" y="1255959"/>
            <a:ext cx="11232091" cy="7652351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 (Nov 2018)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C – Lausanne, (Jan 2019)</a:t>
            </a:r>
          </a:p>
          <a:p>
            <a:pPr lvl="1"/>
            <a:r>
              <a:rPr lang="en-US" dirty="0"/>
              <a:t>Topic Group “Ophthalmology” established (2 Members)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D- Shanghai, (Apr 2019)</a:t>
            </a:r>
          </a:p>
          <a:p>
            <a:pPr lvl="1"/>
            <a:r>
              <a:rPr lang="en-US" dirty="0"/>
              <a:t>First version of Topic Description Document (TDD) – Version 1.0 completed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Meeting E to H:  </a:t>
            </a:r>
          </a:p>
          <a:p>
            <a:pPr lvl="1"/>
            <a:r>
              <a:rPr lang="en-US" dirty="0"/>
              <a:t>TDD Revised &amp; Updated during each meeting</a:t>
            </a:r>
          </a:p>
          <a:p>
            <a:pPr lvl="1"/>
            <a:r>
              <a:rPr lang="en-US" dirty="0"/>
              <a:t>New members added</a:t>
            </a:r>
          </a:p>
          <a:p>
            <a:pPr lvl="1"/>
            <a:endParaRPr lang="en-US" dirty="0"/>
          </a:p>
          <a:p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02026" y="1686675"/>
            <a:ext cx="11697105" cy="4602798"/>
          </a:xfrm>
        </p:spPr>
        <p:txBody>
          <a:bodyPr wrap="square">
            <a:spAutoFit/>
          </a:bodyPr>
          <a:lstStyle/>
          <a:p>
            <a:pPr fontAlgn="base" hangingPunct="0"/>
            <a:r>
              <a:rPr lang="en-US" dirty="0">
                <a:solidFill>
                  <a:schemeClr val="accent1"/>
                </a:solidFill>
              </a:rPr>
              <a:t>Emails to all topic group members requesting inputs and contributions.</a:t>
            </a:r>
          </a:p>
          <a:p>
            <a:pPr lvl="0" fontAlgn="base" hangingPunct="0"/>
            <a:r>
              <a:rPr lang="en-US" dirty="0">
                <a:solidFill>
                  <a:schemeClr val="accent1"/>
                </a:solidFill>
              </a:rPr>
              <a:t>Updates to TDD received from </a:t>
            </a:r>
            <a:r>
              <a:rPr lang="en-US" dirty="0" err="1">
                <a:solidFill>
                  <a:schemeClr val="accent1"/>
                </a:solidFill>
              </a:rPr>
              <a:t>Xingxing</a:t>
            </a:r>
            <a:r>
              <a:rPr lang="en-US" dirty="0">
                <a:solidFill>
                  <a:schemeClr val="accent1"/>
                </a:solidFill>
              </a:rPr>
              <a:t> Cao, Baidu, Rajaraman Subramanian,  Calligo Technologies and Parvathi Ram of </a:t>
            </a:r>
            <a:r>
              <a:rPr lang="en-GB" dirty="0">
                <a:solidFill>
                  <a:schemeClr val="accent1"/>
                </a:solidFill>
              </a:rPr>
              <a:t>St. John’s Medical College, India</a:t>
            </a:r>
          </a:p>
          <a:p>
            <a:pPr lvl="0" fontAlgn="base" hangingPunct="0"/>
            <a:r>
              <a:rPr lang="en-US" dirty="0">
                <a:solidFill>
                  <a:schemeClr val="accent1"/>
                </a:solidFill>
              </a:rPr>
              <a:t>Outreach via email, social media.  </a:t>
            </a:r>
          </a:p>
          <a:p>
            <a:pPr lvl="0" fontAlgn="base" hangingPunct="0"/>
            <a:r>
              <a:rPr lang="en-US" dirty="0">
                <a:solidFill>
                  <a:schemeClr val="accent1"/>
                </a:solidFill>
              </a:rPr>
              <a:t>Calls with </a:t>
            </a:r>
            <a:r>
              <a:rPr lang="en-US" dirty="0"/>
              <a:t>: </a:t>
            </a:r>
          </a:p>
          <a:p>
            <a:pPr lvl="1" fontAlgn="base" hangingPunct="0"/>
            <a:r>
              <a:rPr lang="en-US" dirty="0"/>
              <a:t>Dr. Jorge </a:t>
            </a:r>
            <a:r>
              <a:rPr lang="en-US" dirty="0" err="1"/>
              <a:t>Cuadros</a:t>
            </a:r>
            <a:r>
              <a:rPr lang="en-US" dirty="0"/>
              <a:t>, </a:t>
            </a:r>
            <a:r>
              <a:rPr lang="en-US" dirty="0" err="1"/>
              <a:t>EyePACS</a:t>
            </a:r>
            <a:r>
              <a:rPr lang="en-US" dirty="0"/>
              <a:t>, CA, to discuss collaboration for obtaining datasets for testing. </a:t>
            </a:r>
          </a:p>
          <a:p>
            <a:pPr lvl="1" fontAlgn="base" hangingPunct="0"/>
            <a:r>
              <a:rPr lang="en-US" dirty="0"/>
              <a:t>José Tomás Arenas C., Co-Founder &amp; CEO of </a:t>
            </a:r>
            <a:r>
              <a:rPr lang="en-US" dirty="0" err="1"/>
              <a:t>TeleDx.Org</a:t>
            </a:r>
            <a:r>
              <a:rPr lang="en-US" dirty="0"/>
              <a:t>, to bring them on board to the topic group and explore opportunities for collaboration in South Americas </a:t>
            </a:r>
          </a:p>
          <a:p>
            <a:pPr lvl="1" fontAlgn="base" hangingPunct="0"/>
            <a:r>
              <a:rPr lang="en-US" dirty="0"/>
              <a:t>Rajaraman Subramanian and </a:t>
            </a:r>
            <a:r>
              <a:rPr lang="en-US" dirty="0" err="1"/>
              <a:t>Sriganesh</a:t>
            </a:r>
            <a:r>
              <a:rPr lang="en-US" dirty="0"/>
              <a:t> Rao, Calligo Technologies to discuss TDD updates, subtopic creation. 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087376" y="361112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Progress Since Meeting H</a:t>
            </a:r>
          </a:p>
        </p:txBody>
      </p:sp>
    </p:spTree>
    <p:extLst>
      <p:ext uri="{BB962C8B-B14F-4D97-AF65-F5344CB8AC3E}">
        <p14:creationId xmlns:p14="http://schemas.microsoft.com/office/powerpoint/2010/main" val="3004993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71335" y="0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7579511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Updates to TDD: </a:t>
            </a:r>
          </a:p>
          <a:p>
            <a:pPr lvl="2"/>
            <a:r>
              <a:rPr lang="en-US" sz="2400" dirty="0"/>
              <a:t>Complete sections on ethics, </a:t>
            </a:r>
            <a:r>
              <a:rPr lang="en-US" sz="2400" dirty="0" err="1"/>
              <a:t>benchmarking,reporting</a:t>
            </a:r>
            <a:r>
              <a:rPr lang="en-US" sz="2400" dirty="0"/>
              <a:t>. </a:t>
            </a:r>
            <a:endParaRPr lang="en-GB" sz="2400" dirty="0"/>
          </a:p>
          <a:p>
            <a:pPr lvl="2"/>
            <a:r>
              <a:rPr lang="en-GB" sz="2400" dirty="0"/>
              <a:t>Split into subtopics </a:t>
            </a:r>
          </a:p>
          <a:p>
            <a:pPr lvl="2"/>
            <a:r>
              <a:rPr lang="en-GB" sz="2400" dirty="0"/>
              <a:t>Incorporate new TDD Template</a:t>
            </a:r>
            <a:endParaRPr lang="en-US" sz="2400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Undisclosed datasets needed for testing </a:t>
            </a:r>
          </a:p>
          <a:p>
            <a:pPr lvl="1"/>
            <a:r>
              <a:rPr lang="en-US" dirty="0"/>
              <a:t>Possible sources: DR-Net, </a:t>
            </a:r>
            <a:r>
              <a:rPr lang="en-US" dirty="0" err="1"/>
              <a:t>EyePACs</a:t>
            </a:r>
            <a:r>
              <a:rPr lang="en-US" dirty="0"/>
              <a:t>, Aravind Eye Hospital, Verily (Google)</a:t>
            </a:r>
          </a:p>
          <a:p>
            <a:r>
              <a:rPr lang="en-US" dirty="0">
                <a:solidFill>
                  <a:schemeClr val="accent1"/>
                </a:solidFill>
              </a:rPr>
              <a:t>Benchmarking:</a:t>
            </a:r>
          </a:p>
          <a:p>
            <a:pPr lvl="1"/>
            <a:r>
              <a:rPr lang="en-US" dirty="0"/>
              <a:t>Establish methodology and implement. </a:t>
            </a:r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Outreach / Community Building</a:t>
            </a:r>
            <a:endParaRPr lang="en-US" dirty="0"/>
          </a:p>
          <a:p>
            <a:pPr lvl="1"/>
            <a:r>
              <a:rPr lang="en-US" dirty="0"/>
              <a:t>Increase engagement from members</a:t>
            </a:r>
          </a:p>
          <a:p>
            <a:pPr lvl="1"/>
            <a:r>
              <a:rPr lang="en-US" dirty="0"/>
              <a:t>Get more experts on board and involved.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G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GB" sz="2800" dirty="0"/>
              <a:t>E-meeting, May 7– 8, 2020</a:t>
            </a:r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9276" y="14948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9" y="1275243"/>
            <a:ext cx="10962690" cy="5691383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Standardized benchmarking of artificial intelligence for Ophthalmology.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Conditions/Sub-topics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304" y="262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10" y="1356366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chemeClr val="accent1"/>
                </a:solidFill>
              </a:rPr>
              <a:t>Diabetic Retinopathy (DR)  </a:t>
            </a:r>
          </a:p>
          <a:p>
            <a:pPr lvl="2"/>
            <a:r>
              <a:rPr lang="en-GB" sz="2400" dirty="0"/>
              <a:t>At risk population :  422M worldwide with diabetes (2014)</a:t>
            </a:r>
          </a:p>
          <a:p>
            <a:pPr lvl="2"/>
            <a:r>
              <a:rPr lang="en-GB" sz="2400" dirty="0"/>
              <a:t>35%, 148M have DR / 11%</a:t>
            </a:r>
          </a:p>
          <a:p>
            <a:pPr lvl="2"/>
            <a:r>
              <a:rPr lang="en-GB" sz="2400" dirty="0"/>
              <a:t> 48M have Vision Threatening DR  (64M by 2040)</a:t>
            </a:r>
          </a:p>
          <a:p>
            <a:pPr lvl="2"/>
            <a:r>
              <a:rPr lang="en-GB" sz="2400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Age Related Macular Degeneration (AMD)  </a:t>
            </a:r>
          </a:p>
          <a:p>
            <a:pPr lvl="2"/>
            <a:r>
              <a:rPr lang="en-GB" sz="2400" dirty="0"/>
              <a:t>Damages macula and impairs central vision </a:t>
            </a:r>
          </a:p>
          <a:p>
            <a:pPr lvl="2"/>
            <a:r>
              <a:rPr lang="en-GB" sz="2400" dirty="0"/>
              <a:t>196M by 2020</a:t>
            </a:r>
          </a:p>
          <a:p>
            <a:pPr lvl="2"/>
            <a:r>
              <a:rPr lang="en-GB" sz="2400" dirty="0"/>
              <a:t>Third leading cause of vision loss overall, leading cause for those over 50 </a:t>
            </a:r>
          </a:p>
          <a:p>
            <a:pPr lvl="2"/>
            <a:endParaRPr lang="en-GB" sz="24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10" y="34894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25578"/>
            <a:ext cx="10694194" cy="457679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4600" dirty="0">
                <a:solidFill>
                  <a:schemeClr val="accent1"/>
                </a:solidFill>
              </a:rPr>
              <a:t>Glaucoma (GC)  </a:t>
            </a:r>
          </a:p>
          <a:p>
            <a:pPr lvl="2"/>
            <a:r>
              <a:rPr lang="en-US" sz="3400" dirty="0"/>
              <a:t>Damages optic nerve &amp; leads to vision loss </a:t>
            </a:r>
          </a:p>
          <a:p>
            <a:pPr lvl="2"/>
            <a:r>
              <a:rPr lang="en-US" sz="3400" dirty="0"/>
              <a:t>80M by 2020</a:t>
            </a:r>
          </a:p>
          <a:p>
            <a:pPr lvl="2"/>
            <a:endParaRPr lang="en-GB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Pathological Myopia (PM)  </a:t>
            </a:r>
          </a:p>
          <a:p>
            <a:pPr lvl="2"/>
            <a:r>
              <a:rPr lang="en-GB" sz="3400" dirty="0"/>
              <a:t>Global Prevalence is 0.9%  to 3.1%</a:t>
            </a:r>
          </a:p>
          <a:p>
            <a:pPr lvl="2"/>
            <a:r>
              <a:rPr lang="en-GB" sz="34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Red Eye </a:t>
            </a:r>
            <a:r>
              <a:rPr lang="en-US" sz="3400" i="1" dirty="0">
                <a:solidFill>
                  <a:schemeClr val="accent1"/>
                </a:solidFill>
              </a:rPr>
              <a:t>[Added Meeting G] </a:t>
            </a:r>
          </a:p>
          <a:p>
            <a:pPr lvl="2"/>
            <a:r>
              <a:rPr lang="en-GB" sz="3400" dirty="0"/>
              <a:t>2-3% visits to primary health </a:t>
            </a:r>
            <a:r>
              <a:rPr lang="en-GB" sz="3400" dirty="0" err="1"/>
              <a:t>centers</a:t>
            </a:r>
            <a:r>
              <a:rPr lang="en-GB" sz="3400" dirty="0"/>
              <a:t> &amp; emergency facilities  due to eye problems &amp; majority are due to Red Eye. </a:t>
            </a:r>
          </a:p>
          <a:p>
            <a:pPr lvl="2"/>
            <a:r>
              <a:rPr lang="en-GB" sz="3400" dirty="0"/>
              <a:t>May denote more serious conditions like keratitis, iritis, glaucoma, which could lead to vision loss</a:t>
            </a:r>
          </a:p>
          <a:p>
            <a:pPr marL="914400" lvl="2" indent="0">
              <a:buNone/>
            </a:pPr>
            <a:endParaRPr lang="en-GB" sz="38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046" y="370371"/>
            <a:ext cx="3744484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Impact of AI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22" y="2011364"/>
            <a:ext cx="10694194" cy="45767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 hangingPunct="0"/>
            <a:r>
              <a:rPr lang="en-GB" dirty="0"/>
              <a:t>Bridge acute shortage of healthcare professionals in LMICs, rural areas.</a:t>
            </a:r>
            <a:endParaRPr lang="en-US" dirty="0"/>
          </a:p>
          <a:p>
            <a:pPr lvl="0" fontAlgn="base" hangingPunct="0"/>
            <a:r>
              <a:rPr lang="en-GB" dirty="0"/>
              <a:t>Provide earlier detection and prevent vision loss for millions. </a:t>
            </a:r>
          </a:p>
          <a:p>
            <a:pPr lvl="0" fontAlgn="base" hangingPunct="0"/>
            <a:r>
              <a:rPr lang="en-GB" dirty="0"/>
              <a:t>Decrease healthcare costs via earlier interventions </a:t>
            </a:r>
          </a:p>
          <a:p>
            <a:pPr lvl="0" fontAlgn="base" hangingPunct="0"/>
            <a:r>
              <a:rPr lang="en-GB" dirty="0"/>
              <a:t>Increase overall efficiency and scalability of current screening methods.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6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2673849" y="192249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DR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319213" y="763622"/>
            <a:ext cx="6096000" cy="59021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EyePACS</a:t>
            </a:r>
            <a:r>
              <a:rPr lang="en-GB" sz="2800" b="1" dirty="0">
                <a:solidFill>
                  <a:schemeClr val="accent1"/>
                </a:solidFill>
              </a:rPr>
              <a:t> dataset: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90,000 fundus images, 5 levels of severity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accent1"/>
                </a:solidFill>
              </a:rPr>
              <a:t>Kaggle: 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(derived from </a:t>
            </a:r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EyePACS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35,000 images : 5 levels of severity 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Aptos 2019 Challenge : 3664 images : 5 levels of severity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MESSIDOR dataset: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1,200 images, 4 levels of severity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DiaRetDB</a:t>
            </a:r>
            <a:r>
              <a:rPr lang="en-GB" sz="2400" b="1" dirty="0">
                <a:solidFill>
                  <a:schemeClr val="accent1"/>
                </a:solidFill>
              </a:rPr>
              <a:t> dataset:  </a:t>
            </a:r>
          </a:p>
          <a:p>
            <a:r>
              <a:rPr lang="en-GB" dirty="0">
                <a:latin typeface="Times New Roman" panose="02020603050405020304" pitchFamily="18" charset="0"/>
                <a:ea typeface="DengXian" panose="02010600030101010101" pitchFamily="2" charset="-122"/>
              </a:rPr>
              <a:t>~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200 images marked with lesions etc</a:t>
            </a:r>
          </a:p>
          <a:p>
            <a:endParaRPr lang="en-GB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pic>
        <p:nvPicPr>
          <p:cNvPr id="1026" name="Picture 2" descr="https://storage.googleapis.com/kaggle-competitions/kaggle/4104/media/eyepacs.png">
            <a:extLst>
              <a:ext uri="{FF2B5EF4-FFF2-40B4-BE49-F238E27FC236}">
                <a16:creationId xmlns:a16="http://schemas.microsoft.com/office/drawing/2014/main" id="{C992A9F4-CAB1-469E-93D8-EA5410C2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9" y="1472081"/>
            <a:ext cx="1390650" cy="55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ggle">
            <a:extLst>
              <a:ext uri="{FF2B5EF4-FFF2-40B4-BE49-F238E27FC236}">
                <a16:creationId xmlns:a16="http://schemas.microsoft.com/office/drawing/2014/main" id="{6E4783E4-A361-4EC1-AFAE-A6B7387E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2" y="2816913"/>
            <a:ext cx="1708150" cy="61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1723913" y="499448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  AMD, GC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723913" y="1347917"/>
            <a:ext cx="94647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AMD: 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pPr lvl="1"/>
            <a:r>
              <a:rPr lang="en-GB" sz="2000" b="1" dirty="0">
                <a:solidFill>
                  <a:schemeClr val="accent1"/>
                </a:solidFill>
              </a:rPr>
              <a:t>AREDS dataset</a:t>
            </a:r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</a:p>
          <a:p>
            <a:pPr lvl="1"/>
            <a:r>
              <a:rPr lang="en-GB" dirty="0"/>
              <a:t>(Age Related Eye Disease Study )</a:t>
            </a:r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Images from ~4700 patients : </a:t>
            </a:r>
          </a:p>
          <a:p>
            <a:pPr lvl="1"/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KORA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dataset: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</a:t>
            </a:r>
            <a:r>
              <a:rPr lang="en-GB" dirty="0"/>
              <a:t>Cooperative Health Research in the Region of Augsburg (KORA) dataset,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lvl="1"/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hi-IN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2840 patient records</a:t>
            </a:r>
          </a:p>
          <a:p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b="1" dirty="0">
                <a:solidFill>
                  <a:schemeClr val="accent1"/>
                </a:solidFill>
              </a:rPr>
              <a:t>GC: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ORIGA, 650 fundus images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Retinal fundus images for glaucoma analysis (RIGA, 760 images)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ACHIKO-K (258 images)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DRISHTI-GS (100 images)</a:t>
            </a:r>
          </a:p>
          <a:p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961" y="324528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(Non-referable Retinopathy   = Normal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 (Optional)</a:t>
            </a:r>
          </a:p>
          <a:p>
            <a:pPr marL="1371600" lvl="3" indent="0">
              <a:buNone/>
            </a:pPr>
            <a:r>
              <a:rPr lang="en-US" sz="2600" dirty="0"/>
              <a:t>	1(Normal)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2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278BB-F3E8-4EF7-B25F-F498332C04DD}"/>
</file>

<file path=customXml/itemProps2.xml><?xml version="1.0" encoding="utf-8"?>
<ds:datastoreItem xmlns:ds="http://schemas.openxmlformats.org/officeDocument/2006/customXml" ds:itemID="{4A587F46-5AFD-431A-8B07-B33849B29D57}"/>
</file>

<file path=customXml/itemProps3.xml><?xml version="1.0" encoding="utf-8"?>
<ds:datastoreItem xmlns:ds="http://schemas.openxmlformats.org/officeDocument/2006/customXml" ds:itemID="{1009CB96-3320-4952-A1E7-9AD335EB7FA3}"/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1072</Words>
  <Application>Microsoft Office PowerPoint</Application>
  <PresentationFormat>Widescreen</PresentationFormat>
  <Paragraphs>203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Meeting G Topic Group Update Ophthalmology (TG-Ophthalmo )</vt:lpstr>
      <vt:lpstr>Topic Group – Ophthalmology </vt:lpstr>
      <vt:lpstr>The Health Challenge </vt:lpstr>
      <vt:lpstr>The Health Challenge </vt:lpstr>
      <vt:lpstr>Impact of AI </vt:lpstr>
      <vt:lpstr>PowerPoint Presentation</vt:lpstr>
      <vt:lpstr>PowerPoint Presentation</vt:lpstr>
      <vt:lpstr>Benchmarking: DR Classifications </vt:lpstr>
      <vt:lpstr>Benchmarking:   AMD, GC, PM Classifications </vt:lpstr>
      <vt:lpstr>PowerPoint Presentation</vt:lpstr>
      <vt:lpstr>PowerPoint Presentation</vt:lpstr>
      <vt:lpstr>PowerPoint Presentation</vt:lpstr>
      <vt:lpstr>Topic Group History</vt:lpstr>
      <vt:lpstr>PowerPoint Presentation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(TG-Ophthalmo)</dc:title>
  <dc:creator>A Shroff</dc:creator>
  <cp:lastModifiedBy>Simão Campos-Neto</cp:lastModifiedBy>
  <cp:revision>137</cp:revision>
  <dcterms:created xsi:type="dcterms:W3CDTF">2019-05-31T05:03:07Z</dcterms:created>
  <dcterms:modified xsi:type="dcterms:W3CDTF">2020-05-06T20:45:59Z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