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441" r:id="rId5"/>
    <p:sldId id="258" r:id="rId6"/>
    <p:sldId id="385" r:id="rId7"/>
    <p:sldId id="423" r:id="rId8"/>
    <p:sldId id="424" r:id="rId9"/>
    <p:sldId id="445" r:id="rId10"/>
    <p:sldId id="419" r:id="rId11"/>
    <p:sldId id="421" r:id="rId12"/>
    <p:sldId id="427" r:id="rId13"/>
    <p:sldId id="430" r:id="rId14"/>
    <p:sldId id="420" r:id="rId15"/>
    <p:sldId id="447" r:id="rId16"/>
    <p:sldId id="448" r:id="rId17"/>
    <p:sldId id="302" r:id="rId18"/>
    <p:sldId id="446" r:id="rId19"/>
    <p:sldId id="306" r:id="rId20"/>
    <p:sldId id="42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5" autoAdjust="0"/>
    <p:restoredTop sz="78239" autoAdjust="0"/>
  </p:normalViewPr>
  <p:slideViewPr>
    <p:cSldViewPr snapToGrid="0">
      <p:cViewPr varScale="1">
        <p:scale>
          <a:sx n="63" d="100"/>
          <a:sy n="63" d="100"/>
        </p:scale>
        <p:origin x="1818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66BA1-73DA-41ED-8CB0-D4C0AEB8CB1A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8FB1B-AAE9-4306-911F-65B67785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8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83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03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91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48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9DD2-4358-4E22-8A7E-D509A7319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C1D54-F888-4953-9FE5-F7C6A5E1F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F2233-CD4D-41F9-B1D0-BD588EDAB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CBCC-5E71-4087-91EE-99ABDBEB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24420-9E60-40E7-8AD4-ED14C393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7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C66E-BF3F-47F5-8EC4-2C343345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E2350-A028-407B-A044-2974DB0DD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5D05A-0DAC-488C-ABDE-2AD9E135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DA49D-AD86-40FF-B61A-1B884B49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46995-AAFB-482A-97E5-F64CAC98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4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98B9A-2C07-4159-A8B1-DB6EA3593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80395-7D79-4141-B981-A8C333E12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01B69-DC43-4BD9-8183-558E1D78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A851E-0769-479D-9A71-0B920E368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B052A-8673-412D-BE59-0E8170AE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9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FC67-5C98-4DA1-AC8B-998984E93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4D75-FC8A-4DAD-BB70-E68620D3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CBBCA-FC4C-4340-A952-0D64E256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D6FA-8166-4819-816F-8452677C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5960A-1DB9-470D-89C6-8D42AD8F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5C81F-FB88-4931-A661-5DADFA79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58C63-C4AA-4E7A-94B9-51308BAE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2839E-2481-48C8-9F58-BFE716D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83A1-8590-4E89-9FD0-06D8B0A9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50218-1630-4084-8D02-14234E8B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FAFF-1CB3-4AEF-9179-D3290634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9E23-3402-47C2-8D9C-51AE6FFD4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954F0-D5C3-45D7-BCB4-285274A35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E2B8F-0BBF-4C07-A066-17F2D949C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95934-55CD-4C61-99AF-A76A7B66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0B7DD-7274-4C5E-9432-AB1DBF69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5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8CE53-E084-414A-A895-A91EE6DD1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EA152-07F7-41DA-989B-3B9603FC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A5116-6C96-46EE-8ACE-BDA23F401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ED8D1-C78C-4939-A0D5-3692027E2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41B7B-3204-4F41-93DE-185E95766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FC5F-CC71-43EE-A55A-C0E5F798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39028-7F03-40E0-B248-0767BFC8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2A89B7-5EE5-4BDE-AA88-56069F32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3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C574-03E6-4407-9F19-0D558137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D6E56F-44DB-4A28-8EC6-60606921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C0446-6A44-4A5A-A1C0-99108956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7C08D-14DD-45C8-9D93-A1E17F21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32AF7-9CBF-4B96-8516-45E555B5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720E4-85DE-494B-A694-35F08FBC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2441D-A3C6-4349-BCF1-22F395E3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487D-B952-42CB-9CD3-0E62B3A6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085D7-6E68-47F4-9AE1-9DD9B295B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920DD-60A1-402F-8777-56A0C66D0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778E4-D207-4F57-9390-2799B21B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EA170-77B4-490D-A2E8-9482714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C5534-7482-44CA-9BF9-BB00616E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8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61F0-BA17-4FCA-ACFA-CA63D435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803EC-D003-4666-8893-97114ACA6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294AB-7D88-4047-A8DF-E9CDF0DB2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DF936-2DB6-4941-B28E-2D712C06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013CB-751B-4633-9456-B4499437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33026-CC24-485F-B413-506D81C3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6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C9DD94-D12D-44C1-BD8C-9443DDEF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DACCD-4107-41D7-8343-7FB3B4BA8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6F318-C37B-42F1-B087-90D55D008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E07B-0546-480E-A2C2-3DD875B8DA98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731F5-1C9B-4C2C-A3E3-DBB568657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DD671-AD4A-481A-9871-288728C19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2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un@xtend.a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sites/itu-t/focusgroups/ai4h/tg/SitePages/TG-Ophthalmo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gai4htgophthalmo@lists.itu.in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fgai4htgophthalmo@lists.itu.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44873" y="981487"/>
            <a:ext cx="2430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FGAI4H-I-017-A03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949543" y="1371851"/>
            <a:ext cx="3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E-meeting, 7-8 May 2020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948769"/>
              </p:ext>
            </p:extLst>
          </p:nvPr>
        </p:nvGraphicFramePr>
        <p:xfrm>
          <a:off x="1038086" y="3086024"/>
          <a:ext cx="9437274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737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7819902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Ophthalmo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Topic Driver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Att.3 – Presentation (TG-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Ophthalmo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984752"/>
              </p:ext>
            </p:extLst>
          </p:nvPr>
        </p:nvGraphicFramePr>
        <p:xfrm>
          <a:off x="1038085" y="4334058"/>
          <a:ext cx="943727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6776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3400222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4430276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Arun Shroff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arun@xtend.ai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>
            <a:cxnSpLocks/>
          </p:cNvCxnSpPr>
          <p:nvPr/>
        </p:nvCxnSpPr>
        <p:spPr>
          <a:xfrm>
            <a:off x="1128160" y="4299618"/>
            <a:ext cx="93245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591169-3C63-4052-9CE9-CFEB83E5B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538601"/>
              </p:ext>
            </p:extLst>
          </p:nvPr>
        </p:nvGraphicFramePr>
        <p:xfrm>
          <a:off x="1038085" y="4970212"/>
          <a:ext cx="948319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939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8173255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Abstract: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PPT summarizes the content of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I-017-A01</a:t>
                      </a:r>
                      <a:r>
                        <a:rPr lang="en-US" dirty="0"/>
                        <a:t> with the TDD for the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TG on ophthalmology</a:t>
                      </a:r>
                      <a:r>
                        <a:rPr lang="en-US" dirty="0"/>
                        <a:t>, for presentation and discussion during the meeting.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039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597" y="415804"/>
            <a:ext cx="10917403" cy="77585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Benchmarking:   AMD, GC, PM Classifications</a:t>
            </a:r>
            <a:b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</a:br>
            <a:endParaRPr lang="en-US" dirty="0">
              <a:solidFill>
                <a:schemeClr val="accent1"/>
              </a:solidFill>
              <a:latin typeface="+mn-lt"/>
              <a:ea typeface="+mn-ea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742" y="1043874"/>
            <a:ext cx="10694194" cy="5636149"/>
          </a:xfrm>
        </p:spPr>
        <p:txBody>
          <a:bodyPr>
            <a:normAutofit fontScale="40000" lnSpcReduction="20000"/>
          </a:bodyPr>
          <a:lstStyle/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AMD: </a:t>
            </a:r>
          </a:p>
          <a:p>
            <a:pPr marL="914400" lvl="2" indent="0">
              <a:buNone/>
            </a:pPr>
            <a:endParaRPr lang="en-US" sz="2100" dirty="0"/>
          </a:p>
          <a:p>
            <a:pPr lvl="3"/>
            <a:r>
              <a:rPr lang="en-US" sz="5000" dirty="0"/>
              <a:t>[0 (Image </a:t>
            </a:r>
            <a:r>
              <a:rPr lang="en-US" sz="5000" dirty="0" err="1"/>
              <a:t>Nongradable</a:t>
            </a:r>
            <a:r>
              <a:rPr lang="en-US" sz="5000" dirty="0"/>
              <a:t>)]</a:t>
            </a:r>
          </a:p>
          <a:p>
            <a:pPr lvl="3"/>
            <a:r>
              <a:rPr lang="en-US" sz="5000" dirty="0"/>
              <a:t>1 (No/early stage AMD </a:t>
            </a:r>
          </a:p>
          <a:p>
            <a:pPr lvl="3"/>
            <a:r>
              <a:rPr lang="en-US" sz="5000" dirty="0"/>
              <a:t>2 (Intermediate/advanced stage AMD)</a:t>
            </a:r>
          </a:p>
          <a:p>
            <a:pPr marL="914400" lvl="2" indent="0">
              <a:buNone/>
            </a:pPr>
            <a:r>
              <a:rPr lang="en-US" sz="2100" dirty="0"/>
              <a:t>	</a:t>
            </a:r>
          </a:p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GC: </a:t>
            </a:r>
          </a:p>
          <a:p>
            <a:pPr lvl="2"/>
            <a:endParaRPr lang="en-US" sz="2100" dirty="0"/>
          </a:p>
          <a:p>
            <a:pPr lvl="3"/>
            <a:r>
              <a:rPr lang="en-US" sz="5000" dirty="0"/>
              <a:t>[0 (Image </a:t>
            </a:r>
            <a:r>
              <a:rPr lang="en-US" sz="5000" dirty="0" err="1"/>
              <a:t>Nongradable</a:t>
            </a:r>
            <a:r>
              <a:rPr lang="en-US" sz="5000" dirty="0"/>
              <a:t>.]</a:t>
            </a:r>
          </a:p>
          <a:p>
            <a:pPr lvl="3"/>
            <a:r>
              <a:rPr lang="en-US" sz="5000" dirty="0"/>
              <a:t>1 (No GC)</a:t>
            </a:r>
          </a:p>
          <a:p>
            <a:pPr lvl="3"/>
            <a:r>
              <a:rPr lang="en-US" sz="5000" dirty="0"/>
              <a:t>2 (GC)</a:t>
            </a:r>
          </a:p>
          <a:p>
            <a:pPr lvl="3"/>
            <a:r>
              <a:rPr lang="en-US" sz="5000" dirty="0"/>
              <a:t>Optic Disk </a:t>
            </a:r>
          </a:p>
          <a:p>
            <a:pPr marL="1371600" lvl="3" indent="0">
              <a:buNone/>
            </a:pPr>
            <a:endParaRPr lang="en-US" sz="5000" dirty="0"/>
          </a:p>
          <a:p>
            <a:pPr marL="914400" lvl="2" indent="0">
              <a:buNone/>
            </a:pPr>
            <a:endParaRPr lang="en-US" sz="2100" dirty="0"/>
          </a:p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PM: </a:t>
            </a:r>
          </a:p>
          <a:p>
            <a:pPr marL="914400" lvl="2" indent="0">
              <a:buNone/>
            </a:pPr>
            <a:endParaRPr lang="en-US" sz="2100" dirty="0"/>
          </a:p>
          <a:p>
            <a:pPr lvl="3"/>
            <a:r>
              <a:rPr lang="en-US" sz="5100" dirty="0"/>
              <a:t>[0 (Image </a:t>
            </a:r>
            <a:r>
              <a:rPr lang="en-US" sz="5100" dirty="0" err="1"/>
              <a:t>Nongradable</a:t>
            </a:r>
            <a:r>
              <a:rPr lang="en-US" sz="5100" dirty="0"/>
              <a:t>)]</a:t>
            </a:r>
          </a:p>
          <a:p>
            <a:pPr lvl="3"/>
            <a:r>
              <a:rPr lang="en-US" sz="5100" dirty="0"/>
              <a:t>1 (No PM/HM)</a:t>
            </a:r>
          </a:p>
          <a:p>
            <a:pPr lvl="3"/>
            <a:r>
              <a:rPr lang="en-US" sz="5100" dirty="0"/>
              <a:t>2 (HM: high myopia)</a:t>
            </a:r>
          </a:p>
          <a:p>
            <a:pPr lvl="3"/>
            <a:r>
              <a:rPr lang="en-US" sz="5100" dirty="0"/>
              <a:t>3 (PM)</a:t>
            </a:r>
          </a:p>
          <a:p>
            <a:pPr marL="1371600" lvl="3" indent="0">
              <a:buNone/>
            </a:pPr>
            <a:r>
              <a:rPr lang="en-US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332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3423394" y="188158"/>
            <a:ext cx="630505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IN" alt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Benchmarking Metrics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8E9CC5-9909-41ED-86DA-EC2E660D3707}"/>
              </a:ext>
            </a:extLst>
          </p:cNvPr>
          <p:cNvSpPr/>
          <p:nvPr/>
        </p:nvSpPr>
        <p:spPr>
          <a:xfrm>
            <a:off x="1521608" y="1136860"/>
            <a:ext cx="91487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400" b="1" dirty="0">
                <a:solidFill>
                  <a:schemeClr val="accent1"/>
                </a:solidFill>
              </a:rPr>
              <a:t>Sensitivity: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% of positive (disease) cases correctly classified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True Positive/(True Positive + False Negative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en-GB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Specificity: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% of negative (normal) cases correctly classified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True Negative/(True Negative + False Positive)</a:t>
            </a:r>
            <a:endParaRPr lang="en-GB" sz="20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AUC (Area Under ROC);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Sensitivity Vs (1-Specificity) plotted at different points of the model</a:t>
            </a:r>
          </a:p>
          <a:p>
            <a:endParaRPr lang="en-GB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Accuracy, F1 Score </a:t>
            </a:r>
          </a:p>
          <a:p>
            <a:endParaRPr lang="en-US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Cohen’s Kappa / Quadratic Kappa Score</a:t>
            </a:r>
            <a:r>
              <a:rPr lang="en-US" sz="24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endParaRPr lang="en-US" sz="2400" b="1" dirty="0">
              <a:solidFill>
                <a:schemeClr val="accent1"/>
              </a:solidFill>
            </a:endParaRPr>
          </a:p>
          <a:p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7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2674423" y="258915"/>
            <a:ext cx="80674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TG-</a:t>
            </a:r>
            <a:r>
              <a:rPr lang="en-US" dirty="0" err="1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Ophthalmo</a:t>
            </a:r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 Documents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B1BCB7-5CAF-4406-AEB8-681EF9D484A2}"/>
              </a:ext>
            </a:extLst>
          </p:cNvPr>
          <p:cNvSpPr/>
          <p:nvPr/>
        </p:nvSpPr>
        <p:spPr>
          <a:xfrm>
            <a:off x="425125" y="2074005"/>
            <a:ext cx="1160036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TDD: Topic Group Description Document (FGAI4H-I-017-A01) 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Topic Group Call for Participation (FGAI4H-I-017-A02)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Topic Group Collaboration Site: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https://extranet.itu.int/sites/itu-t/focusgroups/ai4h/tg/SitePages/TG-Ophthalmo.aspx</a:t>
            </a:r>
            <a:endParaRPr lang="en-US" sz="2000" dirty="0"/>
          </a:p>
          <a:p>
            <a:r>
              <a:rPr lang="en-GB" sz="3200" u="sng" dirty="0">
                <a:hlinkClick r:id="rId4"/>
              </a:rPr>
              <a:t>​​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5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2840426" y="221970"/>
            <a:ext cx="67376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TG-</a:t>
            </a:r>
            <a:r>
              <a:rPr lang="en-US" dirty="0" err="1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Ophthalmo</a:t>
            </a:r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 Members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B1BCB7-5CAF-4406-AEB8-681EF9D484A2}"/>
              </a:ext>
            </a:extLst>
          </p:cNvPr>
          <p:cNvSpPr/>
          <p:nvPr/>
        </p:nvSpPr>
        <p:spPr>
          <a:xfrm>
            <a:off x="295816" y="1584478"/>
            <a:ext cx="116003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Currently 16 members – From 11 organizations &amp; 7 countries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Dedicated mailing list : </a:t>
            </a:r>
            <a:r>
              <a:rPr lang="en-GB" sz="3200" u="sng" dirty="0">
                <a:hlinkClick r:id="rId3"/>
              </a:rPr>
              <a:t>fgai4htgophthalmo@lists.itu.int​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u="sng" dirty="0">
              <a:hlinkClick r:id="rId3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Mailing List has 35 members</a:t>
            </a:r>
            <a:endParaRPr lang="en-US" dirty="0"/>
          </a:p>
          <a:p>
            <a:r>
              <a:rPr lang="en-GB" sz="3200" u="sng" dirty="0">
                <a:hlinkClick r:id="rId3"/>
              </a:rPr>
              <a:t>​​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225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9219" y="257638"/>
            <a:ext cx="5366927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History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79954" y="1255959"/>
            <a:ext cx="11232091" cy="7652351"/>
          </a:xfrm>
        </p:spPr>
        <p:txBody>
          <a:bodyPr wrap="square">
            <a:sp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Meeting B - New York (Nov 2018)</a:t>
            </a:r>
          </a:p>
          <a:p>
            <a:pPr lvl="1"/>
            <a:r>
              <a:rPr lang="en-US" dirty="0"/>
              <a:t>AI for Ophthalmology Use Case submitted in response to the Call for Proposals</a:t>
            </a:r>
          </a:p>
          <a:p>
            <a:r>
              <a:rPr lang="en-US" dirty="0">
                <a:solidFill>
                  <a:schemeClr val="accent1"/>
                </a:solidFill>
              </a:rPr>
              <a:t>Meeting C – Lausanne, (Jan 2019)</a:t>
            </a:r>
          </a:p>
          <a:p>
            <a:pPr lvl="1"/>
            <a:r>
              <a:rPr lang="en-US" dirty="0"/>
              <a:t>Topic Group “Ophthalmology” established (2 Members)</a:t>
            </a:r>
          </a:p>
          <a:p>
            <a:r>
              <a:rPr lang="en-US" dirty="0">
                <a:solidFill>
                  <a:schemeClr val="accent1"/>
                </a:solidFill>
              </a:rPr>
              <a:t>Meeting D- Shanghai, (Apr 2019)</a:t>
            </a:r>
          </a:p>
          <a:p>
            <a:pPr lvl="1"/>
            <a:r>
              <a:rPr lang="en-US" dirty="0"/>
              <a:t>First version of Topic Description Document (TDD) – Version 1.0 completed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Meeting E to H:  </a:t>
            </a:r>
          </a:p>
          <a:p>
            <a:pPr lvl="1"/>
            <a:r>
              <a:rPr lang="en-US" dirty="0"/>
              <a:t>TDD Revised &amp; Updated during each meeting</a:t>
            </a:r>
          </a:p>
          <a:p>
            <a:pPr lvl="1"/>
            <a:r>
              <a:rPr lang="en-US" dirty="0"/>
              <a:t>New members added</a:t>
            </a:r>
          </a:p>
          <a:p>
            <a:pPr lvl="1"/>
            <a:endParaRPr lang="en-US" dirty="0"/>
          </a:p>
          <a:p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9854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02026" y="1686675"/>
            <a:ext cx="11697105" cy="4602798"/>
          </a:xfrm>
        </p:spPr>
        <p:txBody>
          <a:bodyPr wrap="square">
            <a:spAutoFit/>
          </a:bodyPr>
          <a:lstStyle/>
          <a:p>
            <a:pPr fontAlgn="base" hangingPunct="0"/>
            <a:r>
              <a:rPr lang="en-US" dirty="0">
                <a:solidFill>
                  <a:schemeClr val="accent1"/>
                </a:solidFill>
              </a:rPr>
              <a:t>Emails to all topic group members requesting inputs and contributions.</a:t>
            </a:r>
          </a:p>
          <a:p>
            <a:pPr lvl="0" fontAlgn="base" hangingPunct="0"/>
            <a:r>
              <a:rPr lang="en-US" dirty="0">
                <a:solidFill>
                  <a:schemeClr val="accent1"/>
                </a:solidFill>
              </a:rPr>
              <a:t>Updates to TDD received from </a:t>
            </a:r>
            <a:r>
              <a:rPr lang="en-US" dirty="0" err="1">
                <a:solidFill>
                  <a:schemeClr val="accent1"/>
                </a:solidFill>
              </a:rPr>
              <a:t>Xingxing</a:t>
            </a:r>
            <a:r>
              <a:rPr lang="en-US" dirty="0">
                <a:solidFill>
                  <a:schemeClr val="accent1"/>
                </a:solidFill>
              </a:rPr>
              <a:t> Cao, Baidu, Rajaraman Subramanian,  Calligo Technologies and Parvathi Ram of </a:t>
            </a:r>
            <a:r>
              <a:rPr lang="en-GB" dirty="0">
                <a:solidFill>
                  <a:schemeClr val="accent1"/>
                </a:solidFill>
              </a:rPr>
              <a:t>St. John’s Medical College, India</a:t>
            </a:r>
          </a:p>
          <a:p>
            <a:pPr lvl="0" fontAlgn="base" hangingPunct="0"/>
            <a:r>
              <a:rPr lang="en-US" dirty="0">
                <a:solidFill>
                  <a:schemeClr val="accent1"/>
                </a:solidFill>
              </a:rPr>
              <a:t>Outreach via email, social media.  </a:t>
            </a:r>
          </a:p>
          <a:p>
            <a:pPr lvl="0" fontAlgn="base" hangingPunct="0"/>
            <a:r>
              <a:rPr lang="en-US" dirty="0">
                <a:solidFill>
                  <a:schemeClr val="accent1"/>
                </a:solidFill>
              </a:rPr>
              <a:t>Calls with </a:t>
            </a:r>
            <a:r>
              <a:rPr lang="en-US" dirty="0"/>
              <a:t>: </a:t>
            </a:r>
          </a:p>
          <a:p>
            <a:pPr lvl="1" fontAlgn="base" hangingPunct="0"/>
            <a:r>
              <a:rPr lang="en-US" dirty="0"/>
              <a:t>Dr. Jorge </a:t>
            </a:r>
            <a:r>
              <a:rPr lang="en-US" dirty="0" err="1"/>
              <a:t>Cuadros</a:t>
            </a:r>
            <a:r>
              <a:rPr lang="en-US" dirty="0"/>
              <a:t>, </a:t>
            </a:r>
            <a:r>
              <a:rPr lang="en-US" dirty="0" err="1"/>
              <a:t>EyePACS</a:t>
            </a:r>
            <a:r>
              <a:rPr lang="en-US" dirty="0"/>
              <a:t>, CA, to discuss collaboration for obtaining datasets for testing. </a:t>
            </a:r>
          </a:p>
          <a:p>
            <a:pPr lvl="1" fontAlgn="base" hangingPunct="0"/>
            <a:r>
              <a:rPr lang="en-US" dirty="0"/>
              <a:t>José Tomás Arenas C., Co-Founder &amp; CEO of </a:t>
            </a:r>
            <a:r>
              <a:rPr lang="en-US" dirty="0" err="1"/>
              <a:t>TeleDx.Org</a:t>
            </a:r>
            <a:r>
              <a:rPr lang="en-US" dirty="0"/>
              <a:t>, to bring them on board to the topic group and explore opportunities for collaboration in South Americas </a:t>
            </a:r>
          </a:p>
          <a:p>
            <a:pPr lvl="1" fontAlgn="base" hangingPunct="0"/>
            <a:r>
              <a:rPr lang="en-US" dirty="0"/>
              <a:t>Rajaraman Subramanian and </a:t>
            </a:r>
            <a:r>
              <a:rPr lang="en-US" dirty="0" err="1"/>
              <a:t>Sriganesh</a:t>
            </a:r>
            <a:r>
              <a:rPr lang="en-US" dirty="0"/>
              <a:t> Rao, Calligo Technologies to discuss TDD updates, subtopic creation. 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3087376" y="361112"/>
            <a:ext cx="60172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Progress Since Meeting H</a:t>
            </a:r>
          </a:p>
        </p:txBody>
      </p:sp>
    </p:spTree>
    <p:extLst>
      <p:ext uri="{BB962C8B-B14F-4D97-AF65-F5344CB8AC3E}">
        <p14:creationId xmlns:p14="http://schemas.microsoft.com/office/powerpoint/2010/main" val="3004993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71335" y="0"/>
            <a:ext cx="3819552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Next Steps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231075"/>
            <a:ext cx="11697105" cy="7579511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Updates to TDD: </a:t>
            </a:r>
          </a:p>
          <a:p>
            <a:pPr lvl="2"/>
            <a:r>
              <a:rPr lang="en-US" sz="2400" dirty="0"/>
              <a:t>Complete sections on ethics, </a:t>
            </a:r>
            <a:r>
              <a:rPr lang="en-US" sz="2400" dirty="0" err="1"/>
              <a:t>benchmarking,reporting</a:t>
            </a:r>
            <a:r>
              <a:rPr lang="en-US" sz="2400" dirty="0"/>
              <a:t>. </a:t>
            </a:r>
            <a:endParaRPr lang="en-GB" sz="2400" dirty="0"/>
          </a:p>
          <a:p>
            <a:pPr lvl="2"/>
            <a:r>
              <a:rPr lang="en-GB" sz="2400" dirty="0"/>
              <a:t>Split into subtopics </a:t>
            </a:r>
          </a:p>
          <a:p>
            <a:pPr lvl="2"/>
            <a:r>
              <a:rPr lang="en-GB" sz="2400" dirty="0"/>
              <a:t>Incorporate new TDD Template</a:t>
            </a:r>
            <a:endParaRPr lang="en-US" sz="2400" dirty="0"/>
          </a:p>
          <a:p>
            <a:r>
              <a:rPr lang="en-GB" dirty="0"/>
              <a:t> </a:t>
            </a:r>
            <a:r>
              <a:rPr lang="en-US" dirty="0">
                <a:solidFill>
                  <a:schemeClr val="accent1"/>
                </a:solidFill>
              </a:rPr>
              <a:t>Dataset Procurement: </a:t>
            </a:r>
          </a:p>
          <a:p>
            <a:pPr lvl="1"/>
            <a:r>
              <a:rPr lang="en-US" dirty="0"/>
              <a:t>Undisclosed datasets needed for testing </a:t>
            </a:r>
          </a:p>
          <a:p>
            <a:pPr lvl="1"/>
            <a:r>
              <a:rPr lang="en-US" dirty="0"/>
              <a:t>Possible sources: DR-Net, </a:t>
            </a:r>
            <a:r>
              <a:rPr lang="en-US" dirty="0" err="1"/>
              <a:t>EyePACs</a:t>
            </a:r>
            <a:r>
              <a:rPr lang="en-US" dirty="0"/>
              <a:t>, Aravind Eye Hospital, Verily (Google)</a:t>
            </a:r>
          </a:p>
          <a:p>
            <a:r>
              <a:rPr lang="en-US" dirty="0">
                <a:solidFill>
                  <a:schemeClr val="accent1"/>
                </a:solidFill>
              </a:rPr>
              <a:t>Benchmarking:</a:t>
            </a:r>
          </a:p>
          <a:p>
            <a:pPr lvl="1"/>
            <a:r>
              <a:rPr lang="en-US" dirty="0"/>
              <a:t>Establish methodology and implement. </a:t>
            </a:r>
          </a:p>
          <a:p>
            <a:r>
              <a:rPr lang="en-GB" dirty="0"/>
              <a:t> </a:t>
            </a:r>
            <a:r>
              <a:rPr lang="en-US" dirty="0">
                <a:solidFill>
                  <a:schemeClr val="accent1"/>
                </a:solidFill>
              </a:rPr>
              <a:t>Outreach / Community Building</a:t>
            </a:r>
            <a:endParaRPr lang="en-US" dirty="0"/>
          </a:p>
          <a:p>
            <a:pPr lvl="1"/>
            <a:r>
              <a:rPr lang="en-US" dirty="0"/>
              <a:t>Increase engagement from members</a:t>
            </a:r>
          </a:p>
          <a:p>
            <a:pPr lvl="1"/>
            <a:r>
              <a:rPr lang="en-US" dirty="0"/>
              <a:t>Get more experts on board and involved.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92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4372C6BE-2CC8-6A48-9297-C45F92B70FA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CE12F27-0FB4-B74B-AE1C-69AFF6938590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696368" y="2239363"/>
            <a:ext cx="3322840" cy="7017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Thank you!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9A6871-B7BD-43F3-9FF2-4005A2D43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35" y="4181534"/>
            <a:ext cx="5026855" cy="21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372535" cy="2312275"/>
          </a:xfrm>
        </p:spPr>
        <p:txBody>
          <a:bodyPr>
            <a:normAutofit/>
          </a:bodyPr>
          <a:lstStyle/>
          <a:p>
            <a:r>
              <a:rPr lang="en-GB" sz="5400" dirty="0"/>
              <a:t>Meeting G Topic Group Update</a:t>
            </a:r>
            <a:br>
              <a:rPr lang="en-GB" dirty="0"/>
            </a:br>
            <a:r>
              <a:rPr lang="en-GB" sz="5400" dirty="0"/>
              <a:t>Ophthalmology (</a:t>
            </a:r>
            <a:r>
              <a:rPr lang="en-US" sz="5400" dirty="0"/>
              <a:t>TG-</a:t>
            </a:r>
            <a:r>
              <a:rPr lang="en-US" sz="5400" dirty="0" err="1"/>
              <a:t>Ophthalmo</a:t>
            </a:r>
            <a:r>
              <a:rPr lang="en-US" sz="5400" dirty="0"/>
              <a:t> </a:t>
            </a:r>
            <a:r>
              <a:rPr lang="en-GB" sz="5400" dirty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534" y="4850526"/>
            <a:ext cx="12192000" cy="2448560"/>
          </a:xfrm>
        </p:spPr>
        <p:txBody>
          <a:bodyPr>
            <a:normAutofit/>
          </a:bodyPr>
          <a:lstStyle/>
          <a:p>
            <a:r>
              <a:rPr lang="en-GB" sz="2800" dirty="0"/>
              <a:t>E-meeting, May 7– 8, 2020</a:t>
            </a:r>
          </a:p>
          <a:p>
            <a:r>
              <a:rPr lang="en-US" sz="2800" dirty="0"/>
              <a:t>Arun Shroff, </a:t>
            </a:r>
            <a:r>
              <a:rPr lang="en-US" dirty="0"/>
              <a:t>Topic Driver, TG-Ophthalmology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E6507-F038-F64B-B30E-A08E7E722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38" y="2312274"/>
            <a:ext cx="5026855" cy="21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8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9276" y="14948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– Ophthalmology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019" y="1275243"/>
            <a:ext cx="10962690" cy="5691383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accent1"/>
              </a:solidFill>
            </a:endParaRPr>
          </a:p>
          <a:p>
            <a:r>
              <a:rPr lang="en-GB" sz="3200" dirty="0">
                <a:solidFill>
                  <a:schemeClr val="accent1"/>
                </a:solidFill>
              </a:rPr>
              <a:t>Standardized benchmarking of artificial intelligence for Ophthalmology.</a:t>
            </a:r>
          </a:p>
          <a:p>
            <a:endParaRPr lang="en-GB" sz="3200" dirty="0">
              <a:solidFill>
                <a:schemeClr val="accent1"/>
              </a:solidFill>
            </a:endParaRPr>
          </a:p>
          <a:p>
            <a:r>
              <a:rPr lang="en-US" sz="3200" dirty="0">
                <a:solidFill>
                  <a:schemeClr val="accent1"/>
                </a:solidFill>
              </a:rPr>
              <a:t>Conditions/Sub-topics in this group:</a:t>
            </a:r>
          </a:p>
          <a:p>
            <a:pPr lvl="1"/>
            <a:r>
              <a:rPr lang="en-US" sz="2600" dirty="0"/>
              <a:t>Diabetic Retinopathy (DR)  </a:t>
            </a:r>
          </a:p>
          <a:p>
            <a:pPr lvl="1"/>
            <a:r>
              <a:rPr lang="en-US" sz="2600" dirty="0"/>
              <a:t>Age Related Macular Degeneration (AMD)</a:t>
            </a:r>
          </a:p>
          <a:p>
            <a:pPr lvl="1"/>
            <a:r>
              <a:rPr lang="en-GB" sz="2600" dirty="0"/>
              <a:t>Glaucoma (GC) </a:t>
            </a:r>
          </a:p>
          <a:p>
            <a:pPr lvl="1"/>
            <a:r>
              <a:rPr lang="en-GB" sz="2600" dirty="0"/>
              <a:t>Pathological Myopia (PM)</a:t>
            </a:r>
          </a:p>
          <a:p>
            <a:pPr lvl="1"/>
            <a:r>
              <a:rPr lang="en-GB" sz="2600" dirty="0"/>
              <a:t>Red Eye  (RE) – (Added Meeting G)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86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6304" y="26206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The Health Challenge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510" y="1356366"/>
            <a:ext cx="10694194" cy="4576790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solidFill>
                  <a:schemeClr val="accent1"/>
                </a:solidFill>
              </a:rPr>
              <a:t>Diabetic Retinopathy (DR)  </a:t>
            </a:r>
          </a:p>
          <a:p>
            <a:pPr lvl="2"/>
            <a:r>
              <a:rPr lang="en-GB" sz="2400" dirty="0"/>
              <a:t>At risk population :  422M worldwide with diabetes (2014)</a:t>
            </a:r>
          </a:p>
          <a:p>
            <a:pPr lvl="2"/>
            <a:r>
              <a:rPr lang="en-GB" sz="2400" dirty="0"/>
              <a:t>35%, 148M have DR / 11%</a:t>
            </a:r>
          </a:p>
          <a:p>
            <a:pPr lvl="2"/>
            <a:r>
              <a:rPr lang="en-GB" sz="2400" dirty="0"/>
              <a:t> 48M have Vision Threatening DR  (64M by 2040)</a:t>
            </a:r>
          </a:p>
          <a:p>
            <a:pPr lvl="2"/>
            <a:r>
              <a:rPr lang="en-GB" sz="2400" dirty="0"/>
              <a:t> Leading cause of blindness among adults worldwide</a:t>
            </a:r>
          </a:p>
          <a:p>
            <a:pPr lvl="2"/>
            <a:endParaRPr lang="en-GB" dirty="0"/>
          </a:p>
          <a:p>
            <a:pPr lvl="1"/>
            <a:r>
              <a:rPr lang="en-US" sz="3200" dirty="0">
                <a:solidFill>
                  <a:schemeClr val="accent1"/>
                </a:solidFill>
              </a:rPr>
              <a:t>Age Related Macular Degeneration (AMD)  </a:t>
            </a:r>
          </a:p>
          <a:p>
            <a:pPr lvl="2"/>
            <a:r>
              <a:rPr lang="en-GB" sz="2400" dirty="0"/>
              <a:t>Damages macula and impairs central vision </a:t>
            </a:r>
          </a:p>
          <a:p>
            <a:pPr lvl="2"/>
            <a:r>
              <a:rPr lang="en-GB" sz="2400" dirty="0"/>
              <a:t>196M by 2020</a:t>
            </a:r>
          </a:p>
          <a:p>
            <a:pPr lvl="2"/>
            <a:r>
              <a:rPr lang="en-GB" sz="2400" dirty="0"/>
              <a:t>Third leading cause of vision loss overall, leading cause for those over 50 </a:t>
            </a:r>
          </a:p>
          <a:p>
            <a:pPr lvl="2"/>
            <a:endParaRPr lang="en-GB" sz="2400" dirty="0"/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9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510" y="34894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The Health Challenge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425578"/>
            <a:ext cx="10694194" cy="457679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sz="4600" dirty="0">
                <a:solidFill>
                  <a:schemeClr val="accent1"/>
                </a:solidFill>
              </a:rPr>
              <a:t>Glaucoma (GC)  </a:t>
            </a:r>
          </a:p>
          <a:p>
            <a:pPr lvl="2"/>
            <a:r>
              <a:rPr lang="en-US" sz="3400" dirty="0"/>
              <a:t>Damages optic nerve &amp; leads to vision loss </a:t>
            </a:r>
          </a:p>
          <a:p>
            <a:pPr lvl="2"/>
            <a:r>
              <a:rPr lang="en-US" sz="3400" dirty="0"/>
              <a:t>80M by 2020</a:t>
            </a:r>
          </a:p>
          <a:p>
            <a:pPr lvl="2"/>
            <a:endParaRPr lang="en-GB" dirty="0"/>
          </a:p>
          <a:p>
            <a:pPr lvl="1"/>
            <a:r>
              <a:rPr lang="en-US" sz="4600" dirty="0">
                <a:solidFill>
                  <a:schemeClr val="accent1"/>
                </a:solidFill>
              </a:rPr>
              <a:t>Pathological Myopia (PM)  </a:t>
            </a:r>
          </a:p>
          <a:p>
            <a:pPr lvl="2"/>
            <a:r>
              <a:rPr lang="en-GB" sz="3400" dirty="0"/>
              <a:t>Global Prevalence is 0.9%  to 3.1%</a:t>
            </a:r>
          </a:p>
          <a:p>
            <a:pPr lvl="2"/>
            <a:r>
              <a:rPr lang="en-GB" sz="3400" dirty="0"/>
              <a:t>35% of people with myopia have High Myopia, which can develop into PM</a:t>
            </a:r>
          </a:p>
          <a:p>
            <a:pPr lvl="2"/>
            <a:endParaRPr lang="en-GB" sz="2600" dirty="0"/>
          </a:p>
          <a:p>
            <a:pPr lvl="1"/>
            <a:r>
              <a:rPr lang="en-US" sz="4600" dirty="0">
                <a:solidFill>
                  <a:schemeClr val="accent1"/>
                </a:solidFill>
              </a:rPr>
              <a:t>Red Eye </a:t>
            </a:r>
            <a:r>
              <a:rPr lang="en-US" sz="3400" i="1" dirty="0">
                <a:solidFill>
                  <a:schemeClr val="accent1"/>
                </a:solidFill>
              </a:rPr>
              <a:t>[Added Meeting G] </a:t>
            </a:r>
          </a:p>
          <a:p>
            <a:pPr lvl="2"/>
            <a:r>
              <a:rPr lang="en-GB" sz="3400" dirty="0"/>
              <a:t>2-3% visits to primary health </a:t>
            </a:r>
            <a:r>
              <a:rPr lang="en-GB" sz="3400" dirty="0" err="1"/>
              <a:t>centers</a:t>
            </a:r>
            <a:r>
              <a:rPr lang="en-GB" sz="3400" dirty="0"/>
              <a:t> &amp; emergency facilities  due to eye problems &amp; majority are due to Red Eye. </a:t>
            </a:r>
          </a:p>
          <a:p>
            <a:pPr lvl="2"/>
            <a:r>
              <a:rPr lang="en-GB" sz="3400" dirty="0"/>
              <a:t>May denote more serious conditions like keratitis, iritis, glaucoma, which could lead to vision loss</a:t>
            </a:r>
          </a:p>
          <a:p>
            <a:pPr marL="914400" lvl="2" indent="0">
              <a:buNone/>
            </a:pPr>
            <a:endParaRPr lang="en-GB" sz="3800" dirty="0"/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8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046" y="370371"/>
            <a:ext cx="3744484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Impact of AI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922" y="2011364"/>
            <a:ext cx="10694194" cy="457679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 hangingPunct="0"/>
            <a:r>
              <a:rPr lang="en-GB" dirty="0"/>
              <a:t>Bridge acute shortage of healthcare professionals in LMICs, rural areas.</a:t>
            </a:r>
            <a:endParaRPr lang="en-US" dirty="0"/>
          </a:p>
          <a:p>
            <a:pPr lvl="0" fontAlgn="base" hangingPunct="0"/>
            <a:r>
              <a:rPr lang="en-GB" dirty="0"/>
              <a:t>Provide earlier detection and prevent vision loss for millions. </a:t>
            </a:r>
          </a:p>
          <a:p>
            <a:pPr lvl="0" fontAlgn="base" hangingPunct="0"/>
            <a:r>
              <a:rPr lang="en-GB" dirty="0"/>
              <a:t>Decrease healthcare costs via earlier interventions </a:t>
            </a:r>
          </a:p>
          <a:p>
            <a:pPr lvl="0" fontAlgn="base" hangingPunct="0"/>
            <a:r>
              <a:rPr lang="en-GB" dirty="0"/>
              <a:t>Increase overall efficiency and scalability of current screening methods.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6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2673849" y="192249"/>
            <a:ext cx="1065430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IN" alt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Available Datasets - DR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54281C-2ED7-4E66-A323-35C4CBD654DB}"/>
              </a:ext>
            </a:extLst>
          </p:cNvPr>
          <p:cNvSpPr/>
          <p:nvPr/>
        </p:nvSpPr>
        <p:spPr>
          <a:xfrm>
            <a:off x="1319213" y="763622"/>
            <a:ext cx="6096000" cy="59021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400" b="1" dirty="0" err="1">
                <a:solidFill>
                  <a:schemeClr val="accent1"/>
                </a:solidFill>
              </a:rPr>
              <a:t>EyePACS</a:t>
            </a:r>
            <a:r>
              <a:rPr lang="en-GB" sz="2800" b="1" dirty="0">
                <a:solidFill>
                  <a:schemeClr val="accent1"/>
                </a:solidFill>
              </a:rPr>
              <a:t> dataset: </a:t>
            </a:r>
          </a:p>
          <a:p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Approx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 90,000 fundus images, 5 levels of severity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en-GB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accent1"/>
                </a:solidFill>
              </a:rPr>
              <a:t>Kaggle:  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(derived from </a:t>
            </a:r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EyePACS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endParaRPr lang="en-GB" sz="2800" b="1" dirty="0">
              <a:solidFill>
                <a:schemeClr val="accent1"/>
              </a:solidFill>
            </a:endParaRPr>
          </a:p>
          <a:p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Approx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 35,000 images : 5 levels of severity 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Aptos 2019 Challenge : 3664 images : 5 levels of severity</a:t>
            </a:r>
          </a:p>
          <a:p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400" b="1" dirty="0">
                <a:solidFill>
                  <a:schemeClr val="accent1"/>
                </a:solidFill>
              </a:rPr>
              <a:t>MESSIDOR dataset: </a:t>
            </a:r>
          </a:p>
          <a:p>
            <a:endParaRPr lang="en-GB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1,200 images, 4 levels of severity </a:t>
            </a:r>
          </a:p>
          <a:p>
            <a:endParaRPr lang="en-GB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400" b="1" dirty="0" err="1">
                <a:solidFill>
                  <a:schemeClr val="accent1"/>
                </a:solidFill>
              </a:rPr>
              <a:t>DiaRetDB</a:t>
            </a:r>
            <a:r>
              <a:rPr lang="en-GB" sz="2400" b="1" dirty="0">
                <a:solidFill>
                  <a:schemeClr val="accent1"/>
                </a:solidFill>
              </a:rPr>
              <a:t> dataset:  </a:t>
            </a:r>
          </a:p>
          <a:p>
            <a:r>
              <a:rPr lang="en-GB" dirty="0">
                <a:latin typeface="Times New Roman" panose="02020603050405020304" pitchFamily="18" charset="0"/>
                <a:ea typeface="DengXian" panose="02010600030101010101" pitchFamily="2" charset="-122"/>
              </a:rPr>
              <a:t>~ 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200 images marked with lesions etc</a:t>
            </a:r>
          </a:p>
          <a:p>
            <a:endParaRPr lang="en-GB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pic>
        <p:nvPicPr>
          <p:cNvPr id="1026" name="Picture 2" descr="https://storage.googleapis.com/kaggle-competitions/kaggle/4104/media/eyepacs.png">
            <a:extLst>
              <a:ext uri="{FF2B5EF4-FFF2-40B4-BE49-F238E27FC236}">
                <a16:creationId xmlns:a16="http://schemas.microsoft.com/office/drawing/2014/main" id="{C992A9F4-CAB1-469E-93D8-EA5410C2B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9" y="1472081"/>
            <a:ext cx="1390650" cy="55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aggle">
            <a:extLst>
              <a:ext uri="{FF2B5EF4-FFF2-40B4-BE49-F238E27FC236}">
                <a16:creationId xmlns:a16="http://schemas.microsoft.com/office/drawing/2014/main" id="{6E4783E4-A361-4EC1-AFAE-A6B7387E7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602" y="2816913"/>
            <a:ext cx="1708150" cy="61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424D95C-2854-4167-B5B2-81ED4323872C}"/>
              </a:ext>
            </a:extLst>
          </p:cNvPr>
          <p:cNvSpPr/>
          <p:nvPr/>
        </p:nvSpPr>
        <p:spPr>
          <a:xfrm>
            <a:off x="660400" y="5270562"/>
            <a:ext cx="248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8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1723913" y="499448"/>
            <a:ext cx="1065430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IN" alt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Available Datasets -   AMD, GC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54281C-2ED7-4E66-A323-35C4CBD654DB}"/>
              </a:ext>
            </a:extLst>
          </p:cNvPr>
          <p:cNvSpPr/>
          <p:nvPr/>
        </p:nvSpPr>
        <p:spPr>
          <a:xfrm>
            <a:off x="1723913" y="1347917"/>
            <a:ext cx="946473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/>
                </a:solidFill>
              </a:rPr>
              <a:t>AMD: </a:t>
            </a:r>
          </a:p>
          <a:p>
            <a:endParaRPr lang="en-GB" sz="2800" b="1" dirty="0">
              <a:solidFill>
                <a:schemeClr val="accent1"/>
              </a:solidFill>
            </a:endParaRPr>
          </a:p>
          <a:p>
            <a:pPr lvl="1"/>
            <a:r>
              <a:rPr lang="en-GB" sz="2000" b="1" dirty="0">
                <a:solidFill>
                  <a:schemeClr val="accent1"/>
                </a:solidFill>
              </a:rPr>
              <a:t>AREDS dataset</a:t>
            </a:r>
            <a:r>
              <a:rPr lang="en-GB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</a:p>
          <a:p>
            <a:pPr lvl="1"/>
            <a:r>
              <a:rPr lang="en-GB" dirty="0"/>
              <a:t>(Age Related Eye Disease Study )</a:t>
            </a:r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Images from ~4700 patients : </a:t>
            </a:r>
          </a:p>
          <a:p>
            <a:pPr lvl="1"/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GB" sz="2400" b="1" dirty="0">
                <a:solidFill>
                  <a:schemeClr val="accent1"/>
                </a:solidFill>
              </a:rPr>
              <a:t>KORA</a:t>
            </a:r>
            <a:r>
              <a:rPr lang="hi-IN" sz="2400" b="1" dirty="0">
                <a:solidFill>
                  <a:schemeClr val="accent1"/>
                </a:solidFill>
              </a:rPr>
              <a:t> </a:t>
            </a:r>
            <a:r>
              <a:rPr lang="en-GB" sz="2400" b="1" dirty="0">
                <a:solidFill>
                  <a:schemeClr val="accent1"/>
                </a:solidFill>
              </a:rPr>
              <a:t>dataset:</a:t>
            </a:r>
            <a:r>
              <a:rPr lang="hi-IN" sz="2400" b="1" dirty="0">
                <a:solidFill>
                  <a:schemeClr val="accent1"/>
                </a:solidFill>
              </a:rPr>
              <a:t> </a:t>
            </a:r>
            <a:r>
              <a:rPr lang="en-GB" sz="2400" b="1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(</a:t>
            </a:r>
            <a:r>
              <a:rPr lang="en-GB" dirty="0"/>
              <a:t>Cooperative Health Research in the Region of Augsburg (KORA) dataset,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pPr lvl="1"/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Approx</a:t>
            </a:r>
            <a:r>
              <a:rPr lang="hi-IN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2840 patient records</a:t>
            </a:r>
          </a:p>
          <a:p>
            <a:endParaRPr lang="en-US" sz="2800" b="1" dirty="0">
              <a:solidFill>
                <a:schemeClr val="accent1"/>
              </a:solidFill>
            </a:endParaRPr>
          </a:p>
          <a:p>
            <a:r>
              <a:rPr lang="en-US" sz="2800" b="1" dirty="0">
                <a:solidFill>
                  <a:schemeClr val="accent1"/>
                </a:solidFill>
              </a:rPr>
              <a:t>GC: 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ORIGA, 650 fundus images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Retinal fundus images for glaucoma analysis (RIGA, 760 images) 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ACHIKO-K (258 images)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DRISHTI-GS (100 images)</a:t>
            </a:r>
          </a:p>
          <a:p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24D95C-2854-4167-B5B2-81ED4323872C}"/>
              </a:ext>
            </a:extLst>
          </p:cNvPr>
          <p:cNvSpPr/>
          <p:nvPr/>
        </p:nvSpPr>
        <p:spPr>
          <a:xfrm>
            <a:off x="660400" y="5270562"/>
            <a:ext cx="248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1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961" y="324528"/>
            <a:ext cx="7874815" cy="8821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Benchmarking: DR Classifications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206650"/>
            <a:ext cx="10694194" cy="558256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600" b="1" dirty="0">
                <a:solidFill>
                  <a:schemeClr val="accent1"/>
                </a:solidFill>
              </a:rPr>
              <a:t>Binary: </a:t>
            </a:r>
            <a:endParaRPr lang="en-US" sz="3000" b="1" dirty="0">
              <a:solidFill>
                <a:schemeClr val="accent1"/>
              </a:solidFill>
            </a:endParaRPr>
          </a:p>
          <a:p>
            <a:pPr marL="914400" lvl="2" indent="0">
              <a:buNone/>
            </a:pPr>
            <a:r>
              <a:rPr lang="en-US" sz="3200" dirty="0"/>
              <a:t>	[</a:t>
            </a:r>
            <a:r>
              <a:rPr lang="en-US" sz="2600" dirty="0"/>
              <a:t>0 (</a:t>
            </a:r>
            <a:r>
              <a:rPr lang="en-US" sz="2600" dirty="0" err="1"/>
              <a:t>Nogradable</a:t>
            </a:r>
            <a:r>
              <a:rPr lang="en-US" sz="2600" dirty="0"/>
              <a:t> Image)]  (Optional)</a:t>
            </a:r>
          </a:p>
          <a:p>
            <a:pPr marL="914400" lvl="2" indent="0">
              <a:buNone/>
            </a:pPr>
            <a:r>
              <a:rPr lang="en-US" sz="2600" dirty="0"/>
              <a:t>	1 (Non-referable Retinopathy   = Normal or Mild)</a:t>
            </a:r>
          </a:p>
          <a:p>
            <a:pPr marL="914400" lvl="2" indent="0">
              <a:buNone/>
            </a:pPr>
            <a:r>
              <a:rPr lang="en-US" sz="2600" dirty="0"/>
              <a:t>	2 (Referable Retinopathy  = Moderate, Severe, PDR)</a:t>
            </a:r>
          </a:p>
          <a:p>
            <a:pPr marL="457200" lvl="1" indent="0">
              <a:buNone/>
            </a:pPr>
            <a:r>
              <a:rPr lang="en-US" sz="3600" b="1" dirty="0"/>
              <a:t> </a:t>
            </a:r>
          </a:p>
          <a:p>
            <a:pPr lvl="1"/>
            <a:r>
              <a:rPr lang="en-US" sz="2600" b="1" dirty="0">
                <a:solidFill>
                  <a:schemeClr val="accent1"/>
                </a:solidFill>
              </a:rPr>
              <a:t>Multi-class Classification:</a:t>
            </a:r>
          </a:p>
          <a:p>
            <a:pPr marL="457200" lvl="1" indent="0">
              <a:buNone/>
            </a:pPr>
            <a:endParaRPr lang="en-US" sz="3700" b="1" dirty="0">
              <a:solidFill>
                <a:schemeClr val="accent1"/>
              </a:solidFill>
            </a:endParaRPr>
          </a:p>
          <a:p>
            <a:pPr marL="1371600" lvl="3" indent="0">
              <a:buNone/>
            </a:pPr>
            <a:r>
              <a:rPr lang="en-US" sz="3000" dirty="0"/>
              <a:t>	[</a:t>
            </a:r>
            <a:r>
              <a:rPr lang="en-US" sz="2600" dirty="0"/>
              <a:t>0 (</a:t>
            </a:r>
            <a:r>
              <a:rPr lang="en-US" sz="2600" dirty="0" err="1"/>
              <a:t>Nongradable</a:t>
            </a:r>
            <a:r>
              <a:rPr lang="en-US" sz="2600" dirty="0"/>
              <a:t> Image)  ] (Optional)</a:t>
            </a:r>
          </a:p>
          <a:p>
            <a:pPr marL="1371600" lvl="3" indent="0">
              <a:buNone/>
            </a:pPr>
            <a:r>
              <a:rPr lang="en-US" sz="2600" dirty="0"/>
              <a:t>	1(Normal) </a:t>
            </a:r>
          </a:p>
          <a:p>
            <a:pPr marL="1371600" lvl="3" indent="0">
              <a:buNone/>
            </a:pPr>
            <a:r>
              <a:rPr lang="en-US" sz="2600" dirty="0"/>
              <a:t>	2 (Mild)</a:t>
            </a:r>
          </a:p>
          <a:p>
            <a:pPr marL="1371600" lvl="3" indent="0">
              <a:buNone/>
            </a:pPr>
            <a:r>
              <a:rPr lang="en-US" sz="2600" dirty="0"/>
              <a:t>	3 (Moderate NPDR)</a:t>
            </a:r>
          </a:p>
          <a:p>
            <a:pPr marL="1371600" lvl="3" indent="0">
              <a:buNone/>
            </a:pPr>
            <a:r>
              <a:rPr lang="en-US" sz="2600" dirty="0"/>
              <a:t>	4 (Severe NPDR)</a:t>
            </a:r>
          </a:p>
          <a:p>
            <a:pPr marL="1371600" lvl="3" indent="0">
              <a:buNone/>
            </a:pPr>
            <a:r>
              <a:rPr lang="en-US" sz="2600" dirty="0"/>
              <a:t>	5 (PDR)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4E2233-E881-47BD-9BB5-5344B5EE2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425883" y="3070411"/>
            <a:ext cx="6269150" cy="134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325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6278BB-F3E8-4EF7-B25F-F498332C04DD}"/>
</file>

<file path=customXml/itemProps2.xml><?xml version="1.0" encoding="utf-8"?>
<ds:datastoreItem xmlns:ds="http://schemas.openxmlformats.org/officeDocument/2006/customXml" ds:itemID="{4A587F46-5AFD-431A-8B07-B33849B29D57}"/>
</file>

<file path=customXml/itemProps3.xml><?xml version="1.0" encoding="utf-8"?>
<ds:datastoreItem xmlns:ds="http://schemas.openxmlformats.org/officeDocument/2006/customXml" ds:itemID="{1009CB96-3320-4952-A1E7-9AD335EB7FA3}"/>
</file>

<file path=docProps/app.xml><?xml version="1.0" encoding="utf-8"?>
<Properties xmlns="http://schemas.openxmlformats.org/officeDocument/2006/extended-properties" xmlns:vt="http://schemas.openxmlformats.org/officeDocument/2006/docPropsVTypes">
  <TotalTime>4755</TotalTime>
  <Words>1072</Words>
  <Application>Microsoft Office PowerPoint</Application>
  <PresentationFormat>Widescreen</PresentationFormat>
  <Paragraphs>203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Aharoni</vt:lpstr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Meeting G Topic Group Update Ophthalmology (TG-Ophthalmo )</vt:lpstr>
      <vt:lpstr>Topic Group – Ophthalmology </vt:lpstr>
      <vt:lpstr>The Health Challenge </vt:lpstr>
      <vt:lpstr>The Health Challenge </vt:lpstr>
      <vt:lpstr>Impact of AI </vt:lpstr>
      <vt:lpstr>PowerPoint Presentation</vt:lpstr>
      <vt:lpstr>PowerPoint Presentation</vt:lpstr>
      <vt:lpstr>Benchmarking: DR Classifications </vt:lpstr>
      <vt:lpstr>Benchmarking:   AMD, GC, PM Classifications </vt:lpstr>
      <vt:lpstr>PowerPoint Presentation</vt:lpstr>
      <vt:lpstr>PowerPoint Presentation</vt:lpstr>
      <vt:lpstr>PowerPoint Presentation</vt:lpstr>
      <vt:lpstr>Topic Group History</vt:lpstr>
      <vt:lpstr>PowerPoint Presentation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– Presentation (TG-Ophthalmo)</dc:title>
  <dc:creator>A Shroff</dc:creator>
  <cp:lastModifiedBy>Simão Campos-Neto</cp:lastModifiedBy>
  <cp:revision>137</cp:revision>
  <dcterms:created xsi:type="dcterms:W3CDTF">2019-05-31T05:03:07Z</dcterms:created>
  <dcterms:modified xsi:type="dcterms:W3CDTF">2020-05-06T20:45:59Z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