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8"/>
  </p:notesMasterIdLst>
  <p:sldIdLst>
    <p:sldId id="256" r:id="rId5"/>
    <p:sldId id="257" r:id="rId6"/>
    <p:sldId id="282" r:id="rId7"/>
    <p:sldId id="284" r:id="rId8"/>
    <p:sldId id="286" r:id="rId9"/>
    <p:sldId id="302" r:id="rId10"/>
    <p:sldId id="273" r:id="rId11"/>
    <p:sldId id="283" r:id="rId12"/>
    <p:sldId id="299" r:id="rId13"/>
    <p:sldId id="303" r:id="rId14"/>
    <p:sldId id="304" r:id="rId15"/>
    <p:sldId id="285" r:id="rId16"/>
    <p:sldId id="268" r:id="rId17"/>
  </p:sldIdLst>
  <p:sldSz cx="9144000" cy="6858000" type="screen4x3"/>
  <p:notesSz cx="7104063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1CB74-AE4A-46F4-AAD0-3B7645912BF5}" v="6" dt="2020-05-01T17:18:40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2029" autoAdjust="0"/>
  </p:normalViewPr>
  <p:slideViewPr>
    <p:cSldViewPr snapToGrid="0">
      <p:cViewPr varScale="1">
        <p:scale>
          <a:sx n="81" d="100"/>
          <a:sy n="81" d="100"/>
        </p:scale>
        <p:origin x="69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biri, Ayda" userId="b37f3988-c176-4be8-807a-107e80ddceeb" providerId="ADAL" clId="{51C1CB74-AE4A-46F4-AAD0-3B7645912BF5}"/>
    <pc:docChg chg="undo custSel addSld modSld">
      <pc:chgData name="Dabiri, Ayda" userId="b37f3988-c176-4be8-807a-107e80ddceeb" providerId="ADAL" clId="{51C1CB74-AE4A-46F4-AAD0-3B7645912BF5}" dt="2020-05-01T17:20:42.897" v="52" actId="403"/>
      <pc:docMkLst>
        <pc:docMk/>
      </pc:docMkLst>
      <pc:sldChg chg="modSp">
        <pc:chgData name="Dabiri, Ayda" userId="b37f3988-c176-4be8-807a-107e80ddceeb" providerId="ADAL" clId="{51C1CB74-AE4A-46F4-AAD0-3B7645912BF5}" dt="2020-05-01T17:18:21.079" v="22" actId="20577"/>
        <pc:sldMkLst>
          <pc:docMk/>
          <pc:sldMk cId="2383934936" sldId="256"/>
        </pc:sldMkLst>
        <pc:spChg chg="mod">
          <ac:chgData name="Dabiri, Ayda" userId="b37f3988-c176-4be8-807a-107e80ddceeb" providerId="ADAL" clId="{51C1CB74-AE4A-46F4-AAD0-3B7645912BF5}" dt="2020-05-01T17:18:21.079" v="22" actId="20577"/>
          <ac:spMkLst>
            <pc:docMk/>
            <pc:sldMk cId="2383934936" sldId="256"/>
            <ac:spMk id="9" creationId="{8C7CA0D1-8B49-4675-8A5E-57C7F64475C1}"/>
          </ac:spMkLst>
        </pc:spChg>
        <pc:graphicFrameChg chg="mod modGraphic">
          <ac:chgData name="Dabiri, Ayda" userId="b37f3988-c176-4be8-807a-107e80ddceeb" providerId="ADAL" clId="{51C1CB74-AE4A-46F4-AAD0-3B7645912BF5}" dt="2020-05-01T17:18:12.352" v="14" actId="20577"/>
          <ac:graphicFrameMkLst>
            <pc:docMk/>
            <pc:sldMk cId="2383934936" sldId="256"/>
            <ac:graphicFrameMk id="14" creationId="{F23ADA95-2EB2-45F5-AA21-8B52FA9A9E11}"/>
          </ac:graphicFrameMkLst>
        </pc:graphicFrameChg>
      </pc:sldChg>
      <pc:sldChg chg="add">
        <pc:chgData name="Dabiri, Ayda" userId="b37f3988-c176-4be8-807a-107e80ddceeb" providerId="ADAL" clId="{51C1CB74-AE4A-46F4-AAD0-3B7645912BF5}" dt="2020-05-01T17:18:40.097" v="23"/>
        <pc:sldMkLst>
          <pc:docMk/>
          <pc:sldMk cId="3831429465" sldId="257"/>
        </pc:sldMkLst>
      </pc:sldChg>
      <pc:sldChg chg="modSp add">
        <pc:chgData name="Dabiri, Ayda" userId="b37f3988-c176-4be8-807a-107e80ddceeb" providerId="ADAL" clId="{51C1CB74-AE4A-46F4-AAD0-3B7645912BF5}" dt="2020-05-01T17:20:42.897" v="52" actId="403"/>
        <pc:sldMkLst>
          <pc:docMk/>
          <pc:sldMk cId="2792683098" sldId="268"/>
        </pc:sldMkLst>
        <pc:spChg chg="mod">
          <ac:chgData name="Dabiri, Ayda" userId="b37f3988-c176-4be8-807a-107e80ddceeb" providerId="ADAL" clId="{51C1CB74-AE4A-46F4-AAD0-3B7645912BF5}" dt="2020-05-01T17:20:42.897" v="52" actId="403"/>
          <ac:spMkLst>
            <pc:docMk/>
            <pc:sldMk cId="2792683098" sldId="268"/>
            <ac:spMk id="2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20:42.897" v="52" actId="403"/>
          <ac:spMkLst>
            <pc:docMk/>
            <pc:sldMk cId="2792683098" sldId="268"/>
            <ac:spMk id="3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18:40.254" v="24" actId="27636"/>
        <pc:sldMkLst>
          <pc:docMk/>
          <pc:sldMk cId="2597216202" sldId="273"/>
        </pc:sldMkLst>
        <pc:spChg chg="mod">
          <ac:chgData name="Dabiri, Ayda" userId="b37f3988-c176-4be8-807a-107e80ddceeb" providerId="ADAL" clId="{51C1CB74-AE4A-46F4-AAD0-3B7645912BF5}" dt="2020-05-01T17:18:40.254" v="24" actId="27636"/>
          <ac:spMkLst>
            <pc:docMk/>
            <pc:sldMk cId="2597216202" sldId="273"/>
            <ac:spMk id="2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19:37.201" v="28" actId="403"/>
        <pc:sldMkLst>
          <pc:docMk/>
          <pc:sldMk cId="1440099008" sldId="282"/>
        </pc:sldMkLst>
        <pc:spChg chg="mod">
          <ac:chgData name="Dabiri, Ayda" userId="b37f3988-c176-4be8-807a-107e80ddceeb" providerId="ADAL" clId="{51C1CB74-AE4A-46F4-AAD0-3B7645912BF5}" dt="2020-05-01T17:19:34.168" v="26" actId="403"/>
          <ac:spMkLst>
            <pc:docMk/>
            <pc:sldMk cId="1440099008" sldId="282"/>
            <ac:spMk id="61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19:37.201" v="28" actId="403"/>
          <ac:spMkLst>
            <pc:docMk/>
            <pc:sldMk cId="1440099008" sldId="282"/>
            <ac:spMk id="62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20:04.910" v="37" actId="403"/>
        <pc:sldMkLst>
          <pc:docMk/>
          <pc:sldMk cId="1965068813" sldId="283"/>
        </pc:sldMkLst>
        <pc:spChg chg="mod">
          <ac:chgData name="Dabiri, Ayda" userId="b37f3988-c176-4be8-807a-107e80ddceeb" providerId="ADAL" clId="{51C1CB74-AE4A-46F4-AAD0-3B7645912BF5}" dt="2020-05-01T17:20:04.910" v="37" actId="403"/>
          <ac:spMkLst>
            <pc:docMk/>
            <pc:sldMk cId="1965068813" sldId="283"/>
            <ac:spMk id="68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20:04.910" v="37" actId="403"/>
          <ac:spMkLst>
            <pc:docMk/>
            <pc:sldMk cId="1965068813" sldId="283"/>
            <ac:spMk id="69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19:42.700" v="30" actId="403"/>
        <pc:sldMkLst>
          <pc:docMk/>
          <pc:sldMk cId="1985547786" sldId="284"/>
        </pc:sldMkLst>
        <pc:spChg chg="mod">
          <ac:chgData name="Dabiri, Ayda" userId="b37f3988-c176-4be8-807a-107e80ddceeb" providerId="ADAL" clId="{51C1CB74-AE4A-46F4-AAD0-3B7645912BF5}" dt="2020-05-01T17:19:42.700" v="30" actId="403"/>
          <ac:spMkLst>
            <pc:docMk/>
            <pc:sldMk cId="1985547786" sldId="284"/>
            <ac:spMk id="75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19:42.700" v="30" actId="403"/>
          <ac:spMkLst>
            <pc:docMk/>
            <pc:sldMk cId="1985547786" sldId="284"/>
            <ac:spMk id="76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20:35.319" v="50" actId="403"/>
        <pc:sldMkLst>
          <pc:docMk/>
          <pc:sldMk cId="1281618139" sldId="285"/>
        </pc:sldMkLst>
        <pc:spChg chg="mod">
          <ac:chgData name="Dabiri, Ayda" userId="b37f3988-c176-4be8-807a-107e80ddceeb" providerId="ADAL" clId="{51C1CB74-AE4A-46F4-AAD0-3B7645912BF5}" dt="2020-05-01T17:20:35.319" v="50" actId="403"/>
          <ac:spMkLst>
            <pc:docMk/>
            <pc:sldMk cId="1281618139" sldId="285"/>
            <ac:spMk id="75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20:35.319" v="50" actId="403"/>
          <ac:spMkLst>
            <pc:docMk/>
            <pc:sldMk cId="1281618139" sldId="285"/>
            <ac:spMk id="76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19:48.930" v="33" actId="14100"/>
        <pc:sldMkLst>
          <pc:docMk/>
          <pc:sldMk cId="960066091" sldId="286"/>
        </pc:sldMkLst>
        <pc:spChg chg="mod">
          <ac:chgData name="Dabiri, Ayda" userId="b37f3988-c176-4be8-807a-107e80ddceeb" providerId="ADAL" clId="{51C1CB74-AE4A-46F4-AAD0-3B7645912BF5}" dt="2020-05-01T17:19:48.930" v="33" actId="14100"/>
          <ac:spMkLst>
            <pc:docMk/>
            <pc:sldMk cId="960066091" sldId="286"/>
            <ac:spMk id="104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19:48.930" v="33" actId="14100"/>
          <ac:spMkLst>
            <pc:docMk/>
            <pc:sldMk cId="960066091" sldId="286"/>
            <ac:spMk id="105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20:11.907" v="40" actId="14100"/>
        <pc:sldMkLst>
          <pc:docMk/>
          <pc:sldMk cId="2444777696" sldId="299"/>
        </pc:sldMkLst>
        <pc:spChg chg="mod">
          <ac:chgData name="Dabiri, Ayda" userId="b37f3988-c176-4be8-807a-107e80ddceeb" providerId="ADAL" clId="{51C1CB74-AE4A-46F4-AAD0-3B7645912BF5}" dt="2020-05-01T17:20:11.907" v="40" actId="14100"/>
          <ac:spMkLst>
            <pc:docMk/>
            <pc:sldMk cId="2444777696" sldId="299"/>
            <ac:spMk id="163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20:09.172" v="39" actId="403"/>
          <ac:spMkLst>
            <pc:docMk/>
            <pc:sldMk cId="2444777696" sldId="299"/>
            <ac:spMk id="164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19:55.418" v="35" actId="403"/>
        <pc:sldMkLst>
          <pc:docMk/>
          <pc:sldMk cId="1997558213" sldId="302"/>
        </pc:sldMkLst>
        <pc:spChg chg="mod">
          <ac:chgData name="Dabiri, Ayda" userId="b37f3988-c176-4be8-807a-107e80ddceeb" providerId="ADAL" clId="{51C1CB74-AE4A-46F4-AAD0-3B7645912BF5}" dt="2020-05-01T17:19:55.418" v="35" actId="403"/>
          <ac:spMkLst>
            <pc:docMk/>
            <pc:sldMk cId="1997558213" sldId="302"/>
            <ac:spMk id="90" creationId="{00000000-0000-0000-0000-000000000000}"/>
          </ac:spMkLst>
        </pc:spChg>
        <pc:spChg chg="mod">
          <ac:chgData name="Dabiri, Ayda" userId="b37f3988-c176-4be8-807a-107e80ddceeb" providerId="ADAL" clId="{51C1CB74-AE4A-46F4-AAD0-3B7645912BF5}" dt="2020-05-01T17:19:55.418" v="35" actId="403"/>
          <ac:spMkLst>
            <pc:docMk/>
            <pc:sldMk cId="1997558213" sldId="302"/>
            <ac:spMk id="91" creationId="{00000000-0000-0000-0000-000000000000}"/>
          </ac:spMkLst>
        </pc:spChg>
      </pc:sldChg>
      <pc:sldChg chg="modSp add">
        <pc:chgData name="Dabiri, Ayda" userId="b37f3988-c176-4be8-807a-107e80ddceeb" providerId="ADAL" clId="{51C1CB74-AE4A-46F4-AAD0-3B7645912BF5}" dt="2020-05-01T17:20:23.220" v="45" actId="14100"/>
        <pc:sldMkLst>
          <pc:docMk/>
          <pc:sldMk cId="854597241" sldId="303"/>
        </pc:sldMkLst>
        <pc:spChg chg="mod">
          <ac:chgData name="Dabiri, Ayda" userId="b37f3988-c176-4be8-807a-107e80ddceeb" providerId="ADAL" clId="{51C1CB74-AE4A-46F4-AAD0-3B7645912BF5}" dt="2020-05-01T17:20:16.369" v="42" actId="403"/>
          <ac:spMkLst>
            <pc:docMk/>
            <pc:sldMk cId="854597241" sldId="303"/>
            <ac:spMk id="2" creationId="{6B835478-001D-F941-8399-A405B7F580BE}"/>
          </ac:spMkLst>
        </pc:spChg>
        <pc:spChg chg="mod">
          <ac:chgData name="Dabiri, Ayda" userId="b37f3988-c176-4be8-807a-107e80ddceeb" providerId="ADAL" clId="{51C1CB74-AE4A-46F4-AAD0-3B7645912BF5}" dt="2020-05-01T17:20:16.369" v="42" actId="403"/>
          <ac:spMkLst>
            <pc:docMk/>
            <pc:sldMk cId="854597241" sldId="303"/>
            <ac:spMk id="3" creationId="{6DBCC82D-B3F6-5540-B3B9-3ECB142644BF}"/>
          </ac:spMkLst>
        </pc:spChg>
        <pc:picChg chg="mod">
          <ac:chgData name="Dabiri, Ayda" userId="b37f3988-c176-4be8-807a-107e80ddceeb" providerId="ADAL" clId="{51C1CB74-AE4A-46F4-AAD0-3B7645912BF5}" dt="2020-05-01T17:20:23.220" v="45" actId="14100"/>
          <ac:picMkLst>
            <pc:docMk/>
            <pc:sldMk cId="854597241" sldId="303"/>
            <ac:picMk id="4" creationId="{EAEF15AB-4A3E-8A43-A80D-F38A736D6B81}"/>
          </ac:picMkLst>
        </pc:picChg>
      </pc:sldChg>
      <pc:sldChg chg="modSp add">
        <pc:chgData name="Dabiri, Ayda" userId="b37f3988-c176-4be8-807a-107e80ddceeb" providerId="ADAL" clId="{51C1CB74-AE4A-46F4-AAD0-3B7645912BF5}" dt="2020-05-01T17:20:31.451" v="48" actId="14100"/>
        <pc:sldMkLst>
          <pc:docMk/>
          <pc:sldMk cId="1741222994" sldId="304"/>
        </pc:sldMkLst>
        <pc:spChg chg="mod">
          <ac:chgData name="Dabiri, Ayda" userId="b37f3988-c176-4be8-807a-107e80ddceeb" providerId="ADAL" clId="{51C1CB74-AE4A-46F4-AAD0-3B7645912BF5}" dt="2020-05-01T17:20:28.742" v="47" actId="403"/>
          <ac:spMkLst>
            <pc:docMk/>
            <pc:sldMk cId="1741222994" sldId="304"/>
            <ac:spMk id="2" creationId="{FAFCE518-188F-5141-9356-34BFD2ADA1FB}"/>
          </ac:spMkLst>
        </pc:spChg>
        <pc:spChg chg="mod">
          <ac:chgData name="Dabiri, Ayda" userId="b37f3988-c176-4be8-807a-107e80ddceeb" providerId="ADAL" clId="{51C1CB74-AE4A-46F4-AAD0-3B7645912BF5}" dt="2020-05-01T17:20:28.742" v="47" actId="403"/>
          <ac:spMkLst>
            <pc:docMk/>
            <pc:sldMk cId="1741222994" sldId="304"/>
            <ac:spMk id="3" creationId="{7A67A346-1E76-944C-BFCE-5DB9DAA57AD1}"/>
          </ac:spMkLst>
        </pc:spChg>
        <pc:picChg chg="mod">
          <ac:chgData name="Dabiri, Ayda" userId="b37f3988-c176-4be8-807a-107e80ddceeb" providerId="ADAL" clId="{51C1CB74-AE4A-46F4-AAD0-3B7645912BF5}" dt="2020-05-01T17:20:31.451" v="48" actId="14100"/>
          <ac:picMkLst>
            <pc:docMk/>
            <pc:sldMk cId="1741222994" sldId="304"/>
            <ac:picMk id="4" creationId="{D732547D-B112-3A47-B562-904C4CA65BF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3508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9378A75F-2924-419E-A2B9-0B6F81294D43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407" y="4925407"/>
            <a:ext cx="5683250" cy="4029879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992" y="9721107"/>
            <a:ext cx="3078427" cy="513507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245FDEC2-DF3E-4D08-A694-69CAF3C4281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0742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45FDEC2-DF3E-4D08-A694-69CAF3C4281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342845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587b0d93ce_3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587b0d93ce_3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Why this Topic Group? Context, WHO/ITU necessity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Global Problem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opportunity (and the challenge) | What is Symptom Assessment? How might it help?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The case for benchmarking? Why needed?</a:t>
            </a:r>
            <a:endParaRPr sz="140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  <a:p>
            <a:pPr marL="457200" lvl="0" indent="-3175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1B335C"/>
              </a:buClr>
              <a:buSzPts val="1400"/>
              <a:buFont typeface="Noto Sans"/>
              <a:buChar char="●"/>
            </a:pPr>
            <a:r>
              <a:rPr lang="en" sz="1400">
                <a:solidFill>
                  <a:srgbClr val="1B335C"/>
                </a:solidFill>
                <a:latin typeface="Noto Sans"/>
                <a:ea typeface="Noto Sans"/>
                <a:cs typeface="Noto Sans"/>
                <a:sym typeface="Noto Sans"/>
              </a:rPr>
              <a:t>How the Topic Group can help, what outcomes might feed into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63812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64995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606d98676e_0_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606d98676e_0_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948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58815b59a9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58815b59a9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15909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44D365-7F6C-4B40-A7A5-43A44F7575E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91603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5a932a427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5a932a427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0666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0c6583b8b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0c6583b8b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8164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51ad8ffb74_0_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51ad8ffb74_0_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5638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68864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47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311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89" lvl="0" indent="-342892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378" lvl="1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566" lvl="2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754" lvl="3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5943" lvl="4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132" lvl="5" indent="-317492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320" lvl="6" indent="-317492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509" lvl="7" indent="-317492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697" lvl="8" indent="-317492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027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911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690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85548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964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346301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504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55716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6221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24E67A-AF0E-4819-AC53-2E46C7DFBD72}" type="datetimeFigureOut">
              <a:rPr lang="zh-CN" altLang="en-US" smtClean="0"/>
              <a:t>2020/5/4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210D80-9D80-4939-87EA-5E8B36196F3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55953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.nakasirose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gai4htgmalaria@lists.itu.in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ho.org/hq/index.php?lang=en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codalab.lri.fr/competitions/748#learn_the_detail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6">
            <a:extLst>
              <a:ext uri="{FF2B5EF4-FFF2-40B4-BE49-F238E27FC236}">
                <a16:creationId xmlns:a16="http://schemas.microsoft.com/office/drawing/2014/main" id="{8C7CA0D1-8B49-4675-8A5E-57C7F64475C1}"/>
              </a:ext>
            </a:extLst>
          </p:cNvPr>
          <p:cNvSpPr/>
          <p:nvPr/>
        </p:nvSpPr>
        <p:spPr>
          <a:xfrm>
            <a:off x="6588275" y="935321"/>
            <a:ext cx="1896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GB" b="1" dirty="0"/>
              <a:t>FGAI4H-I-014-A03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6F58C8-2F54-4864-94DC-A069EA8D2640}"/>
              </a:ext>
            </a:extLst>
          </p:cNvPr>
          <p:cNvSpPr/>
          <p:nvPr/>
        </p:nvSpPr>
        <p:spPr>
          <a:xfrm>
            <a:off x="5906855" y="1304653"/>
            <a:ext cx="2541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/>
              <a:t>E-meeting, 7-8 May 2020</a:t>
            </a:r>
            <a:endParaRPr lang="en-GB" dirty="0"/>
          </a:p>
        </p:txBody>
      </p:sp>
      <p:graphicFrame>
        <p:nvGraphicFramePr>
          <p:cNvPr id="14" name="Table 2">
            <a:extLst>
              <a:ext uri="{FF2B5EF4-FFF2-40B4-BE49-F238E27FC236}">
                <a16:creationId xmlns:a16="http://schemas.microsoft.com/office/drawing/2014/main" id="{F23ADA95-2EB2-45F5-AA21-8B52FA9A9E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013703"/>
              </p:ext>
            </p:extLst>
          </p:nvPr>
        </p:nvGraphicFramePr>
        <p:xfrm>
          <a:off x="933576" y="3247161"/>
          <a:ext cx="7112397" cy="23545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9830">
                  <a:extLst>
                    <a:ext uri="{9D8B030D-6E8A-4147-A177-3AD203B41FA5}">
                      <a16:colId xmlns:a16="http://schemas.microsoft.com/office/drawing/2014/main" val="3760236376"/>
                    </a:ext>
                  </a:extLst>
                </a:gridCol>
                <a:gridCol w="2536694">
                  <a:extLst>
                    <a:ext uri="{9D8B030D-6E8A-4147-A177-3AD203B41FA5}">
                      <a16:colId xmlns:a16="http://schemas.microsoft.com/office/drawing/2014/main" val="4118390399"/>
                    </a:ext>
                  </a:extLst>
                </a:gridCol>
                <a:gridCol w="3435873">
                  <a:extLst>
                    <a:ext uri="{9D8B030D-6E8A-4147-A177-3AD203B41FA5}">
                      <a16:colId xmlns:a16="http://schemas.microsoft.com/office/drawing/2014/main" val="3689152469"/>
                    </a:ext>
                  </a:extLst>
                </a:gridCol>
              </a:tblGrid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Source: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TG-Malaria Topic Driver</a:t>
                      </a:r>
                      <a:endParaRPr lang="en-GB" sz="1800" dirty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436266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Title:</a:t>
                      </a:r>
                      <a:endParaRPr lang="en-GB" sz="1800" b="1" dirty="0"/>
                    </a:p>
                  </a:txBody>
                  <a:tcPr marL="68580" marR="68580" marT="34290" marB="34290"/>
                </a:tc>
                <a:tc gridSpan="2">
                  <a:txBody>
                    <a:bodyPr/>
                    <a:lstStyle/>
                    <a:p>
                      <a:r>
                        <a:rPr lang="en-GB" sz="18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Att.3 - Overview of the topic area (TG-Malaria)</a:t>
                      </a:r>
                      <a:endParaRPr lang="en-GB" sz="1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4681210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Purpose:</a:t>
                      </a:r>
                      <a:endParaRPr lang="en-GB" sz="1800" b="1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Discussion</a:t>
                      </a:r>
                      <a:endParaRPr lang="en-GB" sz="1800" dirty="0"/>
                    </a:p>
                  </a:txBody>
                  <a:tcPr marL="68580" marR="68580" marT="34290" marB="34290"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445829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Contact: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GB" sz="1800" dirty="0"/>
                        <a:t>Rose Nakasi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Makerere University</a:t>
                      </a:r>
                      <a:br>
                        <a:rPr lang="en-GB" sz="1800" dirty="0"/>
                      </a:br>
                      <a:r>
                        <a:rPr lang="en-GB" sz="1800" dirty="0"/>
                        <a:t>Uganda</a:t>
                      </a:r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E-mail: </a:t>
                      </a:r>
                      <a:r>
                        <a:rPr lang="en-GB" sz="1800" dirty="0">
                          <a:hlinkClick r:id="rId3"/>
                        </a:rPr>
                        <a:t>g.nakasirose@gmail.com</a:t>
                      </a:r>
                      <a:endParaRPr lang="en-GB" sz="1800" dirty="0"/>
                    </a:p>
                    <a:p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874149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r>
                        <a:rPr lang="en-US" sz="1800" b="1" dirty="0"/>
                        <a:t>Abstract:</a:t>
                      </a:r>
                      <a:endParaRPr lang="en-GB" sz="1800" b="1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800" dirty="0"/>
                        <a:t>This PPT summarizes activities and </a:t>
                      </a:r>
                      <a:r>
                        <a:rPr lang="en-US" sz="1800" baseline="0" dirty="0"/>
                        <a:t>an update to TG-Malaria.</a:t>
                      </a:r>
                      <a:endParaRPr lang="en-GB" sz="1800" dirty="0"/>
                    </a:p>
                  </a:txBody>
                  <a:tcPr marL="68580" marR="68580" marT="34290" marB="34290"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79474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9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35478-001D-F941-8399-A405B7F58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Benchmarking </a:t>
            </a:r>
            <a:r>
              <a:rPr lang="de-DE" sz="3200" dirty="0" err="1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system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BCC82D-B3F6-5540-B3B9-3ECB142644B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Benchmarking-Malaria platform with </a:t>
            </a:r>
            <a:r>
              <a:rPr lang="en" sz="1600" dirty="0" err="1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codalab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AEF15AB-4A3E-8A43-A80D-F38A736D6B81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747" y="2501487"/>
            <a:ext cx="7090365" cy="3763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4597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CE518-188F-5141-9356-34BFD2ADA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200" dirty="0">
                <a:solidFill>
                  <a:srgbClr val="FF0000"/>
                </a:solidFill>
                <a:latin typeface="+mn-lt"/>
                <a:sym typeface="Montserrat Medium"/>
              </a:rPr>
              <a:t>Preliminary </a:t>
            </a:r>
            <a:r>
              <a:rPr lang="de-DE" sz="3200" dirty="0" err="1">
                <a:solidFill>
                  <a:srgbClr val="FF0000"/>
                </a:solidFill>
                <a:latin typeface="+mn-lt"/>
                <a:sym typeface="Montserrat Medium"/>
              </a:rPr>
              <a:t>Results</a:t>
            </a:r>
            <a:endParaRPr lang="en-US" sz="32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67A346-1E76-944C-BFCE-5DB9DAA57A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297" indent="0">
              <a:buNone/>
            </a:pPr>
            <a:r>
              <a:rPr lang="en" sz="1600" dirty="0">
                <a:solidFill>
                  <a:srgbClr val="1B335C"/>
                </a:solidFill>
                <a:sym typeface="Montserrat Medium"/>
              </a:rPr>
              <a:t>Preliminary results from the first TG benchmark platform</a:t>
            </a:r>
            <a:endParaRPr lang="en-US" sz="1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732547D-B112-3A47-B562-904C4CA65BF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587" y="2382145"/>
            <a:ext cx="6756237" cy="362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2229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lvl="0"/>
            <a:r>
              <a:rPr lang="en-GB" sz="1600" dirty="0"/>
              <a:t>We have achieved a first attempt on the benchmarking platform,</a:t>
            </a:r>
          </a:p>
          <a:p>
            <a:pPr lvl="0"/>
            <a:endParaRPr lang="en-GB" sz="1600" dirty="0"/>
          </a:p>
          <a:p>
            <a:pPr lvl="0"/>
            <a:r>
              <a:rPr lang="en-GB" sz="1600" dirty="0"/>
              <a:t>Our next set of activities include;</a:t>
            </a:r>
          </a:p>
          <a:p>
            <a:pPr lvl="0"/>
            <a:endParaRPr lang="en-GB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Finding a way to allow participants contribute data through the system.</a:t>
            </a:r>
          </a:p>
          <a:p>
            <a:pPr lvl="1"/>
            <a:endParaRPr lang="en-US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Allowing for multiple algorithms to be used. </a:t>
            </a:r>
          </a:p>
          <a:p>
            <a:pPr lvl="1"/>
            <a:endParaRPr lang="en-GB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Adding more evaluation metrics that are acceptable for different AI models used. </a:t>
            </a:r>
          </a:p>
          <a:p>
            <a:pPr lvl="1"/>
            <a:endParaRPr lang="en-US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GB" sz="1600" dirty="0"/>
              <a:t>Need to standardise different datasets to a unified format </a:t>
            </a:r>
          </a:p>
          <a:p>
            <a:pPr lvl="1"/>
            <a:endParaRPr lang="en-GB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US" sz="1600" dirty="0"/>
              <a:t>A need to acquire secret test data </a:t>
            </a:r>
          </a:p>
          <a:p>
            <a:pPr lvl="1"/>
            <a:endParaRPr lang="en-US" sz="1600" dirty="0"/>
          </a:p>
          <a:p>
            <a:pPr marL="557213" lvl="1" indent="-214313">
              <a:buFont typeface="Wingdings" pitchFamily="2" charset="2"/>
              <a:buChar char="§"/>
            </a:pPr>
            <a:r>
              <a:rPr lang="en-US" sz="1600" dirty="0"/>
              <a:t>Different development environments for their developing and executing AI. </a:t>
            </a:r>
          </a:p>
        </p:txBody>
      </p:sp>
      <p:sp>
        <p:nvSpPr>
          <p:cNvPr id="76" name="Google Shape;76;p16"/>
          <p:cNvSpPr txBox="1"/>
          <p:nvPr/>
        </p:nvSpPr>
        <p:spPr>
          <a:xfrm>
            <a:off x="539401" y="10898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Next benchmarking </a:t>
            </a:r>
          </a:p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iterations</a:t>
            </a:r>
            <a:endParaRPr sz="3600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28161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FF0000"/>
                </a:solidFill>
                <a:latin typeface="+mn-lt"/>
                <a:sym typeface="Montserrat Medium"/>
              </a:rPr>
              <a:t>Call for participation</a:t>
            </a:r>
            <a:endParaRPr lang="de-DE" sz="5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125266"/>
            <a:ext cx="7029450" cy="3326607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de-DE" sz="2400" dirty="0"/>
              <a:t>Participation can be in form of:</a:t>
            </a:r>
            <a:endParaRPr lang="en-GB" sz="2400" dirty="0"/>
          </a:p>
          <a:p>
            <a:pPr lvl="0">
              <a:lnSpc>
                <a:spcPct val="110000"/>
              </a:lnSpc>
            </a:pPr>
            <a:r>
              <a:rPr lang="en-GB" sz="2400" dirty="0"/>
              <a:t>Provision of quality labelled data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AI models </a:t>
            </a:r>
            <a:r>
              <a:rPr lang="en-GB" sz="2400" dirty="0"/>
              <a:t>and algorithms for benchmarking task on malaria</a:t>
            </a:r>
          </a:p>
          <a:p>
            <a:pPr lvl="0">
              <a:lnSpc>
                <a:spcPct val="110000"/>
              </a:lnSpc>
            </a:pPr>
            <a:r>
              <a:rPr lang="en-GB" sz="2400" b="1" dirty="0"/>
              <a:t>General support </a:t>
            </a:r>
            <a:r>
              <a:rPr lang="en-GB" sz="2400" dirty="0"/>
              <a:t>on different aspects of this topic</a:t>
            </a:r>
            <a:r>
              <a:rPr lang="de-DE" sz="2400" dirty="0"/>
              <a:t> </a:t>
            </a:r>
            <a:r>
              <a:rPr lang="en-GB" sz="2400" dirty="0"/>
              <a:t>(data, methods, benchmarking, etc.)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2683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655676" y="2456893"/>
            <a:ext cx="5829300" cy="1102519"/>
          </a:xfrm>
        </p:spPr>
        <p:txBody>
          <a:bodyPr>
            <a:normAutofit/>
          </a:bodyPr>
          <a:lstStyle/>
          <a:p>
            <a:pPr algn="ctr"/>
            <a:r>
              <a:rPr lang="en-US" sz="3000" dirty="0">
                <a:solidFill>
                  <a:schemeClr val="bg1">
                    <a:lumMod val="50000"/>
                  </a:schemeClr>
                </a:solidFill>
              </a:rPr>
              <a:t>Topic Group-Malaria: </a:t>
            </a:r>
            <a:br>
              <a:rPr lang="en-US" sz="3000" dirty="0"/>
            </a:br>
            <a:r>
              <a:rPr lang="en-US" sz="2100" dirty="0"/>
              <a:t>AI based detection of Malaria-an update</a:t>
            </a:r>
            <a:endParaRPr lang="de-DE" sz="21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3888" y="4131078"/>
            <a:ext cx="5670630" cy="1061256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de-DE" sz="1500" dirty="0"/>
              <a:t>Rose </a:t>
            </a:r>
            <a:r>
              <a:rPr lang="de-DE" sz="1500" dirty="0" err="1"/>
              <a:t>Nakasi</a:t>
            </a: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1500" dirty="0" err="1"/>
              <a:t>Makerere</a:t>
            </a:r>
            <a:r>
              <a:rPr lang="de-DE" sz="1500" dirty="0"/>
              <a:t> University, Uganda</a:t>
            </a:r>
          </a:p>
          <a:p>
            <a:pPr>
              <a:spcBef>
                <a:spcPts val="0"/>
              </a:spcBef>
            </a:pPr>
            <a:endParaRPr lang="de-DE" sz="1500" dirty="0"/>
          </a:p>
          <a:p>
            <a:pPr>
              <a:spcBef>
                <a:spcPts val="0"/>
              </a:spcBef>
            </a:pPr>
            <a:r>
              <a:rPr lang="de-DE" sz="2100" dirty="0"/>
              <a:t>E-Meeting </a:t>
            </a:r>
            <a:r>
              <a:rPr lang="de-DE" dirty="0"/>
              <a:t>7th-8th</a:t>
            </a:r>
            <a:r>
              <a:rPr lang="de-DE" sz="2100" dirty="0"/>
              <a:t> May 2020</a:t>
            </a:r>
          </a:p>
        </p:txBody>
      </p:sp>
      <p:sp>
        <p:nvSpPr>
          <p:cNvPr id="4" name="AutoShape 2" descr="https://webmail.rki.de/owa/service.svc/s/,DanaInfo=exch.rki.local,SSL+GetFileAttachment?id=AAMkADFmMTE3MmQ4LTY0ZmYtNDgwNi1iMjA0LWMwNWU4YzczZWQ4YQBGAAAAAAD29GB4I1dwQqFf8Hq%2B08ebBwCoZ89X6BDhRraWkPBcwe3BAAAAAAEMAACoZ89X6BDhRraWkPBcwe3BAABYZfQMAAABEgAQAFu0x6BcRCdMsraoTS%2BhpzQ%3D&amp;X-OWA-CANARY=vKRRU9UZ706adxz8WZea-EtJOFNlMNcIBDYcl1_V24ofeAcyc1uEO9Jh10g3unBOLBX3RwAqZfU."/>
          <p:cNvSpPr>
            <a:spLocks noChangeAspect="1" noChangeArrowheads="1"/>
          </p:cNvSpPr>
          <p:nvPr/>
        </p:nvSpPr>
        <p:spPr bwMode="auto">
          <a:xfrm>
            <a:off x="1259681" y="28576"/>
            <a:ext cx="4029075" cy="173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de-DE" sz="1350"/>
          </a:p>
        </p:txBody>
      </p:sp>
      <p:pic>
        <p:nvPicPr>
          <p:cNvPr id="1028" name="Picture 4" descr="C:\Users\fischerma\Desktop\Picture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036" y="884002"/>
            <a:ext cx="3014921" cy="129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1429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/>
        </p:nvSpPr>
        <p:spPr>
          <a:xfrm>
            <a:off x="387000" y="1964998"/>
            <a:ext cx="7384500" cy="35933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ea typeface="Montserrat"/>
                <a:cs typeface="Montserrat"/>
                <a:sym typeface="Montserrat"/>
              </a:rPr>
              <a:t>Malaria burden in endemic Countries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/>
              <a:t>Accounts for over 3.4 billion cases globally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/>
              <a:t> Lack of enough trained lab technicians</a:t>
            </a:r>
          </a:p>
          <a:p>
            <a:pPr marL="1241304" lvl="3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/>
              <a:t>1.72 microscopes per 100,000 population, but only 0.85 </a:t>
            </a:r>
            <a:r>
              <a:rPr lang="en-US" sz="1600" dirty="0" err="1"/>
              <a:t>Microscopists</a:t>
            </a:r>
            <a:r>
              <a:rPr lang="en-US" sz="1600" dirty="0"/>
              <a:t> per 100,000</a:t>
            </a:r>
            <a:endParaRPr sz="1600" i="1" dirty="0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ea typeface="Montserrat"/>
                <a:cs typeface="Montserrat"/>
                <a:sym typeface="Montserrat"/>
              </a:rPr>
              <a:t>Gold standard diagnosis(microscopy) challenge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/>
              <a:t>SOP requires not to view more than 30 slides a day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/>
              <a:t>Less diagnosis throughput</a:t>
            </a:r>
          </a:p>
          <a:p>
            <a:pPr marL="898404" lvl="2" indent="-212604">
              <a:spcBef>
                <a:spcPts val="744"/>
              </a:spcBef>
              <a:buFont typeface="Arial" charset="0"/>
              <a:buChar char="•"/>
            </a:pPr>
            <a:r>
              <a:rPr lang="en-US" sz="1600" dirty="0">
                <a:ea typeface="Gill Sans"/>
                <a:cs typeface="Gill Sans"/>
                <a:sym typeface="Gill Sans"/>
              </a:rPr>
              <a:t>Variations in individual expert judgment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ea typeface="Montserrat"/>
                <a:cs typeface="Montserrat"/>
                <a:sym typeface="Montserrat"/>
              </a:rPr>
              <a:t>AI </a:t>
            </a:r>
            <a:r>
              <a:rPr lang="en-US" sz="1600" b="1" dirty="0">
                <a:ea typeface="Montserrat"/>
                <a:cs typeface="Montserrat"/>
                <a:sym typeface="Montserrat"/>
              </a:rPr>
              <a:t>solution</a:t>
            </a:r>
            <a:endParaRPr sz="1600" b="1" dirty="0"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ea typeface="Montserrat Medium"/>
                <a:cs typeface="Montserrat Medium"/>
                <a:sym typeface="Montserrat Medium"/>
              </a:rPr>
              <a:t>Supports image analysis </a:t>
            </a:r>
            <a:r>
              <a:rPr lang="en-GB" sz="1600" dirty="0"/>
              <a:t>and has potential to improve the timeliness and accuracy</a:t>
            </a:r>
            <a:endParaRPr sz="1600" dirty="0"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ea typeface="Montserrat"/>
                <a:cs typeface="Montserrat"/>
                <a:sym typeface="Montserrat"/>
              </a:rPr>
              <a:t>There is need to;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dirty="0" err="1">
                <a:ea typeface="Montserrat Medium"/>
                <a:cs typeface="Montserrat Medium"/>
                <a:sym typeface="Montserrat"/>
              </a:rPr>
              <a:t>Standardise</a:t>
            </a:r>
            <a:r>
              <a:rPr lang="en-US" sz="1600" dirty="0">
                <a:ea typeface="Montserrat Medium"/>
                <a:cs typeface="Montserrat Medium"/>
                <a:sym typeface="Montserrat"/>
              </a:rPr>
              <a:t> benchmarking AI solutions for the detection of Malaria</a:t>
            </a:r>
            <a:endParaRPr lang="en-US" sz="1600" dirty="0"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chemeClr val="dk1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ea typeface="Noto Sans"/>
              <a:cs typeface="Noto Sans"/>
              <a:sym typeface="Noto Sans"/>
            </a:endParaRPr>
          </a:p>
        </p:txBody>
      </p:sp>
      <p:sp>
        <p:nvSpPr>
          <p:cNvPr id="62" name="Google Shape;62;p14"/>
          <p:cNvSpPr txBox="1"/>
          <p:nvPr/>
        </p:nvSpPr>
        <p:spPr>
          <a:xfrm>
            <a:off x="387000" y="1402750"/>
            <a:ext cx="6758700" cy="76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sz="36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3600" dirty="0">
              <a:solidFill>
                <a:srgbClr val="3BA1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Background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endParaRPr sz="36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44009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/>
        </p:nvSpPr>
        <p:spPr>
          <a:xfrm>
            <a:off x="539400" y="1979275"/>
            <a:ext cx="7536000" cy="369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Quality datasets needed</a:t>
            </a:r>
            <a:endParaRPr sz="16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Have more datasets for training and testing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Wingdings" pitchFamily="2" charset="2"/>
              <a:buChar char="§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Well</a:t>
            </a: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labelled datasets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sz="16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Solution</a:t>
            </a: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AI models and approaches related to malaria detection.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Suggestions on scoring metrics.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Improvements on the benchmarking framework.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Support to the group on different aspects (data, methods, benchmarking, etc.) of this topic</a:t>
            </a:r>
            <a:endParaRPr lang="en-US" sz="1600" dirty="0"/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GB" sz="1600" dirty="0"/>
              <a:t>Extension of the solution to improve disease surveillance and prediction. </a:t>
            </a:r>
            <a:endParaRPr lang="en-US" sz="1600" dirty="0"/>
          </a:p>
          <a:p>
            <a:pPr marL="1257278" lvl="2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Heterogeneous Data </a:t>
            </a:r>
            <a:r>
              <a:rPr lang="en-US" sz="1600" dirty="0">
                <a:solidFill>
                  <a:srgbClr val="1B335C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needed</a:t>
            </a:r>
            <a:endParaRPr sz="24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914378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11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6" name="Google Shape;76;p16"/>
          <p:cNvSpPr txBox="1"/>
          <p:nvPr/>
        </p:nvSpPr>
        <p:spPr>
          <a:xfrm>
            <a:off x="539401" y="10898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-US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activities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85547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0"/>
          <p:cNvSpPr txBox="1"/>
          <p:nvPr/>
        </p:nvSpPr>
        <p:spPr>
          <a:xfrm>
            <a:off x="539399" y="2206175"/>
            <a:ext cx="6270975" cy="3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Skype meeting with FIND</a:t>
            </a:r>
            <a:endParaRPr lang="en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need to acquire TG-Mailing list</a:t>
            </a:r>
            <a:endParaRPr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Getting more members on board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Pave way for collaboration with FIND</a:t>
            </a:r>
          </a:p>
          <a:p>
            <a:pPr marL="571478" indent="-317492">
              <a:lnSpc>
                <a:spcPct val="115000"/>
              </a:lnSpc>
              <a:buClr>
                <a:srgbClr val="1B335C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Skype meetings with University of France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de-DE" dirty="0">
                <a:solidFill>
                  <a:srgbClr val="1B335C"/>
                </a:solidFill>
                <a:sym typeface="Montserrat Medium"/>
              </a:rPr>
              <a:t>Discuss benchmarking requirements (data, AI models, Interface)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de-DE" dirty="0">
                <a:solidFill>
                  <a:srgbClr val="1B335C"/>
                </a:solidFill>
                <a:sym typeface="Montserrat Medium"/>
              </a:rPr>
              <a:t>Discuss technical implementation details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de-DE" dirty="0">
                <a:solidFill>
                  <a:srgbClr val="1B335C"/>
                </a:solidFill>
                <a:sym typeface="Montserrat Medium"/>
              </a:rPr>
              <a:t>Develop simple models for testing the benchmarking platform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de-DE" dirty="0">
                <a:solidFill>
                  <a:srgbClr val="1B335C"/>
                </a:solidFill>
                <a:sym typeface="Montserrat Medium"/>
              </a:rPr>
              <a:t>Agree on scoring metrics</a:t>
            </a:r>
          </a:p>
          <a:p>
            <a:pPr marL="571478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lang="de-DE" sz="20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endParaRPr lang="en" sz="16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marL="457189">
              <a:lnSpc>
                <a:spcPct val="115000"/>
              </a:lnSpc>
              <a:spcBef>
                <a:spcPts val="1200"/>
              </a:spcBef>
            </a:pPr>
            <a:endParaRPr sz="2400" dirty="0">
              <a:solidFill>
                <a:schemeClr val="dk1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Noto Sans"/>
              <a:ea typeface="Noto Sans"/>
              <a:cs typeface="Noto Sans"/>
              <a:sym typeface="Noto Sans"/>
            </a:endParaRPr>
          </a:p>
        </p:txBody>
      </p:sp>
      <p:sp>
        <p:nvSpPr>
          <p:cNvPr id="105" name="Google Shape;105;p20"/>
          <p:cNvSpPr txBox="1"/>
          <p:nvPr/>
        </p:nvSpPr>
        <p:spPr>
          <a:xfrm>
            <a:off x="539400" y="1277375"/>
            <a:ext cx="9657702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TG-Malaria Online meetings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9600660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/>
        </p:nvSpPr>
        <p:spPr>
          <a:xfrm>
            <a:off x="539400" y="2053775"/>
            <a:ext cx="7845900" cy="3604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endParaRPr lang="de-DE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Creation of a TG mailing list at </a:t>
            </a: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  <a:hlinkClick r:id="rId3"/>
              </a:rPr>
              <a:t>fgai4htgmalaria@lists.itu.int</a:t>
            </a:r>
            <a:endParaRPr lang="de-DE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First Minimal Benchmarking platform developed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 Topic Group Members  added</a:t>
            </a:r>
          </a:p>
          <a:p>
            <a:pPr marL="457189" indent="-304793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  <a:buFont typeface="Montserrat"/>
              <a:buChar char="●"/>
            </a:pPr>
            <a:r>
              <a:rPr lang="de-DE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Updates in TDD</a:t>
            </a:r>
          </a:p>
          <a:p>
            <a:pPr marL="152396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200"/>
            </a:pPr>
            <a:endParaRPr lang="de-DE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1" name="Google Shape;91;p18"/>
          <p:cNvSpPr txBox="1"/>
          <p:nvPr/>
        </p:nvSpPr>
        <p:spPr>
          <a:xfrm>
            <a:off x="497525" y="1242275"/>
            <a:ext cx="62892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Updates since meeting H</a:t>
            </a:r>
            <a:endParaRPr sz="3200" dirty="0">
              <a:solidFill>
                <a:srgbClr val="FF0000"/>
              </a:solidFill>
              <a:ea typeface="Montserrat"/>
              <a:cs typeface="Montserrat"/>
              <a:sym typeface="Montserrat"/>
            </a:endParaRPr>
          </a:p>
          <a:p>
            <a:pPr>
              <a:spcBef>
                <a:spcPts val="300"/>
              </a:spcBef>
              <a:buClr>
                <a:schemeClr val="dk1"/>
              </a:buClr>
              <a:buSzPts val="1100"/>
            </a:pPr>
            <a:r>
              <a:rPr lang="en" sz="32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Overview</a:t>
            </a:r>
            <a:endParaRPr sz="3600" dirty="0">
              <a:solidFill>
                <a:srgbClr val="3BA1FF"/>
              </a:solidFill>
              <a:ea typeface="Montserrat Medium"/>
              <a:cs typeface="Montserrat Medium"/>
              <a:sym typeface="Montserrat Medium"/>
            </a:endParaRPr>
          </a:p>
        </p:txBody>
      </p:sp>
    </p:spTree>
    <p:extLst>
      <p:ext uri="{BB962C8B-B14F-4D97-AF65-F5344CB8AC3E}">
        <p14:creationId xmlns:p14="http://schemas.microsoft.com/office/powerpoint/2010/main" val="1997558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85899" y="1062450"/>
            <a:ext cx="6172200" cy="540000"/>
          </a:xfrm>
        </p:spPr>
        <p:txBody>
          <a:bodyPr>
            <a:normAutofit fontScale="90000"/>
          </a:bodyPr>
          <a:lstStyle/>
          <a:p>
            <a:r>
              <a:rPr lang="de-DE" dirty="0">
                <a:solidFill>
                  <a:srgbClr val="FF0000"/>
                </a:solidFill>
              </a:rPr>
              <a:t>Interested in Topic Group: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485901" y="1538791"/>
          <a:ext cx="6210689" cy="43063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1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284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1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Name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Affiliation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1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de-DE" sz="1400" dirty="0">
                          <a:effectLst/>
                        </a:rPr>
                        <a:t>Philippe Verstraete</a:t>
                      </a: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dirty="0">
                          <a:effectLst/>
                        </a:rPr>
                        <a:t>Co-founder of</a:t>
                      </a:r>
                      <a:r>
                        <a:rPr lang="en-US" sz="1400" baseline="0" dirty="0">
                          <a:effectLst/>
                        </a:rPr>
                        <a:t> </a:t>
                      </a:r>
                      <a:r>
                        <a:rPr lang="en-US" sz="1400" dirty="0">
                          <a:effectLst/>
                        </a:rPr>
                        <a:t>Milan and Associates, Italy</a:t>
                      </a:r>
                      <a:endParaRPr lang="de-DE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92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Laura Moro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endParaRPr lang="de-DE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Researcher, science &amp; medical writer. Co-founder of AI Scope, Spain</a:t>
                      </a:r>
                      <a:endParaRPr lang="en-US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4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 Helmi Zakariah.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Cofounder of AIME company</a:t>
                      </a:r>
                      <a:r>
                        <a:rPr lang="en-US" sz="15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Malaysia</a:t>
                      </a:r>
                      <a:endParaRPr lang="en-AU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57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Martha Shaka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Researcher at University of Dodoma, Tanzania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654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Ana Rivière Cinnamond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Advisor and Pubic Health Expert under Health Emergency Information &amp; Risk Assessment Department with </a:t>
                      </a:r>
                      <a:r>
                        <a:rPr lang="en-GB" sz="14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PAHO/WHO.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6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Rigveda Kadam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Senior Access Officer, 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1932138299"/>
                  </a:ext>
                </a:extLst>
              </a:tr>
              <a:tr h="5288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Seda Yerlikaya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AU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Scientific Officer, 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FIND,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Switetzerland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39343945"/>
                  </a:ext>
                </a:extLst>
              </a:tr>
              <a:tr h="48406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Herilalaina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RAKOTOARISON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de-DE" sz="1400" dirty="0">
                        <a:effectLst/>
                      </a:endParaRPr>
                    </a:p>
                  </a:txBody>
                  <a:tcPr marL="28259" marR="2825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60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PhD student in Machine learning from the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Université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Paris-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Saclay</a:t>
                      </a: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</a:endParaRPr>
                    </a:p>
                  </a:txBody>
                  <a:tcPr marL="28259" marR="28259" marT="0" marB="0"/>
                </a:tc>
                <a:extLst>
                  <a:ext uri="{0D108BD9-81ED-4DB2-BD59-A6C34878D82A}">
                    <a16:rowId xmlns:a16="http://schemas.microsoft.com/office/drawing/2014/main" val="2949577839"/>
                  </a:ext>
                </a:extLst>
              </a:tr>
            </a:tbl>
          </a:graphicData>
        </a:graphic>
      </p:graphicFrame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AI for Outbreak Detection - FG-AI4H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BA79AD-181E-4AD8-BA5F-947560023B16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7216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/>
        </p:nvSpPr>
        <p:spPr>
          <a:xfrm>
            <a:off x="539400" y="2048400"/>
            <a:ext cx="7536000" cy="332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139697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Our first benchmarking attempt required the following;</a:t>
            </a:r>
          </a:p>
          <a:p>
            <a:pPr marL="457189" indent="-317492">
              <a:lnSpc>
                <a:spcPct val="115000"/>
              </a:lnSpc>
              <a:spcBef>
                <a:spcPts val="1200"/>
              </a:spcBef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Inputs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 well annotated dataset of thick blood smear images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AI models to be submitted to the benchmarking platform</a:t>
            </a:r>
            <a:endParaRPr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Outputs</a:t>
            </a:r>
            <a:endParaRPr sz="1600" b="1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Performance of AI</a:t>
            </a:r>
            <a:endParaRPr lang="en-US" sz="1600" dirty="0">
              <a:solidFill>
                <a:srgbClr val="1B335C"/>
              </a:solidFill>
              <a:ea typeface="Montserrat Medium"/>
              <a:cs typeface="Montserrat Medium"/>
              <a:sym typeface="Montserrat Medium"/>
            </a:endParaRP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-US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Scores &amp; Metrics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ROC AUC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Precision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 recall </a:t>
            </a:r>
          </a:p>
          <a:p>
            <a:pPr marL="914378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 Medium"/>
              <a:buChar char="○"/>
            </a:pPr>
            <a:r>
              <a:rPr lang="en-US" sz="1600" dirty="0">
                <a:solidFill>
                  <a:srgbClr val="1B335C"/>
                </a:solidFill>
                <a:ea typeface="Montserrat Medium"/>
                <a:cs typeface="Montserrat Medium"/>
                <a:sym typeface="Montserrat Medium"/>
              </a:rPr>
              <a:t>Average precision</a:t>
            </a:r>
          </a:p>
          <a:p>
            <a:pPr marL="457189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Report</a:t>
            </a:r>
            <a:endParaRPr lang="en"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 marL="800089" lvl="1" indent="-317492">
              <a:lnSpc>
                <a:spcPct val="115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en" sz="1600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Performance of AI models</a:t>
            </a:r>
            <a:endParaRPr sz="1600" dirty="0">
              <a:solidFill>
                <a:srgbClr val="1B335C"/>
              </a:solidFill>
              <a:ea typeface="Montserrat"/>
              <a:cs typeface="Montserrat"/>
              <a:sym typeface="Montserrat"/>
            </a:endParaRPr>
          </a:p>
          <a:p>
            <a:pPr>
              <a:lnSpc>
                <a:spcPct val="150000"/>
              </a:lnSpc>
              <a:spcBef>
                <a:spcPts val="1200"/>
              </a:spcBef>
            </a:pPr>
            <a:endParaRPr sz="24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9" name="Google Shape;69;p15"/>
          <p:cNvSpPr txBox="1"/>
          <p:nvPr/>
        </p:nvSpPr>
        <p:spPr>
          <a:xfrm>
            <a:off x="539401" y="1242275"/>
            <a:ext cx="4822500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en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Benchmarking</a:t>
            </a:r>
            <a:endParaRPr sz="3600" dirty="0">
              <a:solidFill>
                <a:srgbClr val="FF0000"/>
              </a:solidFill>
              <a:ea typeface="Montserrat Medium"/>
              <a:cs typeface="Montserrat Medium"/>
              <a:sym typeface="Montserrat Medium"/>
            </a:endParaRPr>
          </a:p>
          <a:p>
            <a:pPr>
              <a:spcBef>
                <a:spcPts val="300"/>
              </a:spcBef>
              <a:buClr>
                <a:srgbClr val="000000"/>
              </a:buClr>
              <a:buSzPts val="1100"/>
            </a:pPr>
            <a:r>
              <a:rPr lang="en" sz="3200" dirty="0">
                <a:solidFill>
                  <a:srgbClr val="1B335C"/>
                </a:solidFill>
                <a:latin typeface="Montserrat"/>
                <a:ea typeface="Montserrat"/>
                <a:cs typeface="Montserrat"/>
                <a:sym typeface="Montserrat"/>
              </a:rPr>
              <a:t>What do we need?</a:t>
            </a:r>
            <a:endParaRPr sz="3200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1965068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5"/>
          <p:cNvSpPr txBox="1"/>
          <p:nvPr/>
        </p:nvSpPr>
        <p:spPr>
          <a:xfrm>
            <a:off x="539399" y="1277375"/>
            <a:ext cx="7394925" cy="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r>
              <a:rPr lang="de-DE" sz="3600" dirty="0">
                <a:solidFill>
                  <a:srgbClr val="FF0000"/>
                </a:solidFill>
                <a:ea typeface="Montserrat Medium"/>
                <a:cs typeface="Montserrat Medium"/>
                <a:sym typeface="Montserrat Medium"/>
              </a:rPr>
              <a:t>Benchmarking</a:t>
            </a:r>
            <a:r>
              <a:rPr lang="de-DE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de-DE" sz="3600" dirty="0" err="1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malaria</a:t>
            </a:r>
            <a:r>
              <a:rPr lang="de-DE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de-DE" sz="3600" dirty="0" err="1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system</a:t>
            </a:r>
            <a:r>
              <a:rPr lang="de-DE" sz="3600" dirty="0">
                <a:solidFill>
                  <a:srgbClr val="FF000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Link</a:t>
            </a:r>
            <a:endParaRPr sz="3600" i="1" dirty="0">
              <a:solidFill>
                <a:srgbClr val="FF000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64" name="Google Shape;164;p25"/>
          <p:cNvSpPr txBox="1"/>
          <p:nvPr/>
        </p:nvSpPr>
        <p:spPr>
          <a:xfrm>
            <a:off x="539400" y="2282375"/>
            <a:ext cx="8296869" cy="337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7189" indent="-317492">
              <a:lnSpc>
                <a:spcPct val="150000"/>
              </a:lnSpc>
              <a:buClr>
                <a:srgbClr val="1B335C"/>
              </a:buClr>
              <a:buSzPts val="1400"/>
              <a:buFont typeface="Montserrat"/>
              <a:buChar char="●"/>
            </a:pPr>
            <a:r>
              <a:rPr lang="de-DE" sz="2400" b="1" dirty="0">
                <a:solidFill>
                  <a:srgbClr val="1B335C"/>
                </a:solidFill>
                <a:ea typeface="Montserrat"/>
                <a:cs typeface="Montserrat"/>
                <a:sym typeface="Montserrat"/>
              </a:rPr>
              <a:t>Benchmarking Malaria system-v1:</a:t>
            </a:r>
          </a:p>
          <a:p>
            <a:pPr marL="825497" lvl="2">
              <a:lnSpc>
                <a:spcPct val="150000"/>
              </a:lnSpc>
              <a:buClr>
                <a:srgbClr val="1B335C"/>
              </a:buClr>
              <a:buSzPts val="1400"/>
            </a:pPr>
            <a:r>
              <a:rPr lang="en-GB" sz="1600" dirty="0">
                <a:hlinkClick r:id="rId3"/>
              </a:rPr>
              <a:t>https://</a:t>
            </a:r>
            <a:r>
              <a:rPr lang="en-GB" sz="1600" dirty="0" err="1">
                <a:hlinkClick r:id="rId3"/>
              </a:rPr>
              <a:t>codalab.lri.fr</a:t>
            </a:r>
            <a:r>
              <a:rPr lang="en-GB" sz="1600" dirty="0">
                <a:hlinkClick r:id="rId3"/>
              </a:rPr>
              <a:t>/competitions/748#learn_the_details</a:t>
            </a:r>
            <a:endParaRPr lang="en-US" sz="1600" dirty="0"/>
          </a:p>
          <a:p>
            <a:pPr marL="825497" lvl="2">
              <a:lnSpc>
                <a:spcPct val="150000"/>
              </a:lnSpc>
              <a:buClr>
                <a:srgbClr val="1B335C"/>
              </a:buClr>
              <a:buSzPts val="1400"/>
            </a:pPr>
            <a:endParaRPr lang="de-DE" sz="2400" b="1" dirty="0">
              <a:solidFill>
                <a:srgbClr val="1B335C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4477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863A2280E3F84C93CB7D95B3AE289B" ma:contentTypeVersion="2" ma:contentTypeDescription="Create a new document." ma:contentTypeScope="" ma:versionID="713c52cb54d6c8b687ea58071e52f4e6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19c8027f12dc0326c57fc181fc1116f3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69E06D8-D78B-4AF5-B93D-B1CA10151DE8}"/>
</file>

<file path=customXml/itemProps2.xml><?xml version="1.0" encoding="utf-8"?>
<ds:datastoreItem xmlns:ds="http://schemas.openxmlformats.org/officeDocument/2006/customXml" ds:itemID="{8D757891-533E-4B08-9CC2-432445C0232A}"/>
</file>

<file path=customXml/itemProps3.xml><?xml version="1.0" encoding="utf-8"?>
<ds:datastoreItem xmlns:ds="http://schemas.openxmlformats.org/officeDocument/2006/customXml" ds:itemID="{263EDF69-883F-4630-8D5D-47FF3AA110B2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1779</TotalTime>
  <Words>706</Words>
  <Application>Microsoft Office PowerPoint</Application>
  <PresentationFormat>On-screen Show (4:3)</PresentationFormat>
  <Paragraphs>140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等线</vt:lpstr>
      <vt:lpstr>Arial</vt:lpstr>
      <vt:lpstr>Calibri</vt:lpstr>
      <vt:lpstr>Calibri Light</vt:lpstr>
      <vt:lpstr>Montserrat</vt:lpstr>
      <vt:lpstr>Montserrat Medium</vt:lpstr>
      <vt:lpstr>Noto Sans</vt:lpstr>
      <vt:lpstr>Wingdings</vt:lpstr>
      <vt:lpstr>Office 主题​​</vt:lpstr>
      <vt:lpstr>PowerPoint Presentation</vt:lpstr>
      <vt:lpstr>Topic Group-Malaria:  AI based detection of Malaria-an update</vt:lpstr>
      <vt:lpstr>PowerPoint Presentation</vt:lpstr>
      <vt:lpstr>PowerPoint Presentation</vt:lpstr>
      <vt:lpstr>PowerPoint Presentation</vt:lpstr>
      <vt:lpstr>PowerPoint Presentation</vt:lpstr>
      <vt:lpstr>Interested in Topic Group:</vt:lpstr>
      <vt:lpstr>PowerPoint Presentation</vt:lpstr>
      <vt:lpstr>PowerPoint Presentation</vt:lpstr>
      <vt:lpstr>Benchmarking system</vt:lpstr>
      <vt:lpstr>Preliminary Results</vt:lpstr>
      <vt:lpstr>PowerPoint Presentation</vt:lpstr>
      <vt:lpstr>Call for participation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Att.3 - Overview of the topic area (TG-Malaria)</dc:title>
  <dc:creator>Campos, Simao</dc:creator>
  <cp:lastModifiedBy>Simão Campos-Neto</cp:lastModifiedBy>
  <cp:revision>68</cp:revision>
  <cp:lastPrinted>2019-04-04T08:49:31Z</cp:lastPrinted>
  <dcterms:created xsi:type="dcterms:W3CDTF">2019-03-31T15:53:06Z</dcterms:created>
  <dcterms:modified xsi:type="dcterms:W3CDTF">2020-05-04T10:04:09Z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0x0101002D863A2280E3F84C93CB7D95B3AE289B</vt:lpwstr>
  </property>
</Properties>
</file>