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72" r:id="rId6"/>
    <p:sldId id="273" r:id="rId7"/>
    <p:sldId id="274" r:id="rId8"/>
    <p:sldId id="275" r:id="rId9"/>
    <p:sldId id="276" r:id="rId10"/>
    <p:sldId id="277" r:id="rId11"/>
    <p:sldId id="278" r:id="rId12"/>
    <p:sldId id="279" r:id="rId13"/>
    <p:sldId id="280" r:id="rId14"/>
    <p:sldId id="281" r:id="rId1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E6A61-BC0B-4D3E-9F2B-EB10CC142171}" v="1" dt="2020-05-06T17:53:16.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81" d="100"/>
          <a:sy n="81" d="100"/>
        </p:scale>
        <p:origin x="18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iri, Ayda" userId="b37f3988-c176-4be8-807a-107e80ddceeb" providerId="ADAL" clId="{A267E3F3-FE27-41A8-94F8-F059FBD6D9BF}"/>
    <pc:docChg chg="custSel addSld modSld">
      <pc:chgData name="Dabiri, Ayda" userId="b37f3988-c176-4be8-807a-107e80ddceeb" providerId="ADAL" clId="{A267E3F3-FE27-41A8-94F8-F059FBD6D9BF}" dt="2020-05-01T18:47:35.961" v="21" actId="1076"/>
      <pc:docMkLst>
        <pc:docMk/>
      </pc:docMkLst>
      <pc:sldChg chg="modSp">
        <pc:chgData name="Dabiri, Ayda" userId="b37f3988-c176-4be8-807a-107e80ddceeb" providerId="ADAL" clId="{A267E3F3-FE27-41A8-94F8-F059FBD6D9BF}" dt="2020-05-01T18:47:35.961" v="21" actId="1076"/>
        <pc:sldMkLst>
          <pc:docMk/>
          <pc:sldMk cId="2383934936" sldId="256"/>
        </pc:sldMkLst>
        <pc:spChg chg="mod">
          <ac:chgData name="Dabiri, Ayda" userId="b37f3988-c176-4be8-807a-107e80ddceeb" providerId="ADAL" clId="{A267E3F3-FE27-41A8-94F8-F059FBD6D9BF}" dt="2020-05-01T18:47:08.780" v="16" actId="20577"/>
          <ac:spMkLst>
            <pc:docMk/>
            <pc:sldMk cId="2383934936" sldId="256"/>
            <ac:spMk id="9" creationId="{8C7CA0D1-8B49-4675-8A5E-57C7F64475C1}"/>
          </ac:spMkLst>
        </pc:spChg>
        <pc:graphicFrameChg chg="mod modGraphic">
          <ac:chgData name="Dabiri, Ayda" userId="b37f3988-c176-4be8-807a-107e80ddceeb" providerId="ADAL" clId="{A267E3F3-FE27-41A8-94F8-F059FBD6D9BF}" dt="2020-05-01T18:47:35.961" v="21" actId="1076"/>
          <ac:graphicFrameMkLst>
            <pc:docMk/>
            <pc:sldMk cId="2383934936" sldId="256"/>
            <ac:graphicFrameMk id="14" creationId="{F23ADA95-2EB2-45F5-AA21-8B52FA9A9E11}"/>
          </ac:graphicFrameMkLst>
        </pc:graphicFrameChg>
      </pc:sldChg>
    </pc:docChg>
  </pc:docChgLst>
  <pc:docChgLst>
    <pc:chgData name="Dabiri, Ayda" userId="b37f3988-c176-4be8-807a-107e80ddceeb" providerId="ADAL" clId="{E47E6A61-BC0B-4D3E-9F2B-EB10CC142171}"/>
    <pc:docChg chg="addSld delSld modSld">
      <pc:chgData name="Dabiri, Ayda" userId="b37f3988-c176-4be8-807a-107e80ddceeb" providerId="ADAL" clId="{E47E6A61-BC0B-4D3E-9F2B-EB10CC142171}" dt="2020-05-06T17:54:12.311" v="5" actId="20577"/>
      <pc:docMkLst>
        <pc:docMk/>
      </pc:docMkLst>
      <pc:sldChg chg="modSp">
        <pc:chgData name="Dabiri, Ayda" userId="b37f3988-c176-4be8-807a-107e80ddceeb" providerId="ADAL" clId="{E47E6A61-BC0B-4D3E-9F2B-EB10CC142171}" dt="2020-05-06T17:54:12.311" v="5" actId="20577"/>
        <pc:sldMkLst>
          <pc:docMk/>
          <pc:sldMk cId="2383934936" sldId="256"/>
        </pc:sldMkLst>
        <pc:spChg chg="mod">
          <ac:chgData name="Dabiri, Ayda" userId="b37f3988-c176-4be8-807a-107e80ddceeb" providerId="ADAL" clId="{E47E6A61-BC0B-4D3E-9F2B-EB10CC142171}" dt="2020-05-06T17:54:12.311" v="5" actId="20577"/>
          <ac:spMkLst>
            <pc:docMk/>
            <pc:sldMk cId="2383934936" sldId="256"/>
            <ac:spMk id="9" creationId="{8C7CA0D1-8B49-4675-8A5E-57C7F64475C1}"/>
          </ac:spMkLst>
        </pc:spChg>
      </pc:sldChg>
      <pc:sldChg chg="del">
        <pc:chgData name="Dabiri, Ayda" userId="b37f3988-c176-4be8-807a-107e80ddceeb" providerId="ADAL" clId="{E47E6A61-BC0B-4D3E-9F2B-EB10CC142171}" dt="2020-05-06T17:53:22.324" v="1" actId="47"/>
        <pc:sldMkLst>
          <pc:docMk/>
          <pc:sldMk cId="0" sldId="257"/>
        </pc:sldMkLst>
      </pc:sldChg>
      <pc:sldChg chg="del">
        <pc:chgData name="Dabiri, Ayda" userId="b37f3988-c176-4be8-807a-107e80ddceeb" providerId="ADAL" clId="{E47E6A61-BC0B-4D3E-9F2B-EB10CC142171}" dt="2020-05-06T17:53:22.324" v="1" actId="47"/>
        <pc:sldMkLst>
          <pc:docMk/>
          <pc:sldMk cId="0" sldId="258"/>
        </pc:sldMkLst>
      </pc:sldChg>
      <pc:sldChg chg="del">
        <pc:chgData name="Dabiri, Ayda" userId="b37f3988-c176-4be8-807a-107e80ddceeb" providerId="ADAL" clId="{E47E6A61-BC0B-4D3E-9F2B-EB10CC142171}" dt="2020-05-06T17:53:22.324" v="1" actId="47"/>
        <pc:sldMkLst>
          <pc:docMk/>
          <pc:sldMk cId="0" sldId="259"/>
        </pc:sldMkLst>
      </pc:sldChg>
      <pc:sldChg chg="del">
        <pc:chgData name="Dabiri, Ayda" userId="b37f3988-c176-4be8-807a-107e80ddceeb" providerId="ADAL" clId="{E47E6A61-BC0B-4D3E-9F2B-EB10CC142171}" dt="2020-05-06T17:53:22.324" v="1" actId="47"/>
        <pc:sldMkLst>
          <pc:docMk/>
          <pc:sldMk cId="0" sldId="265"/>
        </pc:sldMkLst>
      </pc:sldChg>
      <pc:sldChg chg="del">
        <pc:chgData name="Dabiri, Ayda" userId="b37f3988-c176-4be8-807a-107e80ddceeb" providerId="ADAL" clId="{E47E6A61-BC0B-4D3E-9F2B-EB10CC142171}" dt="2020-05-06T17:53:22.324" v="1" actId="47"/>
        <pc:sldMkLst>
          <pc:docMk/>
          <pc:sldMk cId="0" sldId="266"/>
        </pc:sldMkLst>
      </pc:sldChg>
      <pc:sldChg chg="del">
        <pc:chgData name="Dabiri, Ayda" userId="b37f3988-c176-4be8-807a-107e80ddceeb" providerId="ADAL" clId="{E47E6A61-BC0B-4D3E-9F2B-EB10CC142171}" dt="2020-05-06T17:53:22.324" v="1" actId="47"/>
        <pc:sldMkLst>
          <pc:docMk/>
          <pc:sldMk cId="0" sldId="267"/>
        </pc:sldMkLst>
      </pc:sldChg>
      <pc:sldChg chg="del">
        <pc:chgData name="Dabiri, Ayda" userId="b37f3988-c176-4be8-807a-107e80ddceeb" providerId="ADAL" clId="{E47E6A61-BC0B-4D3E-9F2B-EB10CC142171}" dt="2020-05-06T17:53:22.324" v="1" actId="47"/>
        <pc:sldMkLst>
          <pc:docMk/>
          <pc:sldMk cId="3468807642" sldId="268"/>
        </pc:sldMkLst>
      </pc:sldChg>
      <pc:sldChg chg="del">
        <pc:chgData name="Dabiri, Ayda" userId="b37f3988-c176-4be8-807a-107e80ddceeb" providerId="ADAL" clId="{E47E6A61-BC0B-4D3E-9F2B-EB10CC142171}" dt="2020-05-06T17:53:22.324" v="1" actId="47"/>
        <pc:sldMkLst>
          <pc:docMk/>
          <pc:sldMk cId="2957005183" sldId="269"/>
        </pc:sldMkLst>
      </pc:sldChg>
      <pc:sldChg chg="del">
        <pc:chgData name="Dabiri, Ayda" userId="b37f3988-c176-4be8-807a-107e80ddceeb" providerId="ADAL" clId="{E47E6A61-BC0B-4D3E-9F2B-EB10CC142171}" dt="2020-05-06T17:53:22.324" v="1" actId="47"/>
        <pc:sldMkLst>
          <pc:docMk/>
          <pc:sldMk cId="2505253294" sldId="270"/>
        </pc:sldMkLst>
      </pc:sldChg>
      <pc:sldChg chg="del">
        <pc:chgData name="Dabiri, Ayda" userId="b37f3988-c176-4be8-807a-107e80ddceeb" providerId="ADAL" clId="{E47E6A61-BC0B-4D3E-9F2B-EB10CC142171}" dt="2020-05-06T17:53:22.324" v="1" actId="47"/>
        <pc:sldMkLst>
          <pc:docMk/>
          <pc:sldMk cId="1627429509" sldId="271"/>
        </pc:sldMkLst>
      </pc:sldChg>
      <pc:sldChg chg="add">
        <pc:chgData name="Dabiri, Ayda" userId="b37f3988-c176-4be8-807a-107e80ddceeb" providerId="ADAL" clId="{E47E6A61-BC0B-4D3E-9F2B-EB10CC142171}" dt="2020-05-06T17:53:16.561" v="0"/>
        <pc:sldMkLst>
          <pc:docMk/>
          <pc:sldMk cId="0" sldId="272"/>
        </pc:sldMkLst>
      </pc:sldChg>
      <pc:sldChg chg="add">
        <pc:chgData name="Dabiri, Ayda" userId="b37f3988-c176-4be8-807a-107e80ddceeb" providerId="ADAL" clId="{E47E6A61-BC0B-4D3E-9F2B-EB10CC142171}" dt="2020-05-06T17:53:16.561" v="0"/>
        <pc:sldMkLst>
          <pc:docMk/>
          <pc:sldMk cId="0" sldId="273"/>
        </pc:sldMkLst>
      </pc:sldChg>
      <pc:sldChg chg="add">
        <pc:chgData name="Dabiri, Ayda" userId="b37f3988-c176-4be8-807a-107e80ddceeb" providerId="ADAL" clId="{E47E6A61-BC0B-4D3E-9F2B-EB10CC142171}" dt="2020-05-06T17:53:16.561" v="0"/>
        <pc:sldMkLst>
          <pc:docMk/>
          <pc:sldMk cId="0" sldId="274"/>
        </pc:sldMkLst>
      </pc:sldChg>
      <pc:sldChg chg="add">
        <pc:chgData name="Dabiri, Ayda" userId="b37f3988-c176-4be8-807a-107e80ddceeb" providerId="ADAL" clId="{E47E6A61-BC0B-4D3E-9F2B-EB10CC142171}" dt="2020-05-06T17:53:16.561" v="0"/>
        <pc:sldMkLst>
          <pc:docMk/>
          <pc:sldMk cId="3571265374" sldId="275"/>
        </pc:sldMkLst>
      </pc:sldChg>
      <pc:sldChg chg="add">
        <pc:chgData name="Dabiri, Ayda" userId="b37f3988-c176-4be8-807a-107e80ddceeb" providerId="ADAL" clId="{E47E6A61-BC0B-4D3E-9F2B-EB10CC142171}" dt="2020-05-06T17:53:16.561" v="0"/>
        <pc:sldMkLst>
          <pc:docMk/>
          <pc:sldMk cId="3742319543" sldId="276"/>
        </pc:sldMkLst>
      </pc:sldChg>
      <pc:sldChg chg="add">
        <pc:chgData name="Dabiri, Ayda" userId="b37f3988-c176-4be8-807a-107e80ddceeb" providerId="ADAL" clId="{E47E6A61-BC0B-4D3E-9F2B-EB10CC142171}" dt="2020-05-06T17:53:16.561" v="0"/>
        <pc:sldMkLst>
          <pc:docMk/>
          <pc:sldMk cId="1747451203" sldId="277"/>
        </pc:sldMkLst>
      </pc:sldChg>
      <pc:sldChg chg="add">
        <pc:chgData name="Dabiri, Ayda" userId="b37f3988-c176-4be8-807a-107e80ddceeb" providerId="ADAL" clId="{E47E6A61-BC0B-4D3E-9F2B-EB10CC142171}" dt="2020-05-06T17:53:16.561" v="0"/>
        <pc:sldMkLst>
          <pc:docMk/>
          <pc:sldMk cId="432884555" sldId="278"/>
        </pc:sldMkLst>
      </pc:sldChg>
      <pc:sldChg chg="add">
        <pc:chgData name="Dabiri, Ayda" userId="b37f3988-c176-4be8-807a-107e80ddceeb" providerId="ADAL" clId="{E47E6A61-BC0B-4D3E-9F2B-EB10CC142171}" dt="2020-05-06T17:53:16.561" v="0"/>
        <pc:sldMkLst>
          <pc:docMk/>
          <pc:sldMk cId="0" sldId="279"/>
        </pc:sldMkLst>
      </pc:sldChg>
      <pc:sldChg chg="add">
        <pc:chgData name="Dabiri, Ayda" userId="b37f3988-c176-4be8-807a-107e80ddceeb" providerId="ADAL" clId="{E47E6A61-BC0B-4D3E-9F2B-EB10CC142171}" dt="2020-05-06T17:53:16.561" v="0"/>
        <pc:sldMkLst>
          <pc:docMk/>
          <pc:sldMk cId="0" sldId="280"/>
        </pc:sldMkLst>
      </pc:sldChg>
      <pc:sldChg chg="add">
        <pc:chgData name="Dabiri, Ayda" userId="b37f3988-c176-4be8-807a-107e80ddceeb" providerId="ADAL" clId="{E47E6A61-BC0B-4D3E-9F2B-EB10CC142171}" dt="2020-05-06T17:53:16.561" v="0"/>
        <pc:sldMkLst>
          <pc:docMk/>
          <pc:sldMk cId="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2020/5/6</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27443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2020/5/6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chim.krois@charite.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arry.sinbgh@deepkapha.a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ti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rktechpost.com/2020/02/09/top-artificial-intelligence-influencers-to-follow-in-2020/" TargetMode="External"/><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www.semanticscholar.org/paper/Intra-Thalamic-and-Thalamocortical-Connectivity%3A-Mei-Singh/772c100d15635c430f0588da95206682c75e1b8a" TargetMode="External"/><Relationship Id="rId5" Type="http://schemas.openxmlformats.org/officeDocument/2006/relationships/hyperlink" Target="https://ec.europa.eu/regional_policy/nl/funding/erdf/" TargetMode="External"/><Relationship Id="rId4" Type="http://schemas.openxmlformats.org/officeDocument/2006/relationships/hyperlink" Target="https://deepkapha.ai/ai-re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extranet.itu.int/sites/itu-t/focusgroups/ai4h/docs/FGAI4H-H-010-A01.docx" TargetMode="External"/><Relationship Id="rId2" Type="http://schemas.openxmlformats.org/officeDocument/2006/relationships/hyperlink" Target="https://extranet.itu.int/sites/itu-t/focusgroups/ai4h/tg/_layouts/15/WopiFrame.aspx?sourcedoc=%7B14C781EF-56A7-460F-A34F-0E2B458CB700%7D&amp;file=FGAI4H-I-010-A01.docx&amp;action=default"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extranet.itu.int/sites/itu-t/focusgroups/ai4h/tg/_layouts/15/WopiFrame.aspx?sourcedoc=%7B1019169D-FF0B-49DA-BA05-9D4F3D6D5F4D%7D&amp;file=FGAI4H-I-010-A02.docx&amp;action=defau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153860" y="935321"/>
            <a:ext cx="2331024" cy="369332"/>
          </a:xfrm>
          <a:prstGeom prst="rect">
            <a:avLst/>
          </a:prstGeom>
        </p:spPr>
        <p:txBody>
          <a:bodyPr wrap="none">
            <a:spAutoFit/>
          </a:bodyPr>
          <a:lstStyle/>
          <a:p>
            <a:pPr algn="r"/>
            <a:r>
              <a:rPr lang="en-GB" b="1" dirty="0"/>
              <a:t>FGAI4H-I-010-A03-R01</a:t>
            </a:r>
          </a:p>
        </p:txBody>
      </p:sp>
      <p:sp>
        <p:nvSpPr>
          <p:cNvPr id="10" name="Rectangle 9">
            <a:extLst>
              <a:ext uri="{FF2B5EF4-FFF2-40B4-BE49-F238E27FC236}">
                <a16:creationId xmlns:a16="http://schemas.microsoft.com/office/drawing/2014/main" id="{D36F58C8-2F54-4864-94DC-A069EA8D2640}"/>
              </a:ext>
            </a:extLst>
          </p:cNvPr>
          <p:cNvSpPr/>
          <p:nvPr/>
        </p:nvSpPr>
        <p:spPr>
          <a:xfrm>
            <a:off x="5906855" y="1304653"/>
            <a:ext cx="2541337" cy="369332"/>
          </a:xfrm>
          <a:prstGeom prst="rect">
            <a:avLst/>
          </a:prstGeom>
        </p:spPr>
        <p:txBody>
          <a:bodyPr wrap="none">
            <a:spAutoFit/>
          </a:bodyPr>
          <a:lstStyle/>
          <a:p>
            <a:pPr algn="r"/>
            <a:r>
              <a:rPr lang="en-US"/>
              <a:t>E-meeting, 7-8 May 2020</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817100763"/>
              </p:ext>
            </p:extLst>
          </p:nvPr>
        </p:nvGraphicFramePr>
        <p:xfrm>
          <a:off x="924051" y="2666136"/>
          <a:ext cx="7112397" cy="345186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374769">
                  <a:extLst>
                    <a:ext uri="{9D8B030D-6E8A-4147-A177-3AD203B41FA5}">
                      <a16:colId xmlns:a16="http://schemas.microsoft.com/office/drawing/2014/main" val="4118390399"/>
                    </a:ext>
                  </a:extLst>
                </a:gridCol>
                <a:gridCol w="359779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TG-Dental Topic Driver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(TG-Dental)</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Information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defRPr sz="1400">
                          <a:sym typeface="Arial"/>
                        </a:defRPr>
                      </a:pPr>
                      <a:r>
                        <a:rPr sz="1800" dirty="0"/>
                        <a:t>Joachim </a:t>
                      </a:r>
                      <a:r>
                        <a:rPr sz="1800" dirty="0" err="1"/>
                        <a:t>Krois</a:t>
                      </a:r>
                      <a:endParaRPr sz="1800" dirty="0"/>
                    </a:p>
                    <a:p>
                      <a:pPr algn="l">
                        <a:defRPr sz="1400">
                          <a:sym typeface="Arial"/>
                        </a:defRPr>
                      </a:pPr>
                      <a:r>
                        <a:rPr sz="1800" dirty="0"/>
                        <a:t>Falk </a:t>
                      </a:r>
                      <a:r>
                        <a:rPr sz="1800" dirty="0" err="1"/>
                        <a:t>Schwendicke</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sz="1400">
                          <a:sym typeface="Arial"/>
                        </a:defRPr>
                      </a:pPr>
                      <a:r>
                        <a:rPr lang="de-DE" sz="1800" dirty="0" err="1"/>
                        <a:t>Tarry</a:t>
                      </a:r>
                      <a:r>
                        <a:rPr lang="de-DE" sz="1800" dirty="0"/>
                        <a:t> Singh</a:t>
                      </a:r>
                    </a:p>
                  </a:txBody>
                  <a:tcPr marL="45720" marR="45720" horzOverflow="overflow">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defRPr sz="1400">
                          <a:sym typeface="Arial"/>
                        </a:defRPr>
                      </a:pPr>
                      <a:r>
                        <a:rPr sz="1800" dirty="0"/>
                        <a:t>E-mail: </a:t>
                      </a:r>
                      <a:r>
                        <a:rPr sz="1800" u="sng" dirty="0">
                          <a:solidFill>
                            <a:srgbClr val="0563C1"/>
                          </a:solidFill>
                          <a:uFill>
                            <a:solidFill>
                              <a:srgbClr val="0563C1"/>
                            </a:solidFill>
                          </a:uFill>
                          <a:hlinkClick r:id="rId3"/>
                        </a:rPr>
                        <a:t>joachim.krois@charite.de</a:t>
                      </a:r>
                    </a:p>
                    <a:p>
                      <a:pPr algn="l">
                        <a:defRPr sz="1400">
                          <a:sym typeface="Arial"/>
                        </a:defRPr>
                      </a:pPr>
                      <a:r>
                        <a:rPr sz="1800" dirty="0"/>
                        <a:t>E-mail: </a:t>
                      </a:r>
                      <a:r>
                        <a:rPr sz="1800" u="sng" dirty="0">
                          <a:solidFill>
                            <a:srgbClr val="0563C1"/>
                          </a:solidFill>
                          <a:uFill>
                            <a:solidFill>
                              <a:srgbClr val="0563C1"/>
                            </a:solidFill>
                          </a:uFill>
                          <a:hlinkClick r:id="rId3"/>
                        </a:rPr>
                        <a:t>falk.schwendicke@charite.de</a:t>
                      </a:r>
                      <a:endParaRPr lang="en-US" sz="1800" u="sng" dirty="0">
                        <a:solidFill>
                          <a:srgbClr val="0563C1"/>
                        </a:solidFill>
                        <a:uFill>
                          <a:solidFill>
                            <a:srgbClr val="0563C1"/>
                          </a:solidFill>
                        </a:u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sz="1400">
                          <a:sym typeface="Arial"/>
                        </a:defRPr>
                      </a:pPr>
                      <a:r>
                        <a:rPr lang="de-DE" sz="1800" dirty="0" err="1"/>
                        <a:t>E-mail</a:t>
                      </a:r>
                      <a:r>
                        <a:rPr lang="de-DE" sz="1800" dirty="0"/>
                        <a:t>: </a:t>
                      </a:r>
                      <a:r>
                        <a:rPr lang="de-DE" sz="1800" dirty="0">
                          <a:hlinkClick r:id="rId4"/>
                        </a:rPr>
                        <a:t>tarry.singh</a:t>
                      </a:r>
                      <a:r>
                        <a:rPr lang="de-DE" sz="1800" u="sng" dirty="0">
                          <a:solidFill>
                            <a:srgbClr val="0563C1"/>
                          </a:solidFill>
                          <a:uFill>
                            <a:solidFill>
                              <a:srgbClr val="0563C1"/>
                            </a:solidFill>
                          </a:uFill>
                          <a:hlinkClick r:id="rId4"/>
                        </a:rPr>
                        <a:t>@deepkapha.ai</a:t>
                      </a:r>
                      <a:endParaRPr lang="de-DE" sz="1800" u="sng" dirty="0">
                        <a:solidFill>
                          <a:srgbClr val="0563C1"/>
                        </a:solidFill>
                        <a:uFill>
                          <a:solidFill>
                            <a:srgbClr val="0563C1"/>
                          </a:solidFill>
                        </a:uFill>
                      </a:endParaRPr>
                    </a:p>
                  </a:txBody>
                  <a:tcPr marL="45720" marR="45720" horzOverflow="overflow">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algn="l">
                        <a:defRPr sz="1400">
                          <a:sym typeface="Arial"/>
                        </a:defRPr>
                      </a:pPr>
                      <a:r>
                        <a:rPr lang="en-GB" sz="1800" dirty="0"/>
                        <a:t>This presentation is given at the FG-AI4H e-meeting on 07-08 May 2020 and contains </a:t>
                      </a:r>
                    </a:p>
                    <a:p>
                      <a:pPr marL="285750" indent="-285750" algn="l">
                        <a:buClr>
                          <a:srgbClr val="000000"/>
                        </a:buClr>
                        <a:buSzPct val="100000"/>
                        <a:buFont typeface="Arial"/>
                        <a:buChar char="•"/>
                        <a:defRPr sz="1400">
                          <a:sym typeface="Arial"/>
                        </a:defRPr>
                      </a:pPr>
                      <a:r>
                        <a:rPr lang="en-GB" sz="1800" dirty="0"/>
                        <a:t>background and overview of the TG-Dental </a:t>
                      </a:r>
                    </a:p>
                    <a:p>
                      <a:pPr marL="285750" indent="-285750" algn="l">
                        <a:buClr>
                          <a:srgbClr val="000000"/>
                        </a:buClr>
                        <a:buSzPct val="100000"/>
                        <a:buFont typeface="Arial"/>
                        <a:buChar char="•"/>
                        <a:defRPr sz="1400">
                          <a:sym typeface="Arial"/>
                        </a:defRPr>
                      </a:pPr>
                      <a:r>
                        <a:rPr lang="en-GB" sz="1800" dirty="0"/>
                        <a:t>activities and outputs since meeting H</a:t>
                      </a:r>
                    </a:p>
                    <a:p>
                      <a:pPr marL="285750" indent="-285750" algn="l">
                        <a:buClr>
                          <a:srgbClr val="000000"/>
                        </a:buClr>
                        <a:buSzPct val="100000"/>
                        <a:buFont typeface="Arial"/>
                        <a:buChar char="•"/>
                        <a:defRPr sz="1400">
                          <a:sym typeface="Arial"/>
                        </a:defRPr>
                      </a:pPr>
                      <a:r>
                        <a:rPr lang="en-GB" sz="1800" dirty="0"/>
                        <a:t>Introduction of Tarry Singh and deepkapha.ai</a:t>
                      </a: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113;g6070fcd22c_0_22"/>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Next steps</a:t>
            </a:r>
          </a:p>
        </p:txBody>
      </p:sp>
      <p:pic>
        <p:nvPicPr>
          <p:cNvPr id="177" name="Google Shape;114;g6070fcd22c_0_22" descr="Google Shape;114;g6070fcd22c_0_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
        <p:nvSpPr>
          <p:cNvPr id="5" name="Google Shape;105;g6070fcd22c_0_0">
            <a:extLst>
              <a:ext uri="{FF2B5EF4-FFF2-40B4-BE49-F238E27FC236}">
                <a16:creationId xmlns:a16="http://schemas.microsoft.com/office/drawing/2014/main" id="{C7E9C00E-9918-324A-9BF1-2E915C782319}"/>
              </a:ext>
            </a:extLst>
          </p:cNvPr>
          <p:cNvSpPr txBox="1">
            <a:spLocks/>
          </p:cNvSpPr>
          <p:nvPr/>
        </p:nvSpPr>
        <p:spPr>
          <a:xfrm>
            <a:off x="371171" y="1988098"/>
            <a:ext cx="8291567" cy="4012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ts val="4400"/>
              <a:defRPr sz="4400"/>
            </a:pPr>
            <a:r>
              <a:rPr lang="en-US" sz="3200" dirty="0"/>
              <a:t>Further advance and discuss the TDD</a:t>
            </a:r>
          </a:p>
          <a:p>
            <a:pPr>
              <a:spcBef>
                <a:spcPts val="0"/>
              </a:spcBef>
              <a:buSzPts val="4400"/>
              <a:defRPr sz="4400"/>
            </a:pPr>
            <a:r>
              <a:rPr lang="en-US" sz="3200" dirty="0"/>
              <a:t>Preparation of article series on SPIRIT/CONSORT AI (Reporting)</a:t>
            </a:r>
          </a:p>
          <a:p>
            <a:pPr>
              <a:spcBef>
                <a:spcPts val="0"/>
              </a:spcBef>
              <a:buSzPts val="4400"/>
              <a:defRPr sz="4400"/>
            </a:pPr>
            <a:r>
              <a:rPr lang="en-US" sz="3200" dirty="0"/>
              <a:t>Preparation of  checklist/narrative review (Conducting)</a:t>
            </a:r>
          </a:p>
          <a:p>
            <a:pPr>
              <a:spcBef>
                <a:spcPts val="0"/>
              </a:spcBef>
              <a:buSzPts val="4400"/>
              <a:defRPr sz="4400"/>
            </a:pPr>
            <a:r>
              <a:rPr lang="en-US" sz="3200" dirty="0"/>
              <a:t>Interinstitutional experiment series on AI for dental image analysis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42;p6"/>
          <p:cNvSpPr txBox="1">
            <a:spLocks noGrp="1"/>
          </p:cNvSpPr>
          <p:nvPr>
            <p:ph type="body" sz="quarter" idx="1"/>
          </p:nvPr>
        </p:nvSpPr>
        <p:spPr>
          <a:xfrm>
            <a:off x="3325950" y="2659277"/>
            <a:ext cx="2492101" cy="526268"/>
          </a:xfrm>
          <a:prstGeom prst="rect">
            <a:avLst/>
          </a:prstGeom>
        </p:spPr>
        <p:txBody>
          <a:bodyPr>
            <a:normAutofit fontScale="85000" lnSpcReduction="20000"/>
          </a:bodyPr>
          <a:lstStyle>
            <a:lvl1pPr marL="0" indent="0" defTabSz="868680">
              <a:spcBef>
                <a:spcPts val="0"/>
              </a:spcBef>
              <a:buSzTx/>
              <a:buNone/>
              <a:defRPr sz="4180">
                <a:solidFill>
                  <a:schemeClr val="accent1"/>
                </a:solidFill>
              </a:defRPr>
            </a:lvl1pPr>
          </a:lstStyle>
          <a:p>
            <a:r>
              <a:t>Thank you!</a:t>
            </a:r>
          </a:p>
        </p:txBody>
      </p:sp>
      <p:pic>
        <p:nvPicPr>
          <p:cNvPr id="180" name="Google Shape;143;p6" descr="Google Shape;143;p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6929" y="3993400"/>
            <a:ext cx="3770142" cy="162506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gle Shape;88;p1"/>
          <p:cNvSpPr txBox="1">
            <a:spLocks noGrp="1"/>
          </p:cNvSpPr>
          <p:nvPr>
            <p:ph type="ctrTitle"/>
          </p:nvPr>
        </p:nvSpPr>
        <p:spPr>
          <a:xfrm>
            <a:off x="-1" y="857250"/>
            <a:ext cx="9279403" cy="1734206"/>
          </a:xfrm>
          <a:prstGeom prst="rect">
            <a:avLst/>
          </a:prstGeom>
        </p:spPr>
        <p:txBody>
          <a:bodyPr anchor="ctr"/>
          <a:lstStyle/>
          <a:p>
            <a:pPr>
              <a:defRPr sz="4800"/>
            </a:pPr>
            <a:r>
              <a:rPr dirty="0"/>
              <a:t>Meeting </a:t>
            </a:r>
            <a:r>
              <a:rPr lang="en-US" dirty="0"/>
              <a:t>I</a:t>
            </a:r>
            <a:r>
              <a:rPr dirty="0"/>
              <a:t>  </a:t>
            </a:r>
            <a:br>
              <a:rPr dirty="0"/>
            </a:br>
            <a:r>
              <a:rPr dirty="0"/>
              <a:t>TG-Dental Update</a:t>
            </a:r>
          </a:p>
        </p:txBody>
      </p:sp>
      <p:sp>
        <p:nvSpPr>
          <p:cNvPr id="123" name="Google Shape;89;p1"/>
          <p:cNvSpPr txBox="1">
            <a:spLocks noGrp="1"/>
          </p:cNvSpPr>
          <p:nvPr>
            <p:ph type="subTitle" sz="half" idx="1"/>
          </p:nvPr>
        </p:nvSpPr>
        <p:spPr>
          <a:xfrm>
            <a:off x="135401" y="4495145"/>
            <a:ext cx="9144001" cy="1836421"/>
          </a:xfrm>
          <a:prstGeom prst="rect">
            <a:avLst/>
          </a:prstGeom>
        </p:spPr>
        <p:txBody>
          <a:bodyPr>
            <a:normAutofit/>
          </a:bodyPr>
          <a:lstStyle/>
          <a:p>
            <a:pPr>
              <a:spcBef>
                <a:spcPts val="0"/>
              </a:spcBef>
              <a:defRPr sz="4800"/>
            </a:pPr>
            <a:r>
              <a:rPr lang="en-US" sz="3300" dirty="0"/>
              <a:t>May</a:t>
            </a:r>
            <a:r>
              <a:rPr sz="3300" dirty="0"/>
              <a:t> </a:t>
            </a:r>
            <a:r>
              <a:rPr lang="en-US" sz="3300" dirty="0"/>
              <a:t>07</a:t>
            </a:r>
            <a:r>
              <a:rPr sz="3300" dirty="0"/>
              <a:t>-</a:t>
            </a:r>
            <a:r>
              <a:rPr lang="en-US" sz="3300" dirty="0"/>
              <a:t>08</a:t>
            </a:r>
            <a:r>
              <a:rPr sz="3300" dirty="0"/>
              <a:t>, 2020</a:t>
            </a:r>
          </a:p>
          <a:p>
            <a:pPr>
              <a:defRPr sz="4800"/>
            </a:pPr>
            <a:r>
              <a:rPr sz="3300" dirty="0"/>
              <a:t>Falk </a:t>
            </a:r>
            <a:r>
              <a:rPr sz="3300" dirty="0" err="1"/>
              <a:t>Schwendicke</a:t>
            </a:r>
            <a:r>
              <a:rPr sz="3300" dirty="0"/>
              <a:t>, Joachim </a:t>
            </a:r>
            <a:r>
              <a:rPr sz="3300" dirty="0" err="1"/>
              <a:t>Krois</a:t>
            </a:r>
            <a:r>
              <a:rPr lang="en-US" sz="3300" dirty="0"/>
              <a:t>, Tarry Singh</a:t>
            </a:r>
            <a:endParaRPr sz="3300" dirty="0"/>
          </a:p>
        </p:txBody>
      </p:sp>
      <p:pic>
        <p:nvPicPr>
          <p:cNvPr id="124" name="Google Shape;90;p1" descr="Google Shape;90;p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4628" y="2591455"/>
            <a:ext cx="3770143" cy="1625062"/>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Grafik 9" descr="Grafik 9"/>
          <p:cNvPicPr>
            <a:picLocks noChangeAspect="1"/>
          </p:cNvPicPr>
          <p:nvPr/>
        </p:nvPicPr>
        <p:blipFill>
          <a:blip r:embed="rId2"/>
          <a:stretch>
            <a:fillRect/>
          </a:stretch>
        </p:blipFill>
        <p:spPr>
          <a:xfrm>
            <a:off x="5207993" y="2590459"/>
            <a:ext cx="2065628" cy="2215454"/>
          </a:xfrm>
          <a:prstGeom prst="rect">
            <a:avLst/>
          </a:prstGeom>
          <a:ln w="12700">
            <a:miter lim="400000"/>
          </a:ln>
        </p:spPr>
      </p:pic>
      <p:sp>
        <p:nvSpPr>
          <p:cNvPr id="127" name="Google Shape;96;p2"/>
          <p:cNvSpPr txBox="1">
            <a:spLocks noGrp="1"/>
          </p:cNvSpPr>
          <p:nvPr>
            <p:ph type="title"/>
          </p:nvPr>
        </p:nvSpPr>
        <p:spPr>
          <a:xfrm>
            <a:off x="371172" y="805774"/>
            <a:ext cx="8772829" cy="994172"/>
          </a:xfrm>
          <a:prstGeom prst="rect">
            <a:avLst/>
          </a:prstGeom>
        </p:spPr>
        <p:txBody>
          <a:bodyPr>
            <a:normAutofit/>
          </a:bodyPr>
          <a:lstStyle>
            <a:lvl1pPr>
              <a:defRPr>
                <a:solidFill>
                  <a:schemeClr val="accent1"/>
                </a:solidFill>
              </a:defRPr>
            </a:lvl1pPr>
          </a:lstStyle>
          <a:p>
            <a:r>
              <a:rPr sz="4000" dirty="0"/>
              <a:t>Background and Overview</a:t>
            </a:r>
          </a:p>
        </p:txBody>
      </p:sp>
      <p:pic>
        <p:nvPicPr>
          <p:cNvPr id="128" name="Google Shape;97;p2" descr="Google Shape;97;p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pic>
        <p:nvPicPr>
          <p:cNvPr id="129" name="Grafik 6" descr="Grafik 6"/>
          <p:cNvPicPr>
            <a:picLocks noChangeAspect="1"/>
          </p:cNvPicPr>
          <p:nvPr/>
        </p:nvPicPr>
        <p:blipFill>
          <a:blip r:embed="rId4"/>
          <a:stretch>
            <a:fillRect/>
          </a:stretch>
        </p:blipFill>
        <p:spPr>
          <a:xfrm>
            <a:off x="137826" y="2579694"/>
            <a:ext cx="5244175" cy="2352793"/>
          </a:xfrm>
          <a:prstGeom prst="rect">
            <a:avLst/>
          </a:prstGeom>
          <a:ln w="12700">
            <a:miter lim="400000"/>
          </a:ln>
        </p:spPr>
      </p:pic>
      <p:pic>
        <p:nvPicPr>
          <p:cNvPr id="130" name="Grafik 7" descr="Grafik 7"/>
          <p:cNvPicPr>
            <a:picLocks noChangeAspect="1"/>
          </p:cNvPicPr>
          <p:nvPr/>
        </p:nvPicPr>
        <p:blipFill>
          <a:blip r:embed="rId5"/>
          <a:stretch>
            <a:fillRect/>
          </a:stretch>
        </p:blipFill>
        <p:spPr>
          <a:xfrm>
            <a:off x="7195776" y="2629180"/>
            <a:ext cx="1846760" cy="2170019"/>
          </a:xfrm>
          <a:prstGeom prst="rect">
            <a:avLst/>
          </a:prstGeom>
          <a:ln w="12700">
            <a:miter lim="400000"/>
          </a:ln>
        </p:spPr>
      </p:pic>
      <p:sp>
        <p:nvSpPr>
          <p:cNvPr id="131" name="Titel 1"/>
          <p:cNvSpPr txBox="1"/>
          <p:nvPr/>
        </p:nvSpPr>
        <p:spPr>
          <a:xfrm>
            <a:off x="5800528" y="1879931"/>
            <a:ext cx="2993426" cy="738664"/>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2800">
                <a:solidFill>
                  <a:schemeClr val="accent1"/>
                </a:solidFill>
                <a:latin typeface="Calibri"/>
                <a:ea typeface="Calibri"/>
                <a:cs typeface="Calibri"/>
                <a:sym typeface="Calibri"/>
              </a:defRPr>
            </a:lvl1pPr>
          </a:lstStyle>
          <a:p>
            <a:r>
              <a:rPr sz="2100"/>
              <a:t>Unequal access to dental services</a:t>
            </a:r>
          </a:p>
        </p:txBody>
      </p:sp>
      <p:sp>
        <p:nvSpPr>
          <p:cNvPr id="132" name="Titel 1"/>
          <p:cNvSpPr txBox="1"/>
          <p:nvPr/>
        </p:nvSpPr>
        <p:spPr>
          <a:xfrm>
            <a:off x="1128579" y="1879931"/>
            <a:ext cx="2993426" cy="415498"/>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2800">
                <a:solidFill>
                  <a:schemeClr val="accent1"/>
                </a:solidFill>
                <a:latin typeface="Calibri"/>
                <a:ea typeface="Calibri"/>
                <a:cs typeface="Calibri"/>
                <a:sym typeface="Calibri"/>
              </a:defRPr>
            </a:lvl1pPr>
          </a:lstStyle>
          <a:p>
            <a:r>
              <a:rPr sz="2100"/>
              <a:t>Relevance and impact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oogle Shape;96;p2"/>
          <p:cNvSpPr txBox="1">
            <a:spLocks noGrp="1"/>
          </p:cNvSpPr>
          <p:nvPr>
            <p:ph type="title"/>
          </p:nvPr>
        </p:nvSpPr>
        <p:spPr>
          <a:xfrm>
            <a:off x="371172" y="805774"/>
            <a:ext cx="8772829" cy="994172"/>
          </a:xfrm>
          <a:prstGeom prst="rect">
            <a:avLst/>
          </a:prstGeom>
        </p:spPr>
        <p:txBody>
          <a:bodyPr>
            <a:normAutofit/>
          </a:bodyPr>
          <a:lstStyle>
            <a:lvl1pPr>
              <a:defRPr>
                <a:solidFill>
                  <a:schemeClr val="accent1"/>
                </a:solidFill>
              </a:defRPr>
            </a:lvl1pPr>
          </a:lstStyle>
          <a:p>
            <a:r>
              <a:rPr sz="4000" dirty="0"/>
              <a:t>Background and Overview</a:t>
            </a:r>
          </a:p>
        </p:txBody>
      </p:sp>
      <p:pic>
        <p:nvPicPr>
          <p:cNvPr id="135" name="Google Shape;97;p2" descr="Google Shape;97;p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
        <p:nvSpPr>
          <p:cNvPr id="136" name="Titel 1"/>
          <p:cNvSpPr txBox="1"/>
          <p:nvPr/>
        </p:nvSpPr>
        <p:spPr>
          <a:xfrm>
            <a:off x="312596" y="1667019"/>
            <a:ext cx="2110565" cy="415498"/>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2800">
                <a:solidFill>
                  <a:schemeClr val="accent1"/>
                </a:solidFill>
                <a:latin typeface="Calibri"/>
                <a:ea typeface="Calibri"/>
                <a:cs typeface="Calibri"/>
                <a:sym typeface="Calibri"/>
              </a:defRPr>
            </a:lvl1pPr>
          </a:lstStyle>
          <a:p>
            <a:r>
              <a:rPr sz="2100"/>
              <a:t>Data modalities</a:t>
            </a:r>
          </a:p>
        </p:txBody>
      </p:sp>
      <p:sp>
        <p:nvSpPr>
          <p:cNvPr id="137" name="Textfeld 11"/>
          <p:cNvSpPr txBox="1"/>
          <p:nvPr/>
        </p:nvSpPr>
        <p:spPr>
          <a:xfrm>
            <a:off x="763897" y="3849361"/>
            <a:ext cx="2235273" cy="1015663"/>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defRPr sz="2000">
                <a:latin typeface="Calibri"/>
                <a:ea typeface="Calibri"/>
                <a:cs typeface="Calibri"/>
                <a:sym typeface="Calibri"/>
              </a:defRPr>
            </a:lvl1pPr>
          </a:lstStyle>
          <a:p>
            <a:r>
              <a:rPr sz="1500"/>
              <a:t>further physical or (bio)chemical or microbiological assessments</a:t>
            </a:r>
          </a:p>
        </p:txBody>
      </p:sp>
      <p:pic>
        <p:nvPicPr>
          <p:cNvPr id="138" name="Grafik 12" descr="Grafik 12"/>
          <p:cNvPicPr>
            <a:picLocks noChangeAspect="1"/>
          </p:cNvPicPr>
          <p:nvPr/>
        </p:nvPicPr>
        <p:blipFill>
          <a:blip r:embed="rId3"/>
          <a:stretch>
            <a:fillRect/>
          </a:stretch>
        </p:blipFill>
        <p:spPr>
          <a:xfrm>
            <a:off x="474679" y="2535711"/>
            <a:ext cx="270931" cy="270931"/>
          </a:xfrm>
          <a:prstGeom prst="rect">
            <a:avLst/>
          </a:prstGeom>
          <a:ln w="12700">
            <a:miter lim="400000"/>
          </a:ln>
        </p:spPr>
      </p:pic>
      <p:pic>
        <p:nvPicPr>
          <p:cNvPr id="139" name="Grafik 13" descr="Grafik 13"/>
          <p:cNvPicPr>
            <a:picLocks noChangeAspect="1"/>
          </p:cNvPicPr>
          <p:nvPr/>
        </p:nvPicPr>
        <p:blipFill>
          <a:blip r:embed="rId4"/>
          <a:stretch>
            <a:fillRect/>
          </a:stretch>
        </p:blipFill>
        <p:spPr>
          <a:xfrm>
            <a:off x="3315968" y="1741927"/>
            <a:ext cx="436907" cy="436907"/>
          </a:xfrm>
          <a:prstGeom prst="rect">
            <a:avLst/>
          </a:prstGeom>
          <a:ln w="12700">
            <a:miter lim="400000"/>
          </a:ln>
        </p:spPr>
      </p:pic>
      <p:pic>
        <p:nvPicPr>
          <p:cNvPr id="140" name="Grafik 14" descr="Grafik 14"/>
          <p:cNvPicPr>
            <a:picLocks noChangeAspect="1"/>
          </p:cNvPicPr>
          <p:nvPr/>
        </p:nvPicPr>
        <p:blipFill>
          <a:blip r:embed="rId5"/>
          <a:stretch>
            <a:fillRect/>
          </a:stretch>
        </p:blipFill>
        <p:spPr>
          <a:xfrm>
            <a:off x="371171" y="3284307"/>
            <a:ext cx="392727" cy="391978"/>
          </a:xfrm>
          <a:prstGeom prst="rect">
            <a:avLst/>
          </a:prstGeom>
          <a:ln w="12700">
            <a:miter lim="400000"/>
          </a:ln>
        </p:spPr>
      </p:pic>
      <p:pic>
        <p:nvPicPr>
          <p:cNvPr id="141" name="Grafik 15" descr="Grafik 15"/>
          <p:cNvPicPr>
            <a:picLocks noChangeAspect="1"/>
          </p:cNvPicPr>
          <p:nvPr/>
        </p:nvPicPr>
        <p:blipFill>
          <a:blip r:embed="rId6"/>
          <a:stretch>
            <a:fillRect/>
          </a:stretch>
        </p:blipFill>
        <p:spPr>
          <a:xfrm>
            <a:off x="371172" y="4149288"/>
            <a:ext cx="392726" cy="392726"/>
          </a:xfrm>
          <a:prstGeom prst="rect">
            <a:avLst/>
          </a:prstGeom>
          <a:ln w="12700">
            <a:miter lim="400000"/>
          </a:ln>
        </p:spPr>
      </p:pic>
      <p:sp>
        <p:nvSpPr>
          <p:cNvPr id="142" name="Textfeld 16"/>
          <p:cNvSpPr txBox="1"/>
          <p:nvPr/>
        </p:nvSpPr>
        <p:spPr>
          <a:xfrm>
            <a:off x="763897" y="3213349"/>
            <a:ext cx="1614101" cy="553998"/>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defRPr sz="2000">
                <a:latin typeface="Calibri"/>
                <a:ea typeface="Calibri"/>
                <a:cs typeface="Calibri"/>
                <a:sym typeface="Calibri"/>
              </a:defRPr>
            </a:lvl1pPr>
          </a:lstStyle>
          <a:p>
            <a:r>
              <a:rPr sz="1500"/>
              <a:t>Clinical investigation </a:t>
            </a:r>
          </a:p>
        </p:txBody>
      </p:sp>
      <p:sp>
        <p:nvSpPr>
          <p:cNvPr id="143" name="Textfeld 17"/>
          <p:cNvSpPr txBox="1"/>
          <p:nvPr/>
        </p:nvSpPr>
        <p:spPr>
          <a:xfrm>
            <a:off x="763897" y="2508116"/>
            <a:ext cx="1614101" cy="323165"/>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defRPr sz="2000">
                <a:latin typeface="Calibri"/>
                <a:ea typeface="Calibri"/>
                <a:cs typeface="Calibri"/>
                <a:sym typeface="Calibri"/>
              </a:defRPr>
            </a:lvl1pPr>
          </a:lstStyle>
          <a:p>
            <a:r>
              <a:rPr sz="1500"/>
              <a:t>Dental history</a:t>
            </a:r>
          </a:p>
        </p:txBody>
      </p:sp>
      <p:sp>
        <p:nvSpPr>
          <p:cNvPr id="144" name="Textfeld 18"/>
          <p:cNvSpPr txBox="1"/>
          <p:nvPr/>
        </p:nvSpPr>
        <p:spPr>
          <a:xfrm>
            <a:off x="3877542" y="1698243"/>
            <a:ext cx="1614101" cy="461665"/>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defRPr sz="3200">
                <a:latin typeface="Calibri"/>
                <a:ea typeface="Calibri"/>
                <a:cs typeface="Calibri"/>
                <a:sym typeface="Calibri"/>
              </a:defRPr>
            </a:lvl1pPr>
          </a:lstStyle>
          <a:p>
            <a:r>
              <a:rPr sz="2400"/>
              <a:t>Imaging</a:t>
            </a:r>
          </a:p>
        </p:txBody>
      </p:sp>
      <p:pic>
        <p:nvPicPr>
          <p:cNvPr id="145" name="Grafik 19" descr="Grafik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8408" y="2395645"/>
            <a:ext cx="4938860" cy="338251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TG-Dental - Topic group history</a:t>
            </a:r>
            <a:endParaRPr sz="4000" dirty="0"/>
          </a:p>
        </p:txBody>
      </p:sp>
      <p:sp>
        <p:nvSpPr>
          <p:cNvPr id="164" name="Google Shape;105;g6070fcd22c_0_0"/>
          <p:cNvSpPr txBox="1">
            <a:spLocks noGrp="1"/>
          </p:cNvSpPr>
          <p:nvPr>
            <p:ph type="body" idx="1"/>
          </p:nvPr>
        </p:nvSpPr>
        <p:spPr>
          <a:xfrm>
            <a:off x="371171" y="1851525"/>
            <a:ext cx="8499255" cy="4012652"/>
          </a:xfrm>
          <a:prstGeom prst="rect">
            <a:avLst/>
          </a:prstGeom>
        </p:spPr>
        <p:txBody>
          <a:bodyPr>
            <a:noAutofit/>
          </a:bodyPr>
          <a:lstStyle/>
          <a:p>
            <a:pPr marL="57150" indent="0">
              <a:spcBef>
                <a:spcPts val="375"/>
              </a:spcBef>
              <a:buSzPts val="3600"/>
              <a:buNone/>
              <a:defRPr sz="3600"/>
            </a:pPr>
            <a:r>
              <a:rPr lang="en-US" sz="2400" dirty="0">
                <a:solidFill>
                  <a:schemeClr val="accent1"/>
                </a:solidFill>
              </a:rPr>
              <a:t>Meeting G (New Delhi, India)</a:t>
            </a:r>
          </a:p>
          <a:p>
            <a:pPr marL="400050" indent="-342900">
              <a:spcBef>
                <a:spcPts val="375"/>
              </a:spcBef>
              <a:buSzPts val="3600"/>
              <a:buFont typeface="Symbol" pitchFamily="2" charset="2"/>
              <a:buChar char="-"/>
              <a:defRPr sz="3600"/>
            </a:pPr>
            <a:r>
              <a:rPr lang="en-US" sz="2400" dirty="0"/>
              <a:t>Applied for new TG</a:t>
            </a:r>
          </a:p>
          <a:p>
            <a:pPr marL="485775" indent="-428625">
              <a:spcBef>
                <a:spcPts val="375"/>
              </a:spcBef>
              <a:buSzPts val="3600"/>
              <a:buFont typeface="Symbol" pitchFamily="2" charset="2"/>
              <a:buChar char="-"/>
              <a:defRPr sz="3600"/>
            </a:pPr>
            <a:endParaRPr lang="en-US" sz="2400" dirty="0"/>
          </a:p>
          <a:p>
            <a:pPr marL="57150" indent="0">
              <a:spcBef>
                <a:spcPts val="375"/>
              </a:spcBef>
              <a:buSzPts val="3600"/>
              <a:buNone/>
              <a:defRPr sz="3600"/>
            </a:pPr>
            <a:r>
              <a:rPr lang="en-US" sz="2400" dirty="0">
                <a:solidFill>
                  <a:schemeClr val="accent1"/>
                </a:solidFill>
              </a:rPr>
              <a:t>Meeting H (Brasilia, Brazil)</a:t>
            </a:r>
          </a:p>
          <a:p>
            <a:pPr marL="400050" indent="-342900">
              <a:spcBef>
                <a:spcPts val="375"/>
              </a:spcBef>
              <a:buSzPts val="3600"/>
              <a:buFont typeface="Symbol" pitchFamily="2" charset="2"/>
              <a:buChar char="-"/>
              <a:defRPr sz="3600"/>
            </a:pPr>
            <a:r>
              <a:rPr lang="en-US" sz="2400" dirty="0"/>
              <a:t>First presentation and outline of AI-based systems in dentistry</a:t>
            </a:r>
          </a:p>
          <a:p>
            <a:pPr marL="400050" indent="-342900">
              <a:spcBef>
                <a:spcPts val="375"/>
              </a:spcBef>
              <a:buSzPts val="3600"/>
              <a:buFont typeface="Symbol" pitchFamily="2" charset="2"/>
              <a:buChar char="-"/>
              <a:defRPr sz="3600"/>
            </a:pPr>
            <a:r>
              <a:rPr lang="en-US" sz="2400" dirty="0"/>
              <a:t>Draft of TDD</a:t>
            </a:r>
          </a:p>
          <a:p>
            <a:pPr marL="700088" lvl="1">
              <a:spcBef>
                <a:spcPts val="375"/>
              </a:spcBef>
              <a:buSzPts val="3600"/>
              <a:buFont typeface="Symbol" pitchFamily="2" charset="2"/>
              <a:buChar char="-"/>
              <a:defRPr sz="3600"/>
            </a:pPr>
            <a:r>
              <a:rPr lang="en-US" sz="1800" dirty="0"/>
              <a:t>Introduction (relevance, impact, existing work)</a:t>
            </a:r>
          </a:p>
          <a:p>
            <a:pPr marL="700088" lvl="1">
              <a:spcBef>
                <a:spcPts val="375"/>
              </a:spcBef>
              <a:buSzPts val="3600"/>
              <a:buFont typeface="Symbol" pitchFamily="2" charset="2"/>
              <a:buChar char="-"/>
              <a:defRPr sz="3600"/>
            </a:pPr>
            <a:r>
              <a:rPr lang="en-US" sz="1800" dirty="0"/>
              <a:t>Methods (anatomical structures, pathologies, datasets and AI output data structures, metrics)</a:t>
            </a:r>
          </a:p>
          <a:p>
            <a:pPr marL="400050" indent="-342900">
              <a:spcBef>
                <a:spcPts val="375"/>
              </a:spcBef>
              <a:buSzPts val="3600"/>
              <a:buFont typeface="Symbol" pitchFamily="2" charset="2"/>
              <a:buChar char="-"/>
              <a:defRPr sz="3600"/>
            </a:pPr>
            <a:r>
              <a:rPr lang="en-US" sz="2400" dirty="0"/>
              <a:t>Draft of </a:t>
            </a:r>
            <a:r>
              <a:rPr lang="en-US" sz="2400" dirty="0" err="1"/>
              <a:t>CfTGP</a:t>
            </a:r>
            <a:endParaRPr lang="en-US" sz="2400" dirty="0"/>
          </a:p>
        </p:txBody>
      </p:sp>
      <p:pic>
        <p:nvPicPr>
          <p:cNvPr id="165" name="Google Shape;106;g6070fcd22c_0_0" descr="Google Shape;106;g6070fcd22c_0_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Tree>
    <p:extLst>
      <p:ext uri="{BB962C8B-B14F-4D97-AF65-F5344CB8AC3E}">
        <p14:creationId xmlns:p14="http://schemas.microsoft.com/office/powerpoint/2010/main" val="35712653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Activities since Meeting </a:t>
            </a:r>
            <a:r>
              <a:rPr lang="en-US" sz="4000" dirty="0"/>
              <a:t>H</a:t>
            </a:r>
            <a:r>
              <a:rPr sz="4000" dirty="0"/>
              <a:t> </a:t>
            </a:r>
          </a:p>
        </p:txBody>
      </p:sp>
      <p:pic>
        <p:nvPicPr>
          <p:cNvPr id="165" name="Google Shape;106;g6070fcd22c_0_0" descr="Google Shape;106;g6070fcd22c_0_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630992" y="1642122"/>
            <a:ext cx="7882016" cy="4410103"/>
          </a:xfrm>
        </p:spPr>
        <p:txBody>
          <a:bodyPr>
            <a:normAutofit fontScale="92500"/>
          </a:bodyPr>
          <a:lstStyle/>
          <a:p>
            <a:pPr>
              <a:buFont typeface="Symbol" pitchFamily="2" charset="2"/>
              <a:buChar char="-"/>
            </a:pPr>
            <a:r>
              <a:rPr lang="en-US" sz="2400" dirty="0"/>
              <a:t>New contributors joined the TG-Dental</a:t>
            </a:r>
          </a:p>
          <a:p>
            <a:pPr lvl="1">
              <a:buFont typeface="Symbol" pitchFamily="2" charset="2"/>
              <a:buChar char="-"/>
            </a:pPr>
            <a:r>
              <a:rPr lang="en-US" dirty="0"/>
              <a:t>Tarry Singh (</a:t>
            </a:r>
            <a:r>
              <a:rPr lang="en-US" dirty="0" err="1"/>
              <a:t>deepkapha</a:t>
            </a:r>
            <a:r>
              <a:rPr lang="en-US" dirty="0"/>
              <a:t>)</a:t>
            </a:r>
          </a:p>
          <a:p>
            <a:pPr lvl="1">
              <a:buFont typeface="Symbol" pitchFamily="2" charset="2"/>
              <a:buChar char="-"/>
            </a:pPr>
            <a:r>
              <a:rPr lang="en-US" dirty="0"/>
              <a:t>Prof Jae-Hong Lee (</a:t>
            </a:r>
            <a:r>
              <a:rPr lang="en-US" dirty="0" err="1"/>
              <a:t>Wonkwang</a:t>
            </a:r>
            <a:r>
              <a:rPr lang="en-US" dirty="0"/>
              <a:t> University, Korea)</a:t>
            </a:r>
          </a:p>
          <a:p>
            <a:pPr>
              <a:buFont typeface="Symbol" pitchFamily="2" charset="2"/>
              <a:buChar char="-"/>
            </a:pPr>
            <a:r>
              <a:rPr lang="en-US" sz="2400" dirty="0"/>
              <a:t>Consultations with key opinion leader from SPIRIT/CONSORT-AI; preparation of dissemination in key dental journals</a:t>
            </a:r>
          </a:p>
          <a:p>
            <a:pPr>
              <a:buFont typeface="Symbol" pitchFamily="2" charset="2"/>
              <a:buChar char="-"/>
            </a:pPr>
            <a:r>
              <a:rPr lang="en-US" sz="2400" dirty="0"/>
              <a:t>Article series on dental AI methods and chances in leading journals</a:t>
            </a:r>
          </a:p>
          <a:p>
            <a:pPr>
              <a:buFont typeface="Symbol" pitchFamily="2" charset="2"/>
              <a:buChar char="-"/>
            </a:pPr>
            <a:r>
              <a:rPr lang="en-US" sz="2400" dirty="0"/>
              <a:t>Updates on TDD, in particular on section 2, AI4H Topic group</a:t>
            </a:r>
          </a:p>
          <a:p>
            <a:pPr lvl="1">
              <a:buFont typeface="Symbol" pitchFamily="2" charset="2"/>
              <a:buChar char="-"/>
            </a:pPr>
            <a:r>
              <a:rPr lang="en-US" sz="1800" dirty="0"/>
              <a:t>Review and gap analysis, set up of biweekly video calls, defined tools of communications</a:t>
            </a:r>
          </a:p>
          <a:p>
            <a:pPr>
              <a:buFont typeface="Symbol" pitchFamily="2" charset="2"/>
              <a:buChar char="-"/>
            </a:pPr>
            <a:r>
              <a:rPr lang="en-US" sz="2400" dirty="0"/>
              <a:t>Updates on </a:t>
            </a:r>
            <a:r>
              <a:rPr lang="en-US" sz="2400" dirty="0" err="1"/>
              <a:t>CfTGP</a:t>
            </a:r>
            <a:endParaRPr lang="en-US" sz="2400" dirty="0"/>
          </a:p>
          <a:p>
            <a:pPr>
              <a:buFont typeface="Symbol" pitchFamily="2" charset="2"/>
              <a:buChar char="-"/>
            </a:pPr>
            <a:r>
              <a:rPr lang="en-US" sz="2400" dirty="0"/>
              <a:t>Feedback on the TG onboarding experience (tbc)</a:t>
            </a:r>
          </a:p>
        </p:txBody>
      </p:sp>
    </p:spTree>
    <p:extLst>
      <p:ext uri="{BB962C8B-B14F-4D97-AF65-F5344CB8AC3E}">
        <p14:creationId xmlns:p14="http://schemas.microsoft.com/office/powerpoint/2010/main" val="37423195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Introduction Tarry Singh</a:t>
            </a:r>
          </a:p>
        </p:txBody>
      </p:sp>
      <p:pic>
        <p:nvPicPr>
          <p:cNvPr id="165" name="Google Shape;106;g6070fcd22c_0_0" descr="Google Shape;106;g6070fcd22c_0_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630992" y="1642123"/>
            <a:ext cx="7882016" cy="3952479"/>
          </a:xfrm>
        </p:spPr>
        <p:txBody>
          <a:bodyPr>
            <a:normAutofit/>
          </a:bodyPr>
          <a:lstStyle/>
          <a:p>
            <a:pPr>
              <a:buFont typeface="Symbol" pitchFamily="2" charset="2"/>
              <a:buChar char="-"/>
            </a:pPr>
            <a:endParaRPr lang="en-US" sz="1800" dirty="0"/>
          </a:p>
        </p:txBody>
      </p:sp>
      <p:sp>
        <p:nvSpPr>
          <p:cNvPr id="5" name="Textplatzhalter 2">
            <a:extLst>
              <a:ext uri="{FF2B5EF4-FFF2-40B4-BE49-F238E27FC236}">
                <a16:creationId xmlns:a16="http://schemas.microsoft.com/office/drawing/2014/main" id="{D17002F5-3314-1249-B2C1-BC8C188D4B91}"/>
              </a:ext>
            </a:extLst>
          </p:cNvPr>
          <p:cNvSpPr txBox="1">
            <a:spLocks/>
          </p:cNvSpPr>
          <p:nvPr/>
        </p:nvSpPr>
        <p:spPr>
          <a:xfrm>
            <a:off x="2664069" y="1892235"/>
            <a:ext cx="5848939" cy="3952479"/>
          </a:xfrm>
          <a:prstGeom prst="rect">
            <a:avLst/>
          </a:prstGeom>
          <a:ln w="12700">
            <a:miter lim="400000"/>
          </a:ln>
          <a:extLst>
            <a:ext uri="{C572A759-6A51-4108-AA02-DFA0A04FC94B}">
              <ma14:wrappingTextBoxFlag xmlns:ma14="http://schemas.microsoft.com/office/mac/drawingml/2011/main" xmlns="" val="1"/>
            </a:ext>
          </a:extLst>
        </p:spPr>
        <p:txBody>
          <a:bodyPr lIns="34274" tIns="34274" rIns="34274" bIns="34274">
            <a:normAutofit fontScale="85000" lnSpcReduction="20000"/>
          </a:bodyPr>
          <a:lst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9pPr>
          </a:lstStyle>
          <a:p>
            <a:pPr hangingPunct="1">
              <a:buFont typeface="Symbol" pitchFamily="2" charset="2"/>
              <a:buChar char="-"/>
            </a:pPr>
            <a:r>
              <a:rPr lang="en-US" sz="1800" dirty="0">
                <a:solidFill>
                  <a:schemeClr val="tx1"/>
                </a:solidFill>
              </a:rPr>
              <a:t>CEO and AI Researcher, </a:t>
            </a:r>
            <a:r>
              <a:rPr lang="en-US" sz="1800" dirty="0" err="1">
                <a:solidFill>
                  <a:schemeClr val="tx1"/>
                </a:solidFill>
              </a:rPr>
              <a:t>deepkapha.ai</a:t>
            </a:r>
            <a:r>
              <a:rPr lang="en-US" sz="1800" dirty="0">
                <a:solidFill>
                  <a:schemeClr val="tx1"/>
                </a:solidFill>
              </a:rPr>
              <a:t>, </a:t>
            </a:r>
            <a:r>
              <a:rPr lang="en-US" sz="1800" dirty="0" err="1">
                <a:solidFill>
                  <a:schemeClr val="tx1"/>
                </a:solidFill>
              </a:rPr>
              <a:t>curae.ai</a:t>
            </a:r>
            <a:r>
              <a:rPr lang="en-US" sz="1800" dirty="0">
                <a:solidFill>
                  <a:schemeClr val="tx1"/>
                </a:solidFill>
              </a:rPr>
              <a:t> &amp; Real AI B.V.</a:t>
            </a:r>
          </a:p>
          <a:p>
            <a:pPr hangingPunct="1">
              <a:buFont typeface="Symbol" pitchFamily="2" charset="2"/>
              <a:buChar char="-"/>
            </a:pPr>
            <a:r>
              <a:rPr lang="en-US" sz="1800" dirty="0" err="1">
                <a:solidFill>
                  <a:schemeClr val="tx1"/>
                </a:solidFill>
              </a:rPr>
              <a:t>Adf</a:t>
            </a:r>
            <a:r>
              <a:rPr lang="en-US" sz="1800" dirty="0">
                <a:solidFill>
                  <a:schemeClr val="tx1"/>
                </a:solidFill>
              </a:rPr>
              <a:t> Prof &amp; Board Advisor, UTD Dallas, Texas</a:t>
            </a:r>
          </a:p>
          <a:p>
            <a:pPr hangingPunct="1">
              <a:buFont typeface="Symbol" pitchFamily="2" charset="2"/>
              <a:buChar char="-"/>
            </a:pPr>
            <a:r>
              <a:rPr lang="en-US" sz="1800" dirty="0">
                <a:solidFill>
                  <a:schemeClr val="tx1"/>
                </a:solidFill>
              </a:rPr>
              <a:t>Recognized Industry leader and AI Pioneer 2020 (</a:t>
            </a:r>
            <a:r>
              <a:rPr lang="en-US" sz="1800" dirty="0">
                <a:solidFill>
                  <a:schemeClr val="tx1"/>
                </a:solidFill>
                <a:hlinkClick r:id="rId3"/>
              </a:rPr>
              <a:t>link</a:t>
            </a:r>
            <a:r>
              <a:rPr lang="en-US" sz="1800" dirty="0">
                <a:solidFill>
                  <a:schemeClr val="tx1"/>
                </a:solidFill>
              </a:rPr>
              <a:t>)</a:t>
            </a:r>
          </a:p>
          <a:p>
            <a:pPr marL="85725" indent="0">
              <a:buNone/>
            </a:pPr>
            <a:endParaRPr lang="en-US" sz="1800" dirty="0">
              <a:solidFill>
                <a:schemeClr val="tx1"/>
              </a:solidFill>
            </a:endParaRPr>
          </a:p>
          <a:p>
            <a:pPr hangingPunct="1">
              <a:buFont typeface="Symbol" pitchFamily="2" charset="2"/>
              <a:buChar char="-"/>
            </a:pPr>
            <a:r>
              <a:rPr lang="en-US" sz="1800" dirty="0">
                <a:solidFill>
                  <a:schemeClr val="tx1"/>
                </a:solidFill>
              </a:rPr>
              <a:t>AI research related to Dental (2019-)</a:t>
            </a:r>
          </a:p>
          <a:p>
            <a:pPr marL="85725" indent="0">
              <a:buNone/>
            </a:pPr>
            <a:r>
              <a:rPr lang="en-US" sz="1050" dirty="0">
                <a:solidFill>
                  <a:schemeClr val="tx1"/>
                </a:solidFill>
              </a:rPr>
              <a:t>Development of advanced models and techniques together with </a:t>
            </a:r>
            <a:r>
              <a:rPr lang="en-US" sz="1050" dirty="0" err="1">
                <a:solidFill>
                  <a:schemeClr val="tx1"/>
                </a:solidFill>
              </a:rPr>
              <a:t>Charite</a:t>
            </a:r>
            <a:r>
              <a:rPr lang="en-US" sz="1050" dirty="0">
                <a:solidFill>
                  <a:schemeClr val="tx1"/>
                </a:solidFill>
              </a:rPr>
              <a:t> Medical College such as training deep learning models with teeth masks/bounding boxes helped with regularization while decreasing false positives. We wish to improve and foresee additional opportunities for improvement with Mask R-CNN models with robust backbones, data augmentation and potential feature engineering.</a:t>
            </a:r>
          </a:p>
          <a:p>
            <a:pPr marL="85725" indent="0">
              <a:buNone/>
            </a:pPr>
            <a:r>
              <a:rPr lang="en-US" sz="1050" dirty="0">
                <a:solidFill>
                  <a:schemeClr val="tx1"/>
                </a:solidFill>
              </a:rPr>
              <a:t>For more research please visit: </a:t>
            </a:r>
            <a:r>
              <a:rPr lang="en-US" altLang="ko-Kore-KR" sz="1050" dirty="0"/>
              <a:t>link: </a:t>
            </a:r>
            <a:r>
              <a:rPr lang="en-US" altLang="ko-Kore-KR" sz="1050" dirty="0">
                <a:hlinkClick r:id="rId4"/>
              </a:rPr>
              <a:t>https://deepkapha.ai/ai-research/</a:t>
            </a:r>
            <a:r>
              <a:rPr lang="en-US" altLang="ko-Kore-KR" sz="1050" dirty="0"/>
              <a:t> </a:t>
            </a:r>
            <a:endParaRPr lang="en-US" sz="1050" dirty="0">
              <a:solidFill>
                <a:schemeClr val="tx1"/>
              </a:solidFill>
            </a:endParaRPr>
          </a:p>
          <a:p>
            <a:pPr marL="85725" indent="0">
              <a:buNone/>
            </a:pPr>
            <a:endParaRPr lang="en-US" altLang="ko-Kore-KR" sz="1800" dirty="0"/>
          </a:p>
          <a:p>
            <a:pPr hangingPunct="1">
              <a:buFont typeface="Symbol" pitchFamily="2" charset="2"/>
              <a:buChar char="-"/>
            </a:pPr>
            <a:r>
              <a:rPr lang="en-US" altLang="ko-Kore-KR" sz="1800" dirty="0"/>
              <a:t>Advanced AI Research in Healthcare (neuroscience, Covid19)</a:t>
            </a:r>
          </a:p>
          <a:p>
            <a:pPr hangingPunct="1">
              <a:buFontTx/>
              <a:buChar char="-"/>
            </a:pPr>
            <a:r>
              <a:rPr lang="en-US" altLang="ko-Kore-KR" sz="1050" dirty="0"/>
              <a:t>Feasibility Assessment of Artificial Intelligence in Breast Cancer Diagnostics, A SNN/</a:t>
            </a:r>
            <a:r>
              <a:rPr lang="en-US" altLang="ko-Kore-KR" sz="1050" dirty="0">
                <a:hlinkClick r:id="rId5"/>
              </a:rPr>
              <a:t>EFRO European Commission Project </a:t>
            </a:r>
            <a:r>
              <a:rPr lang="en-US" altLang="ko-Kore-KR" sz="1050" dirty="0"/>
              <a:t>, </a:t>
            </a:r>
          </a:p>
          <a:p>
            <a:pPr hangingPunct="1">
              <a:buFontTx/>
              <a:buChar char="-"/>
            </a:pPr>
            <a:r>
              <a:rPr lang="en-US" altLang="ko-Kore-KR" sz="1050" dirty="0"/>
              <a:t>-  Intra-Thalamic and Thalamocortical Connectivity: Potential Implication for Deep Learning (</a:t>
            </a:r>
            <a:r>
              <a:rPr lang="en-US" altLang="ko-Kore-KR" sz="1050" dirty="0">
                <a:hlinkClick r:id="rId6"/>
              </a:rPr>
              <a:t>https://www.semanticscholar.org/paper/Intra-Thalamic-and-Thalamocortical-Connectivity%3A-Mei-Singh/772c100d15635c430f0588da95206682c75e1b8a</a:t>
            </a:r>
            <a:r>
              <a:rPr lang="en-US" altLang="ko-Kore-KR" sz="1050" dirty="0"/>
              <a:t>) </a:t>
            </a:r>
          </a:p>
          <a:p>
            <a:pPr hangingPunct="1">
              <a:buFontTx/>
              <a:buChar char="-"/>
            </a:pPr>
            <a:r>
              <a:rPr lang="en-US" altLang="ko-Kore-KR" sz="1050" dirty="0"/>
              <a:t>Upcoming Covid19 research: Preliminary review of COVID 19 interventions across countries and tool development for Herd/ Group immunity (intended journals: BMJ, Elsevier AI in Medicine, </a:t>
            </a:r>
            <a:r>
              <a:rPr lang="en-US" altLang="ko-Kore-KR" sz="1050" dirty="0" err="1"/>
              <a:t>Emerg</a:t>
            </a:r>
            <a:r>
              <a:rPr lang="en-US" altLang="ko-Kore-KR" sz="1050" dirty="0"/>
              <a:t>. Infect. Dis. J., Lancet)</a:t>
            </a:r>
          </a:p>
        </p:txBody>
      </p:sp>
      <p:pic>
        <p:nvPicPr>
          <p:cNvPr id="18" name="Picture 17">
            <a:extLst>
              <a:ext uri="{FF2B5EF4-FFF2-40B4-BE49-F238E27FC236}">
                <a16:creationId xmlns:a16="http://schemas.microsoft.com/office/drawing/2014/main" id="{6E85EBF7-93B5-A14C-B1D6-10DAD29EE1FC}"/>
              </a:ext>
            </a:extLst>
          </p:cNvPr>
          <p:cNvPicPr>
            <a:picLocks noChangeAspect="1"/>
          </p:cNvPicPr>
          <p:nvPr/>
        </p:nvPicPr>
        <p:blipFill rotWithShape="1">
          <a:blip r:embed="rId7"/>
          <a:srcRect l="13078" r="17577" b="-1"/>
          <a:stretch/>
        </p:blipFill>
        <p:spPr>
          <a:xfrm>
            <a:off x="-5129" y="2333676"/>
            <a:ext cx="2669198" cy="256937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17474512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Introduction </a:t>
            </a:r>
            <a:r>
              <a:rPr lang="de-DE" sz="4000" dirty="0"/>
              <a:t>Prof Jae-Hong Lee</a:t>
            </a:r>
            <a:endParaRPr sz="4000" dirty="0"/>
          </a:p>
        </p:txBody>
      </p:sp>
      <p:pic>
        <p:nvPicPr>
          <p:cNvPr id="165" name="Google Shape;106;g6070fcd22c_0_0" descr="Google Shape;106;g6070fcd22c_0_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2664069" y="2053003"/>
            <a:ext cx="6210018" cy="3541598"/>
          </a:xfrm>
        </p:spPr>
        <p:txBody>
          <a:bodyPr>
            <a:normAutofit fontScale="85000" lnSpcReduction="10000"/>
          </a:bodyPr>
          <a:lstStyle/>
          <a:p>
            <a:pPr>
              <a:buFont typeface="Symbol" pitchFamily="2" charset="2"/>
              <a:buChar char="-"/>
            </a:pPr>
            <a:r>
              <a:rPr lang="en-US" sz="1800" dirty="0"/>
              <a:t>DDS, MSD, PhD, Board certified Periodontist</a:t>
            </a:r>
          </a:p>
          <a:p>
            <a:pPr>
              <a:buFont typeface="Symbol" pitchFamily="2" charset="2"/>
              <a:buChar char="-"/>
            </a:pPr>
            <a:r>
              <a:rPr lang="en-US" sz="1800" dirty="0"/>
              <a:t>Associate Professor, Department of Periodontology, </a:t>
            </a:r>
            <a:r>
              <a:rPr lang="en-US" sz="1800" dirty="0" err="1"/>
              <a:t>Wonkwang</a:t>
            </a:r>
            <a:r>
              <a:rPr lang="en-US" sz="1800" dirty="0"/>
              <a:t> University, College of Dentistry, Korea</a:t>
            </a:r>
          </a:p>
          <a:p>
            <a:pPr marL="85725" indent="0">
              <a:buNone/>
            </a:pPr>
            <a:endParaRPr lang="en-US" sz="1800" dirty="0"/>
          </a:p>
          <a:p>
            <a:pPr>
              <a:buFont typeface="Symbol" pitchFamily="2" charset="2"/>
              <a:buChar char="-"/>
            </a:pPr>
            <a:r>
              <a:rPr lang="en-US" sz="1800" dirty="0"/>
              <a:t>Dental AI related research project (2019-)</a:t>
            </a:r>
          </a:p>
          <a:p>
            <a:pPr marL="85725" indent="0">
              <a:buNone/>
            </a:pPr>
            <a:r>
              <a:rPr lang="en-US" sz="1050" dirty="0"/>
              <a:t>Development and computerized clinical decision support system (CDSS) application of optimization technique of deep learning algorithm for detection and classification of dental implant system. Supported by the National Research Foundation of Korea (NRF) grant funded by the Korea government (MSIT).</a:t>
            </a:r>
          </a:p>
          <a:p>
            <a:pPr lvl="0">
              <a:buFont typeface="Symbol" pitchFamily="2" charset="2"/>
              <a:buChar char="-"/>
            </a:pPr>
            <a:endParaRPr lang="en-US" altLang="ko-Kore-KR" sz="1800" dirty="0"/>
          </a:p>
          <a:p>
            <a:pPr lvl="0">
              <a:buFont typeface="Symbol" pitchFamily="2" charset="2"/>
              <a:buChar char="-"/>
            </a:pPr>
            <a:r>
              <a:rPr lang="en-US" altLang="ko-Kore-KR" sz="1800" dirty="0"/>
              <a:t>Dental AI related papers</a:t>
            </a:r>
          </a:p>
          <a:p>
            <a:pPr marL="85725" indent="0">
              <a:buNone/>
            </a:pPr>
            <a:r>
              <a:rPr lang="en-US" altLang="ko-Kore-KR" sz="1050" dirty="0"/>
              <a:t>Lee JH, Kim DH, </a:t>
            </a:r>
            <a:r>
              <a:rPr lang="en-US" altLang="ko-Kore-KR" sz="1050" dirty="0" err="1"/>
              <a:t>Jeong</a:t>
            </a:r>
            <a:r>
              <a:rPr lang="en-US" altLang="ko-Kore-KR" sz="1050" dirty="0"/>
              <a:t> SN, Choi SH. Diagnosis and prediction of periodontally compromised teeth using a deep learning-based convolutional neural network algorithm. Journal of Periodontal &amp; Implant Science. 2018;48(2):114-123. </a:t>
            </a:r>
          </a:p>
          <a:p>
            <a:pPr marL="85725" indent="0">
              <a:buNone/>
            </a:pPr>
            <a:r>
              <a:rPr lang="en-US" altLang="ko-Kore-KR" sz="1050" dirty="0"/>
              <a:t>Lee JH, Kim DH, </a:t>
            </a:r>
            <a:r>
              <a:rPr lang="en-US" altLang="ko-Kore-KR" sz="1050" dirty="0" err="1"/>
              <a:t>Jeong</a:t>
            </a:r>
            <a:r>
              <a:rPr lang="en-US" altLang="ko-Kore-KR" sz="1050" dirty="0"/>
              <a:t> SN, Choi SH. Detection and diagnosis of dental caries using a deep learning-based convolutional neural network algorithm. Journal of Dentistry. 2018;77:106-111.</a:t>
            </a:r>
          </a:p>
          <a:p>
            <a:pPr marL="85725" indent="0">
              <a:buNone/>
            </a:pPr>
            <a:r>
              <a:rPr lang="en-US" altLang="ko-Kore-KR" sz="1050" dirty="0"/>
              <a:t>Lee JH, Kim DH, </a:t>
            </a:r>
            <a:r>
              <a:rPr lang="en-US" altLang="ko-Kore-KR" sz="1050" dirty="0" err="1"/>
              <a:t>Jeong</a:t>
            </a:r>
            <a:r>
              <a:rPr lang="en-US" altLang="ko-Kore-KR" sz="1050" dirty="0"/>
              <a:t> SN. Diagnosis of cystic lesions using panoramic and cone beam computed tomographic images based on deep learning neural network. Oral Diseases. 2020;26(1):152-158.</a:t>
            </a:r>
          </a:p>
        </p:txBody>
      </p:sp>
      <p:pic>
        <p:nvPicPr>
          <p:cNvPr id="5" name="그림 4">
            <a:extLst>
              <a:ext uri="{FF2B5EF4-FFF2-40B4-BE49-F238E27FC236}">
                <a16:creationId xmlns:a16="http://schemas.microsoft.com/office/drawing/2014/main" id="{A2B6A17B-D728-794E-B0B1-1577339F8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913" y="2053003"/>
            <a:ext cx="2108052" cy="3232346"/>
          </a:xfrm>
          <a:prstGeom prst="rect">
            <a:avLst/>
          </a:prstGeom>
        </p:spPr>
      </p:pic>
    </p:spTree>
    <p:extLst>
      <p:ext uri="{BB962C8B-B14F-4D97-AF65-F5344CB8AC3E}">
        <p14:creationId xmlns:p14="http://schemas.microsoft.com/office/powerpoint/2010/main" val="4328845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Outputs</a:t>
            </a:r>
          </a:p>
        </p:txBody>
      </p:sp>
      <p:sp>
        <p:nvSpPr>
          <p:cNvPr id="172" name="Google Shape;105;g6070fcd22c_0_0"/>
          <p:cNvSpPr txBox="1">
            <a:spLocks noGrp="1"/>
          </p:cNvSpPr>
          <p:nvPr>
            <p:ph type="body" idx="1"/>
          </p:nvPr>
        </p:nvSpPr>
        <p:spPr>
          <a:xfrm>
            <a:off x="371170" y="2065835"/>
            <a:ext cx="8291567" cy="4012652"/>
          </a:xfrm>
          <a:prstGeom prst="rect">
            <a:avLst/>
          </a:prstGeom>
        </p:spPr>
        <p:txBody>
          <a:bodyPr>
            <a:normAutofit/>
          </a:bodyPr>
          <a:lstStyle/>
          <a:p>
            <a:pPr marL="400050" indent="-342900">
              <a:spcBef>
                <a:spcPts val="375"/>
              </a:spcBef>
              <a:buSzPts val="3200"/>
              <a:defRPr sz="3200"/>
            </a:pPr>
            <a:r>
              <a:rPr dirty="0"/>
              <a:t>TDD – Topic description document (</a:t>
            </a:r>
            <a:r>
              <a:rPr lang="de-DE" sz="3200" u="sng" dirty="0">
                <a:hlinkClick r:id="rId2"/>
              </a:rPr>
              <a:t>FGAI4H-I-010-A01</a:t>
            </a:r>
            <a:r>
              <a:rPr lang="de-DE" sz="3200" u="sng" dirty="0"/>
              <a:t>)</a:t>
            </a:r>
            <a:endParaRPr lang="en-US" dirty="0"/>
          </a:p>
          <a:p>
            <a:pPr marL="400050" indent="-342900">
              <a:spcBef>
                <a:spcPts val="375"/>
              </a:spcBef>
              <a:buSzPts val="3200"/>
              <a:defRPr sz="3200"/>
            </a:pPr>
            <a:endParaRPr dirty="0">
              <a:uFill>
                <a:solidFill>
                  <a:srgbClr val="0563C1"/>
                </a:solidFill>
              </a:uFill>
              <a:hlinkClick r:id="rId3"/>
            </a:endParaRPr>
          </a:p>
          <a:p>
            <a:pPr marL="400050" indent="-342900">
              <a:spcBef>
                <a:spcPts val="375"/>
              </a:spcBef>
              <a:buSzPts val="3200"/>
              <a:defRPr sz="3200"/>
            </a:pPr>
            <a:r>
              <a:rPr dirty="0"/>
              <a:t>Call for Topic Group Participation “Dental Diagnostics and Digital Dentistry”  (</a:t>
            </a:r>
            <a:r>
              <a:rPr lang="de-DE" sz="3200" u="sng" dirty="0">
                <a:hlinkClick r:id="rId4"/>
              </a:rPr>
              <a:t>FGAI4H-I-010-A02</a:t>
            </a:r>
            <a:r>
              <a:rPr dirty="0"/>
              <a:t>)</a:t>
            </a:r>
            <a:endParaRPr dirty="0">
              <a:uFill>
                <a:solidFill>
                  <a:srgbClr val="0563C1"/>
                </a:solidFill>
              </a:uFill>
              <a:hlinkClick r:id="rId3"/>
            </a:endParaRPr>
          </a:p>
        </p:txBody>
      </p:sp>
      <p:pic>
        <p:nvPicPr>
          <p:cNvPr id="173" name="Google Shape;106;g6070fcd22c_0_0" descr="Google Shape;106;g6070fcd22c_0_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9012" y="857250"/>
            <a:ext cx="1954988" cy="84266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AD13956-5164-421B-91C1-80148B7105B3}"/>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1800</TotalTime>
  <Words>780</Words>
  <Application>Microsoft Office PowerPoint</Application>
  <PresentationFormat>On-screen Show (4:3)</PresentationFormat>
  <Paragraphs>87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Arial</vt:lpstr>
      <vt:lpstr>Calibri</vt:lpstr>
      <vt:lpstr>Calibri Light</vt:lpstr>
      <vt:lpstr>Symbol</vt:lpstr>
      <vt:lpstr>Office 主题​​</vt:lpstr>
      <vt:lpstr>PowerPoint Presentation</vt:lpstr>
      <vt:lpstr>Meeting I   TG-Dental Update</vt:lpstr>
      <vt:lpstr>Background and Overview</vt:lpstr>
      <vt:lpstr>Background and Overview</vt:lpstr>
      <vt:lpstr>TG-Dental - Topic group history</vt:lpstr>
      <vt:lpstr>Activities since Meeting H </vt:lpstr>
      <vt:lpstr>Introduction Tarry Singh</vt:lpstr>
      <vt:lpstr>Introduction Prof Jae-Hong Lee</vt:lpstr>
      <vt:lpstr>Outputs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(TG-Dental)</dc:title>
  <dc:creator>Campos, Simao</dc:creator>
  <cp:lastModifiedBy>Simão Campos-Neto</cp:lastModifiedBy>
  <cp:revision>69</cp:revision>
  <cp:lastPrinted>2019-04-04T08:49:31Z</cp:lastPrinted>
  <dcterms:created xsi:type="dcterms:W3CDTF">2019-03-31T15:53:06Z</dcterms:created>
  <dcterms:modified xsi:type="dcterms:W3CDTF">2020-05-06T20:46:44Z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