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6" r:id="rId5"/>
    <p:sldId id="262" r:id="rId6"/>
    <p:sldId id="268" r:id="rId7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81" d="100"/>
          <a:sy n="81" d="100"/>
        </p:scale>
        <p:origin x="18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va.weicken@hhi.fraunhofer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6588275" y="935321"/>
            <a:ext cx="1896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FGAI4H-I-004-A01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5906855" y="1304653"/>
            <a:ext cx="2541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/>
              <a:t>E-meeting, 7-8 May 2020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39342"/>
              </p:ext>
            </p:extLst>
          </p:nvPr>
        </p:nvGraphicFramePr>
        <p:xfrm>
          <a:off x="933576" y="2809011"/>
          <a:ext cx="7429374" cy="2080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0629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428745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Editors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+mn-ea"/>
                          <a:cs typeface="+mn-cs"/>
                        </a:rPr>
                        <a:t>Updated TDD template - Att.1: Presentation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Avenir Next" panose="020B0503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</a:rPr>
                        <a:t>Eva Weicken</a:t>
                      </a:r>
                      <a:endParaRPr lang="en-GB" sz="1800" dirty="0">
                        <a:solidFill>
                          <a:schemeClr val="tx1"/>
                        </a:solidFill>
                        <a:latin typeface="Avenir Next" panose="020B0503020202020204" pitchFamily="34" charset="0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E-mail: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Avenir Next" panose="020B0503020202020204" pitchFamily="34" charset="0"/>
                          <a:hlinkClick r:id="rId3"/>
                        </a:rPr>
                        <a:t>eva.weicken@hhi.fraunhofer.de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</a:rPr>
                        <a:t>This presentation complements FGAI4H-I-004 that contains an updated template for the topic description documents.</a:t>
                      </a:r>
                      <a:endParaRPr lang="en-GB" sz="1800" dirty="0">
                        <a:solidFill>
                          <a:schemeClr val="tx1"/>
                        </a:solidFill>
                        <a:latin typeface="Avenir Next" panose="020B0503020202020204" pitchFamily="34" charset="0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389A4BE7-F05F-3040-844C-AE4560150DF1}"/>
              </a:ext>
            </a:extLst>
          </p:cNvPr>
          <p:cNvCxnSpPr>
            <a:cxnSpLocks/>
          </p:cNvCxnSpPr>
          <p:nvPr/>
        </p:nvCxnSpPr>
        <p:spPr>
          <a:xfrm>
            <a:off x="242150" y="1979894"/>
            <a:ext cx="86021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</p:spPr>
        <p:txBody>
          <a:bodyPr>
            <a:normAutofit/>
          </a:bodyPr>
          <a:lstStyle/>
          <a:p>
            <a:r>
              <a:rPr lang="en-GB" sz="2400">
                <a:latin typeface="Avenir Next" panose="020B0503020202020204" pitchFamily="34" charset="0"/>
              </a:rPr>
              <a:t>Update: Topic Description Document (TDD) template</a:t>
            </a:r>
          </a:p>
        </p:txBody>
      </p:sp>
      <p:pic>
        <p:nvPicPr>
          <p:cNvPr id="14" name="Grafik 7">
            <a:extLst>
              <a:ext uri="{FF2B5EF4-FFF2-40B4-BE49-F238E27FC236}">
                <a16:creationId xmlns:a16="http://schemas.microsoft.com/office/drawing/2014/main" id="{EDC55D60-A06F-1E47-892C-309994C58BE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2432"/>
          <a:stretch/>
        </p:blipFill>
        <p:spPr>
          <a:xfrm>
            <a:off x="242150" y="2187811"/>
            <a:ext cx="3886200" cy="1572512"/>
          </a:xfrm>
          <a:prstGeom prst="rect">
            <a:avLst/>
          </a:prstGeom>
        </p:spPr>
      </p:pic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282175" y="2226469"/>
            <a:ext cx="4472992" cy="32635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i="1">
                <a:latin typeface="Avenir Next" panose="020B0503020202020204" pitchFamily="34" charset="0"/>
              </a:rPr>
              <a:t>Updates first version of TDD template </a:t>
            </a:r>
          </a:p>
          <a:p>
            <a:r>
              <a:rPr lang="en-GB">
                <a:latin typeface="Avenir Next" panose="020B0503020202020204" pitchFamily="34" charset="0"/>
              </a:rPr>
              <a:t>FG-AI4H-C-105, Lausanne, January 2019</a:t>
            </a:r>
          </a:p>
          <a:p>
            <a:endParaRPr lang="en-GB">
              <a:latin typeface="Avenir Next" panose="020B0503020202020204" pitchFamily="34" charset="0"/>
            </a:endParaRPr>
          </a:p>
          <a:p>
            <a:pPr marL="0" indent="0">
              <a:buNone/>
            </a:pPr>
            <a:r>
              <a:rPr lang="en-GB" b="1" i="1">
                <a:latin typeface="Avenir Next" panose="020B0503020202020204" pitchFamily="34" charset="0"/>
              </a:rPr>
              <a:t>Updates include</a:t>
            </a:r>
          </a:p>
          <a:p>
            <a:r>
              <a:rPr lang="en-GB">
                <a:latin typeface="Avenir Next" panose="020B0503020202020204" pitchFamily="34" charset="0"/>
              </a:rPr>
              <a:t>Sub-topics in TDD structure </a:t>
            </a:r>
          </a:p>
          <a:p>
            <a:r>
              <a:rPr lang="en-GB">
                <a:latin typeface="Avenir Next" panose="020B0503020202020204" pitchFamily="34" charset="0"/>
              </a:rPr>
              <a:t>Change notes, mentioning contributors</a:t>
            </a:r>
          </a:p>
          <a:p>
            <a:r>
              <a:rPr lang="en-GB">
                <a:latin typeface="Avenir Next" panose="020B0503020202020204" pitchFamily="34" charset="0"/>
              </a:rPr>
              <a:t>Restructuring of some sections</a:t>
            </a:r>
          </a:p>
          <a:p>
            <a:r>
              <a:rPr lang="en-GB">
                <a:latin typeface="Avenir Next" panose="020B0503020202020204" pitchFamily="34" charset="0"/>
              </a:rPr>
              <a:t>Health economics and regulatory section</a:t>
            </a:r>
          </a:p>
          <a:p>
            <a:r>
              <a:rPr lang="en-GB">
                <a:latin typeface="Avenir Next" panose="020B0503020202020204" pitchFamily="34" charset="0"/>
              </a:rPr>
              <a:t>Lists of figures and tables, glossary</a:t>
            </a:r>
          </a:p>
          <a:p>
            <a:endParaRPr lang="en-GB">
              <a:latin typeface="Avenir Next" panose="020B0503020202020204" pitchFamily="34" charset="0"/>
            </a:endParaRP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766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8343" y="2139554"/>
            <a:ext cx="8795657" cy="2139553"/>
          </a:xfrm>
        </p:spPr>
        <p:txBody>
          <a:bodyPr>
            <a:normAutofit/>
          </a:bodyPr>
          <a:lstStyle/>
          <a:p>
            <a:pPr algn="ctr"/>
            <a:r>
              <a:rPr lang="de-DE" sz="3300" dirty="0" err="1">
                <a:latin typeface="Avenir Next" panose="020B0503020202020204" pitchFamily="34" charset="0"/>
              </a:rPr>
              <a:t>Thank</a:t>
            </a:r>
            <a:r>
              <a:rPr lang="de-DE" sz="3300" dirty="0">
                <a:latin typeface="Avenir Next" panose="020B0503020202020204" pitchFamily="34" charset="0"/>
              </a:rPr>
              <a:t> </a:t>
            </a:r>
            <a:r>
              <a:rPr lang="de-DE" sz="3300" dirty="0" err="1">
                <a:latin typeface="Avenir Next" panose="020B0503020202020204" pitchFamily="34" charset="0"/>
              </a:rPr>
              <a:t>you</a:t>
            </a:r>
            <a:r>
              <a:rPr lang="de-DE" sz="3300" dirty="0">
                <a:latin typeface="Avenir Next" panose="020B0503020202020204" pitchFamily="34" charset="0"/>
              </a:rPr>
              <a:t> </a:t>
            </a:r>
            <a:r>
              <a:rPr lang="de-DE" sz="3300" dirty="0" err="1">
                <a:latin typeface="Avenir Next" panose="020B0503020202020204" pitchFamily="34" charset="0"/>
              </a:rPr>
              <a:t>for</a:t>
            </a:r>
            <a:r>
              <a:rPr lang="de-DE" sz="3300" dirty="0">
                <a:latin typeface="Avenir Next" panose="020B0503020202020204" pitchFamily="34" charset="0"/>
              </a:rPr>
              <a:t> </a:t>
            </a:r>
            <a:r>
              <a:rPr lang="de-DE" sz="3300" dirty="0" err="1">
                <a:latin typeface="Avenir Next" panose="020B0503020202020204" pitchFamily="34" charset="0"/>
              </a:rPr>
              <a:t>your</a:t>
            </a:r>
            <a:r>
              <a:rPr lang="de-DE" sz="3300" dirty="0">
                <a:latin typeface="Avenir Next" panose="020B0503020202020204" pitchFamily="34" charset="0"/>
              </a:rPr>
              <a:t> </a:t>
            </a:r>
            <a:r>
              <a:rPr lang="de-DE" sz="3300" dirty="0" err="1">
                <a:latin typeface="Avenir Next" panose="020B0503020202020204" pitchFamily="34" charset="0"/>
              </a:rPr>
              <a:t>attention</a:t>
            </a:r>
            <a:r>
              <a:rPr lang="de-DE" sz="3300" dirty="0">
                <a:latin typeface="Avenir Next" panose="020B0503020202020204" pitchFamily="34" charset="0"/>
              </a:rPr>
              <a:t>!</a:t>
            </a:r>
            <a:br>
              <a:rPr lang="de-DE" sz="3300" dirty="0">
                <a:latin typeface="Avenir Next" panose="020B0503020202020204" pitchFamily="34" charset="0"/>
              </a:rPr>
            </a:br>
            <a:br>
              <a:rPr lang="de-DE" sz="3300" dirty="0">
                <a:latin typeface="Avenir Next" panose="020B0503020202020204" pitchFamily="34" charset="0"/>
              </a:rPr>
            </a:br>
            <a:r>
              <a:rPr lang="de-DE" sz="1500" dirty="0" err="1">
                <a:latin typeface="Avenir Next" panose="020B0503020202020204" pitchFamily="34" charset="0"/>
              </a:rPr>
              <a:t>Thanks</a:t>
            </a:r>
            <a:r>
              <a:rPr lang="de-DE" sz="1500" dirty="0">
                <a:latin typeface="Avenir Next" panose="020B0503020202020204" pitchFamily="34" charset="0"/>
              </a:rPr>
              <a:t> </a:t>
            </a:r>
            <a:r>
              <a:rPr lang="de-DE" sz="1500" dirty="0" err="1">
                <a:latin typeface="Avenir Next" panose="020B0503020202020204" pitchFamily="34" charset="0"/>
              </a:rPr>
              <a:t>to</a:t>
            </a:r>
            <a:r>
              <a:rPr lang="de-DE" sz="1500" dirty="0">
                <a:latin typeface="Avenir Next" panose="020B0503020202020204" pitchFamily="34" charset="0"/>
              </a:rPr>
              <a:t> all </a:t>
            </a:r>
            <a:r>
              <a:rPr lang="de-DE" sz="1500" dirty="0" err="1">
                <a:latin typeface="Avenir Next" panose="020B0503020202020204" pitchFamily="34" charset="0"/>
              </a:rPr>
              <a:t>contributors</a:t>
            </a:r>
            <a:r>
              <a:rPr lang="de-DE" sz="1500" dirty="0">
                <a:latin typeface="Avenir Next" panose="020B0503020202020204" pitchFamily="34" charset="0"/>
              </a:rPr>
              <a:t>: Markus Wenzel, Monique </a:t>
            </a:r>
            <a:r>
              <a:rPr lang="de-DE" sz="1500" dirty="0" err="1">
                <a:latin typeface="Avenir Next" panose="020B0503020202020204" pitchFamily="34" charset="0"/>
              </a:rPr>
              <a:t>Kuglitsch</a:t>
            </a:r>
            <a:r>
              <a:rPr lang="de-DE" sz="1500" dirty="0">
                <a:latin typeface="Avenir Next" panose="020B0503020202020204" pitchFamily="34" charset="0"/>
              </a:rPr>
              <a:t>, Henry Hoffmann, Joachim </a:t>
            </a:r>
            <a:r>
              <a:rPr lang="de-DE" sz="1500" dirty="0" err="1">
                <a:latin typeface="Avenir Next" panose="020B0503020202020204" pitchFamily="34" charset="0"/>
              </a:rPr>
              <a:t>Krois</a:t>
            </a:r>
            <a:endParaRPr lang="de-DE" sz="3300" dirty="0">
              <a:latin typeface="Avenir Next" panose="020B0503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r>
              <a:rPr lang="de-DE" dirty="0" err="1">
                <a:solidFill>
                  <a:schemeClr val="tx1"/>
                </a:solidFill>
                <a:latin typeface="Avenir Next" panose="020B0503020202020204" pitchFamily="34" charset="0"/>
              </a:rPr>
              <a:t>If</a:t>
            </a:r>
            <a:r>
              <a:rPr lang="de-DE" dirty="0">
                <a:solidFill>
                  <a:schemeClr val="tx1"/>
                </a:solidFill>
                <a:latin typeface="Avenir Next" panose="020B0503020202020204" pitchFamily="34" charset="0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Avenir Next" panose="020B0503020202020204" pitchFamily="34" charset="0"/>
              </a:rPr>
              <a:t>you</a:t>
            </a:r>
            <a:r>
              <a:rPr lang="de-DE" dirty="0">
                <a:solidFill>
                  <a:schemeClr val="tx1"/>
                </a:solidFill>
                <a:latin typeface="Avenir Next" panose="020B0503020202020204" pitchFamily="34" charset="0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Avenir Next" panose="020B0503020202020204" pitchFamily="34" charset="0"/>
              </a:rPr>
              <a:t>want</a:t>
            </a:r>
            <a:r>
              <a:rPr lang="de-DE" dirty="0">
                <a:solidFill>
                  <a:schemeClr val="tx1"/>
                </a:solidFill>
                <a:latin typeface="Avenir Next" panose="020B0503020202020204" pitchFamily="34" charset="0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Avenir Next" panose="020B0503020202020204" pitchFamily="34" charset="0"/>
              </a:rPr>
              <a:t>to</a:t>
            </a:r>
            <a:r>
              <a:rPr lang="de-DE" dirty="0">
                <a:solidFill>
                  <a:schemeClr val="tx1"/>
                </a:solidFill>
                <a:latin typeface="Avenir Next" panose="020B0503020202020204" pitchFamily="34" charset="0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Avenir Next" panose="020B0503020202020204" pitchFamily="34" charset="0"/>
              </a:rPr>
              <a:t>contribute</a:t>
            </a:r>
            <a:r>
              <a:rPr lang="de-DE" dirty="0">
                <a:solidFill>
                  <a:schemeClr val="tx1"/>
                </a:solidFill>
                <a:latin typeface="Avenir Next" panose="020B0503020202020204" pitchFamily="34" charset="0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Avenir Next" panose="020B0503020202020204" pitchFamily="34" charset="0"/>
              </a:rPr>
              <a:t>to</a:t>
            </a:r>
            <a:r>
              <a:rPr lang="de-DE" dirty="0">
                <a:solidFill>
                  <a:schemeClr val="tx1"/>
                </a:solidFill>
                <a:latin typeface="Avenir Next" panose="020B0503020202020204" pitchFamily="34" charset="0"/>
              </a:rPr>
              <a:t> DEL10, </a:t>
            </a:r>
            <a:r>
              <a:rPr lang="de-DE" dirty="0" err="1">
                <a:solidFill>
                  <a:schemeClr val="tx1"/>
                </a:solidFill>
                <a:latin typeface="Avenir Next" panose="020B0503020202020204" pitchFamily="34" charset="0"/>
              </a:rPr>
              <a:t>please</a:t>
            </a:r>
            <a:r>
              <a:rPr lang="de-DE" dirty="0">
                <a:solidFill>
                  <a:schemeClr val="tx1"/>
                </a:solidFill>
                <a:latin typeface="Avenir Next" panose="020B0503020202020204" pitchFamily="34" charset="0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Avenir Next" panose="020B0503020202020204" pitchFamily="34" charset="0"/>
              </a:rPr>
              <a:t>contact</a:t>
            </a:r>
            <a:r>
              <a:rPr lang="de-DE" dirty="0">
                <a:solidFill>
                  <a:schemeClr val="tx1"/>
                </a:solidFill>
                <a:latin typeface="Avenir Next" panose="020B0503020202020204" pitchFamily="34" charset="0"/>
              </a:rPr>
              <a:t>:</a:t>
            </a:r>
          </a:p>
          <a:p>
            <a:pPr algn="ctr"/>
            <a:r>
              <a:rPr lang="de-DE" i="1" dirty="0">
                <a:solidFill>
                  <a:schemeClr val="tx1"/>
                </a:solidFill>
                <a:latin typeface="Avenir Next" panose="020B0503020202020204" pitchFamily="34" charset="0"/>
              </a:rPr>
              <a:t>eva.weicken@hhi.fraunhofer.de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6486" y="1481761"/>
            <a:ext cx="2973935" cy="1314373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5A6B2E23-6BBB-404B-BBFF-00DF2BA85362}"/>
              </a:ext>
            </a:extLst>
          </p:cNvPr>
          <p:cNvSpPr/>
          <p:nvPr/>
        </p:nvSpPr>
        <p:spPr>
          <a:xfrm>
            <a:off x="7837715" y="1064079"/>
            <a:ext cx="1121228" cy="5442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</p:spTree>
    <p:extLst>
      <p:ext uri="{BB962C8B-B14F-4D97-AF65-F5344CB8AC3E}">
        <p14:creationId xmlns:p14="http://schemas.microsoft.com/office/powerpoint/2010/main" val="1474995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46EE10-B51D-42BC-A422-FAD2563DDA0A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1776</TotalTime>
  <Words>148</Words>
  <Application>Microsoft Office PowerPoint</Application>
  <PresentationFormat>On-screen Show 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等线</vt:lpstr>
      <vt:lpstr>Arial</vt:lpstr>
      <vt:lpstr>Avenir Next</vt:lpstr>
      <vt:lpstr>Calibri</vt:lpstr>
      <vt:lpstr>Calibri Light</vt:lpstr>
      <vt:lpstr>Office 主题​​</vt:lpstr>
      <vt:lpstr>PowerPoint Presentation</vt:lpstr>
      <vt:lpstr>Update: Topic Description Document (TDD) template</vt:lpstr>
      <vt:lpstr>Thank you for your attention!  Thanks to all contributors: Markus Wenzel, Monique Kuglitsch, Henry Hoffmann, Joachim Krois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Updated TDD template - Att.1: Presentation</dc:title>
  <dc:creator>Campos, Simao</dc:creator>
  <cp:lastModifiedBy>Simão Campos-Neto</cp:lastModifiedBy>
  <cp:revision>71</cp:revision>
  <cp:lastPrinted>2019-04-04T08:49:31Z</cp:lastPrinted>
  <dcterms:created xsi:type="dcterms:W3CDTF">2019-03-31T15:53:06Z</dcterms:created>
  <dcterms:modified xsi:type="dcterms:W3CDTF">2020-05-06T20:40:09Z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