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82" r:id="rId6"/>
    <p:sldId id="281" r:id="rId7"/>
    <p:sldId id="284" r:id="rId8"/>
    <p:sldId id="283" r:id="rId9"/>
    <p:sldId id="287" r:id="rId10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15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784FC2-7B3D-406F-851D-43758FA85790}" v="3" dt="2020-05-06T18:06:55.6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81" d="100"/>
          <a:sy n="81" d="100"/>
        </p:scale>
        <p:origin x="18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biri, Ayda" userId="b37f3988-c176-4be8-807a-107e80ddceeb" providerId="ADAL" clId="{92784FC2-7B3D-406F-851D-43758FA85790}"/>
    <pc:docChg chg="custSel addSld modSld">
      <pc:chgData name="Dabiri, Ayda" userId="b37f3988-c176-4be8-807a-107e80ddceeb" providerId="ADAL" clId="{92784FC2-7B3D-406F-851D-43758FA85790}" dt="2020-05-06T18:07:52.938" v="140" actId="1076"/>
      <pc:docMkLst>
        <pc:docMk/>
      </pc:docMkLst>
      <pc:sldChg chg="modSp">
        <pc:chgData name="Dabiri, Ayda" userId="b37f3988-c176-4be8-807a-107e80ddceeb" providerId="ADAL" clId="{92784FC2-7B3D-406F-851D-43758FA85790}" dt="2020-05-06T18:06:39.049" v="138" actId="20577"/>
        <pc:sldMkLst>
          <pc:docMk/>
          <pc:sldMk cId="2383934936" sldId="256"/>
        </pc:sldMkLst>
        <pc:spChg chg="mod">
          <ac:chgData name="Dabiri, Ayda" userId="b37f3988-c176-4be8-807a-107e80ddceeb" providerId="ADAL" clId="{92784FC2-7B3D-406F-851D-43758FA85790}" dt="2020-05-06T18:03:51.843" v="3" actId="20577"/>
          <ac:spMkLst>
            <pc:docMk/>
            <pc:sldMk cId="2383934936" sldId="256"/>
            <ac:spMk id="9" creationId="{8C7CA0D1-8B49-4675-8A5E-57C7F64475C1}"/>
          </ac:spMkLst>
        </pc:spChg>
        <pc:graphicFrameChg chg="mod modGraphic">
          <ac:chgData name="Dabiri, Ayda" userId="b37f3988-c176-4be8-807a-107e80ddceeb" providerId="ADAL" clId="{92784FC2-7B3D-406F-851D-43758FA85790}" dt="2020-05-06T18:06:39.049" v="138" actId="20577"/>
          <ac:graphicFrameMkLst>
            <pc:docMk/>
            <pc:sldMk cId="2383934936" sldId="256"/>
            <ac:graphicFrameMk id="14" creationId="{F23ADA95-2EB2-45F5-AA21-8B52FA9A9E11}"/>
          </ac:graphicFrameMkLst>
        </pc:graphicFrameChg>
      </pc:sldChg>
      <pc:sldChg chg="add">
        <pc:chgData name="Dabiri, Ayda" userId="b37f3988-c176-4be8-807a-107e80ddceeb" providerId="ADAL" clId="{92784FC2-7B3D-406F-851D-43758FA85790}" dt="2020-05-06T18:05:57.848" v="66"/>
        <pc:sldMkLst>
          <pc:docMk/>
          <pc:sldMk cId="877095541" sldId="281"/>
        </pc:sldMkLst>
      </pc:sldChg>
      <pc:sldChg chg="add setBg">
        <pc:chgData name="Dabiri, Ayda" userId="b37f3988-c176-4be8-807a-107e80ddceeb" providerId="ADAL" clId="{92784FC2-7B3D-406F-851D-43758FA85790}" dt="2020-05-06T18:06:55.649" v="139"/>
        <pc:sldMkLst>
          <pc:docMk/>
          <pc:sldMk cId="3687820976" sldId="282"/>
        </pc:sldMkLst>
      </pc:sldChg>
      <pc:sldChg chg="add">
        <pc:chgData name="Dabiri, Ayda" userId="b37f3988-c176-4be8-807a-107e80ddceeb" providerId="ADAL" clId="{92784FC2-7B3D-406F-851D-43758FA85790}" dt="2020-05-06T18:05:57.848" v="66"/>
        <pc:sldMkLst>
          <pc:docMk/>
          <pc:sldMk cId="1055197691" sldId="283"/>
        </pc:sldMkLst>
      </pc:sldChg>
      <pc:sldChg chg="add">
        <pc:chgData name="Dabiri, Ayda" userId="b37f3988-c176-4be8-807a-107e80ddceeb" providerId="ADAL" clId="{92784FC2-7B3D-406F-851D-43758FA85790}" dt="2020-05-06T18:05:57.848" v="66"/>
        <pc:sldMkLst>
          <pc:docMk/>
          <pc:sldMk cId="155709927" sldId="284"/>
        </pc:sldMkLst>
      </pc:sldChg>
      <pc:sldChg chg="modSp add">
        <pc:chgData name="Dabiri, Ayda" userId="b37f3988-c176-4be8-807a-107e80ddceeb" providerId="ADAL" clId="{92784FC2-7B3D-406F-851D-43758FA85790}" dt="2020-05-06T18:07:52.938" v="140" actId="1076"/>
        <pc:sldMkLst>
          <pc:docMk/>
          <pc:sldMk cId="1799024867" sldId="287"/>
        </pc:sldMkLst>
        <pc:spChg chg="mod">
          <ac:chgData name="Dabiri, Ayda" userId="b37f3988-c176-4be8-807a-107e80ddceeb" providerId="ADAL" clId="{92784FC2-7B3D-406F-851D-43758FA85790}" dt="2020-05-06T18:07:52.938" v="140" actId="1076"/>
          <ac:spMkLst>
            <pc:docMk/>
            <pc:sldMk cId="1799024867" sldId="287"/>
            <ac:spMk id="1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i5gchallenge@itu.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itu.int/en/ITU-T/AI/challenge/2020/Pages/default.aspx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xtranet.itu.int/sites/itu-t/focusgroups/ML5G/_layouts/15/WopiFrame.aspx?sourcedoc=%7b089B4FA0-8937-446A-BD81-D37BED7A76F8%7d&amp;file=ML5G-I-243.docx&amp;action=default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i5gchallenge@itu.in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7032307" y="935321"/>
            <a:ext cx="14525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FGAI4H-I-002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5906855" y="1304653"/>
            <a:ext cx="2541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/>
              <a:t>E-meeting, 7-8 May 2020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212992"/>
              </p:ext>
            </p:extLst>
          </p:nvPr>
        </p:nvGraphicFramePr>
        <p:xfrm>
          <a:off x="933576" y="3247161"/>
          <a:ext cx="7112397" cy="2080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943219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029348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Source: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ITU TSB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Title: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 AI/ML in 5G Challenge - Presentation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Purpose: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Information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Contact: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Vishnu Ram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E-mail: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ai5gchallenge@itu.int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Abstract: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This PPT contains a presentation about ITU’s AI/ML in 5G Challenge. 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15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57250"/>
            <a:ext cx="9143999" cy="5143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69623" y="940414"/>
            <a:ext cx="80581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kern="0" dirty="0">
                <a:solidFill>
                  <a:schemeClr val="bg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ITU AI/ML in 5G Challenge </a:t>
            </a:r>
          </a:p>
          <a:p>
            <a:pPr algn="ctr"/>
            <a:r>
              <a:rPr lang="en-US" sz="3000" b="1" kern="0" dirty="0">
                <a:solidFill>
                  <a:schemeClr val="bg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Summary Slides</a:t>
            </a:r>
          </a:p>
        </p:txBody>
      </p:sp>
    </p:spTree>
    <p:extLst>
      <p:ext uri="{BB962C8B-B14F-4D97-AF65-F5344CB8AC3E}">
        <p14:creationId xmlns:p14="http://schemas.microsoft.com/office/powerpoint/2010/main" val="3687820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18403" y="2157862"/>
            <a:ext cx="4684550" cy="273593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12794" y="1243284"/>
            <a:ext cx="8411337" cy="25763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8" name="Rectangle 7"/>
          <p:cNvSpPr/>
          <p:nvPr/>
        </p:nvSpPr>
        <p:spPr>
          <a:xfrm flipV="1">
            <a:off x="717545" y="1295220"/>
            <a:ext cx="8411337" cy="2576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" name="Rectangle 8"/>
          <p:cNvSpPr/>
          <p:nvPr/>
        </p:nvSpPr>
        <p:spPr>
          <a:xfrm>
            <a:off x="-353537" y="853515"/>
            <a:ext cx="9143999" cy="422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800"/>
              </a:spcBef>
            </a:pPr>
            <a:r>
              <a:rPr lang="en-US" sz="21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ITU Global Challenge on AI/ML in 5G	</a:t>
            </a:r>
            <a:endParaRPr lang="en-GB" sz="2100" b="1" kern="0" dirty="0">
              <a:solidFill>
                <a:srgbClr val="2E74B5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28577" y="2198484"/>
            <a:ext cx="5038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ea typeface="SimSun" panose="02010600030101010101" pitchFamily="2" charset="-122"/>
                <a:cs typeface="Times New Roman" panose="02020603050405020304" pitchFamily="18" charset="0"/>
              </a:rPr>
              <a:t>The ITU Global Challenge on AI/ML in 5G will: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06833" y="1578735"/>
            <a:ext cx="7567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https://www.itu.int/en/ITU-T/AI/challenge/2020/Pages/default.aspx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14735" y="2580535"/>
            <a:ext cx="43016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>
              <a:buFont typeface="Wingdings" panose="05000000000000000000" pitchFamily="2" charset="2"/>
              <a:buChar char="v"/>
            </a:pPr>
            <a:r>
              <a:rPr lang="en-US" dirty="0">
                <a:ea typeface="SimSun" panose="02010600030101010101" pitchFamily="2" charset="-122"/>
                <a:cs typeface="Times New Roman" panose="02020603050405020304" pitchFamily="18" charset="0"/>
              </a:rPr>
              <a:t>Bring together network operators, network manufactures and academia</a:t>
            </a: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en-US" dirty="0">
                <a:ea typeface="SimSun" panose="02010600030101010101" pitchFamily="2" charset="-122"/>
                <a:cs typeface="Times New Roman" panose="02020603050405020304" pitchFamily="18" charset="0"/>
              </a:rPr>
              <a:t>Innovate and solve network problems with AI/ML</a:t>
            </a: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en-US" dirty="0">
                <a:ea typeface="SimSun" panose="02010600030101010101" pitchFamily="2" charset="-122"/>
                <a:cs typeface="Times New Roman" panose="02020603050405020304" pitchFamily="18" charset="0"/>
              </a:rPr>
              <a:t>Apply ITU’s AI/ML architecture frameworks in IMT-2020</a:t>
            </a: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en-US" dirty="0">
                <a:ea typeface="SimSun" panose="02010600030101010101" pitchFamily="2" charset="-122"/>
                <a:cs typeface="Times New Roman" panose="02020603050405020304" pitchFamily="18" charset="0"/>
              </a:rPr>
              <a:t>Uncover problems and point to practical solutions</a:t>
            </a:r>
            <a:endParaRPr lang="en-GB" dirty="0">
              <a:cs typeface="Times New Roman" panose="02020603050405020304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 cstate="print"/>
          <a:srcRect l="6983" t="9845" r="18719" b="9448"/>
          <a:stretch/>
        </p:blipFill>
        <p:spPr>
          <a:xfrm>
            <a:off x="8501311" y="5295541"/>
            <a:ext cx="627572" cy="70520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155191" y="2625854"/>
            <a:ext cx="3624944" cy="1754326"/>
          </a:xfrm>
          <a:prstGeom prst="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350" b="1" u="sng" dirty="0"/>
              <a:t>What</a:t>
            </a:r>
            <a:r>
              <a:rPr lang="en-US" sz="1350" dirty="0"/>
              <a:t>:</a:t>
            </a:r>
          </a:p>
          <a:p>
            <a:pPr marL="257175" indent="-257175">
              <a:buAutoNum type="arabicPeriod"/>
            </a:pPr>
            <a:r>
              <a:rPr lang="en-US" sz="1350" b="1" dirty="0"/>
              <a:t>Problem statements: </a:t>
            </a:r>
            <a:r>
              <a:rPr lang="en-US" sz="1350" dirty="0"/>
              <a:t>many to be picked and solved</a:t>
            </a:r>
          </a:p>
          <a:p>
            <a:pPr marL="257175" indent="-257175">
              <a:buAutoNum type="arabicPeriod"/>
            </a:pPr>
            <a:r>
              <a:rPr lang="en-US" sz="1350" b="1" dirty="0"/>
              <a:t>Rounds</a:t>
            </a:r>
            <a:r>
              <a:rPr lang="en-US" sz="1350" dirty="0"/>
              <a:t>: 1 Global round + Final event.</a:t>
            </a:r>
          </a:p>
          <a:p>
            <a:pPr marL="257175" indent="-257175">
              <a:buAutoNum type="arabicPeriod"/>
            </a:pPr>
            <a:r>
              <a:rPr lang="en-US" sz="1350" b="1" dirty="0"/>
              <a:t>Tracks</a:t>
            </a:r>
            <a:r>
              <a:rPr lang="en-US" sz="1350" dirty="0"/>
              <a:t>: Network track, Enabler track, Social good, verticals.</a:t>
            </a:r>
          </a:p>
          <a:p>
            <a:pPr marL="257175" indent="-257175">
              <a:buAutoNum type="arabicPeriod"/>
            </a:pPr>
            <a:r>
              <a:rPr lang="en-US" sz="1350" b="1" dirty="0"/>
              <a:t>Specs</a:t>
            </a:r>
            <a:r>
              <a:rPr lang="en-US" sz="1350" dirty="0"/>
              <a:t>: ITU Y.3172, 3173, 3174 and others</a:t>
            </a:r>
          </a:p>
          <a:p>
            <a:pPr marL="257175" indent="-257175">
              <a:buAutoNum type="arabicPeriod"/>
            </a:pPr>
            <a:r>
              <a:rPr lang="en-US" sz="1350" b="1" dirty="0"/>
              <a:t>Prizes: </a:t>
            </a:r>
            <a:r>
              <a:rPr lang="en-US" sz="1350" dirty="0"/>
              <a:t>Surprizes!</a:t>
            </a:r>
            <a:endParaRPr lang="en-IN" sz="1350" dirty="0"/>
          </a:p>
        </p:txBody>
      </p:sp>
    </p:spTree>
    <p:extLst>
      <p:ext uri="{BB962C8B-B14F-4D97-AF65-F5344CB8AC3E}">
        <p14:creationId xmlns:p14="http://schemas.microsoft.com/office/powerpoint/2010/main" val="877095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5507" y="3848947"/>
            <a:ext cx="593147" cy="479675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1028531" y="4247911"/>
            <a:ext cx="5677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200" dirty="0">
                <a:cs typeface="Times New Roman" panose="02020603050405020304" pitchFamily="18" charset="0"/>
              </a:rPr>
              <a:t>AI/ML</a:t>
            </a:r>
            <a:endParaRPr lang="en-GB" sz="1200" dirty="0">
              <a:cs typeface="Times New Roman" panose="02020603050405020304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print"/>
          <a:srcRect l="26552" t="21090" r="26671" b="28940"/>
          <a:stretch/>
        </p:blipFill>
        <p:spPr>
          <a:xfrm>
            <a:off x="388417" y="3571641"/>
            <a:ext cx="494495" cy="51714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V="1">
            <a:off x="12794" y="1243284"/>
            <a:ext cx="8411337" cy="25763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 flipV="1">
            <a:off x="717545" y="1305017"/>
            <a:ext cx="8411337" cy="2576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" y="869369"/>
            <a:ext cx="9143999" cy="422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800"/>
              </a:spcBef>
            </a:pPr>
            <a:r>
              <a:rPr lang="en-US" sz="21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Participation</a:t>
            </a:r>
            <a:endParaRPr lang="en-GB" sz="2100" b="1" kern="0" dirty="0">
              <a:solidFill>
                <a:srgbClr val="2E74B5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72816" y="1815730"/>
            <a:ext cx="3989149" cy="94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50"/>
              </a:spcBef>
            </a:pPr>
            <a:r>
              <a:rPr lang="en-US" b="1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Students</a:t>
            </a:r>
            <a:endParaRPr lang="en-GB" b="1" dirty="0">
              <a:solidFill>
                <a:srgbClr val="2E74B5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dirty="0">
                <a:ea typeface="SimSun" panose="02010600030101010101" pitchFamily="2" charset="-122"/>
                <a:cs typeface="Arial" panose="020B0604020202020204" pitchFamily="34" charset="0"/>
              </a:rPr>
              <a:t>Students need to be registered as students at a university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2324267" y="3287227"/>
            <a:ext cx="3919584" cy="94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50"/>
              </a:spcBef>
            </a:pPr>
            <a:r>
              <a:rPr lang="en-US" b="1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Professionals</a:t>
            </a:r>
            <a:endParaRPr lang="en-GB" b="1" dirty="0">
              <a:solidFill>
                <a:srgbClr val="2E74B5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dirty="0">
                <a:ea typeface="SimSun" panose="02010600030101010101" pitchFamily="2" charset="-122"/>
                <a:cs typeface="Arial" panose="020B0604020202020204" pitchFamily="34" charset="0"/>
              </a:rPr>
              <a:t>Anyone else is considered a “professional</a:t>
            </a:r>
            <a:endParaRPr lang="en-GB" dirty="0"/>
          </a:p>
        </p:txBody>
      </p:sp>
      <p:sp>
        <p:nvSpPr>
          <p:cNvPr id="12" name="Shape 11"/>
          <p:cNvSpPr/>
          <p:nvPr/>
        </p:nvSpPr>
        <p:spPr>
          <a:xfrm>
            <a:off x="317212" y="1393294"/>
            <a:ext cx="1875023" cy="1764500"/>
          </a:xfrm>
          <a:prstGeom prst="gear6">
            <a:avLst/>
          </a:pr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3" name="Picture 48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40" y="1567986"/>
            <a:ext cx="1369148" cy="1296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6"/>
          <p:cNvGrpSpPr/>
          <p:nvPr/>
        </p:nvGrpSpPr>
        <p:grpSpPr>
          <a:xfrm rot="16200000">
            <a:off x="573768" y="2921171"/>
            <a:ext cx="1325455" cy="2175541"/>
            <a:chOff x="1079688" y="3875599"/>
            <a:chExt cx="1767273" cy="2900721"/>
          </a:xfrm>
        </p:grpSpPr>
        <p:sp>
          <p:nvSpPr>
            <p:cNvPr id="14" name="Circular Arrow 13"/>
            <p:cNvSpPr/>
            <p:nvPr/>
          </p:nvSpPr>
          <p:spPr>
            <a:xfrm>
              <a:off x="1546678" y="3875599"/>
              <a:ext cx="1300283" cy="1300480"/>
            </a:xfrm>
            <a:prstGeom prst="circularArrow">
              <a:avLst>
                <a:gd name="adj1" fmla="val 10980"/>
                <a:gd name="adj2" fmla="val 1142322"/>
                <a:gd name="adj3" fmla="val 4500000"/>
                <a:gd name="adj4" fmla="val 10800000"/>
                <a:gd name="adj5" fmla="val 12500"/>
              </a:avLst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Shape 14"/>
            <p:cNvSpPr/>
            <p:nvPr/>
          </p:nvSpPr>
          <p:spPr>
            <a:xfrm>
              <a:off x="1079688" y="4714080"/>
              <a:ext cx="1300283" cy="1300480"/>
            </a:xfrm>
            <a:prstGeom prst="leftCircularArrow">
              <a:avLst>
                <a:gd name="adj1" fmla="val 10980"/>
                <a:gd name="adj2" fmla="val 1142322"/>
                <a:gd name="adj3" fmla="val 6300000"/>
                <a:gd name="adj4" fmla="val 18900000"/>
                <a:gd name="adj5" fmla="val 12500"/>
              </a:avLst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Block Arc 15"/>
            <p:cNvSpPr/>
            <p:nvPr/>
          </p:nvSpPr>
          <p:spPr>
            <a:xfrm>
              <a:off x="1643056" y="5658728"/>
              <a:ext cx="1117145" cy="1117592"/>
            </a:xfrm>
            <a:prstGeom prst="blockArc">
              <a:avLst>
                <a:gd name="adj1" fmla="val 13500000"/>
                <a:gd name="adj2" fmla="val 10800000"/>
                <a:gd name="adj3" fmla="val 12740"/>
              </a:avLst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pic>
        <p:nvPicPr>
          <p:cNvPr id="21" name="Picture 12" descr="Related imag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248" y="3534795"/>
            <a:ext cx="526159" cy="52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5650174" y="1793644"/>
            <a:ext cx="3326642" cy="2631490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500" dirty="0"/>
              <a:t>60+ registrations in 4 weeks from more than 25 countries</a:t>
            </a:r>
          </a:p>
          <a:p>
            <a:pPr>
              <a:buFont typeface="Arial" pitchFamily="34" charset="0"/>
              <a:buChar char="•"/>
            </a:pPr>
            <a:endParaRPr lang="en-US" sz="1500" dirty="0"/>
          </a:p>
          <a:p>
            <a:pPr>
              <a:buFont typeface="Arial" pitchFamily="34" charset="0"/>
              <a:buChar char="•"/>
            </a:pPr>
            <a:r>
              <a:rPr lang="en-US" sz="1500" dirty="0"/>
              <a:t>15+ problem statements with real world data</a:t>
            </a:r>
          </a:p>
          <a:p>
            <a:endParaRPr lang="en-US" sz="1500" dirty="0"/>
          </a:p>
          <a:p>
            <a:pPr>
              <a:buFont typeface="Arial" pitchFamily="34" charset="0"/>
              <a:buChar char="•"/>
            </a:pPr>
            <a:r>
              <a:rPr lang="en-US" sz="1500" dirty="0"/>
              <a:t>Linux Foundation AI, </a:t>
            </a:r>
          </a:p>
          <a:p>
            <a:r>
              <a:rPr lang="en-US" sz="1500" dirty="0"/>
              <a:t>  NGMN and </a:t>
            </a:r>
          </a:p>
          <a:p>
            <a:r>
              <a:rPr lang="en-US" sz="1500" dirty="0"/>
              <a:t>  </a:t>
            </a:r>
            <a:r>
              <a:rPr lang="en-US" sz="1500" dirty="0" err="1"/>
              <a:t>SGInnovate</a:t>
            </a:r>
            <a:r>
              <a:rPr lang="en-US" sz="1500" dirty="0"/>
              <a:t> are promo partners</a:t>
            </a:r>
          </a:p>
          <a:p>
            <a:endParaRPr lang="en-US" sz="1500" dirty="0"/>
          </a:p>
          <a:p>
            <a:pPr>
              <a:buFont typeface="Arial" pitchFamily="34" charset="0"/>
              <a:buChar char="•"/>
            </a:pPr>
            <a:r>
              <a:rPr lang="en-US" sz="1500" b="1" dirty="0"/>
              <a:t>Cisco is a sponsor.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6" cstate="print"/>
          <a:srcRect l="6983" t="9845" r="18719" b="9448"/>
          <a:stretch/>
        </p:blipFill>
        <p:spPr>
          <a:xfrm>
            <a:off x="8501311" y="5295541"/>
            <a:ext cx="627572" cy="705209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207056" y="4790395"/>
            <a:ext cx="3566160" cy="1131079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350" b="1" u="sng" dirty="0"/>
              <a:t>When</a:t>
            </a:r>
            <a:r>
              <a:rPr lang="en-US" sz="1350" dirty="0"/>
              <a:t>:</a:t>
            </a:r>
          </a:p>
          <a:p>
            <a:pPr marL="257175" indent="-257175">
              <a:buAutoNum type="arabicPeriod"/>
            </a:pPr>
            <a:r>
              <a:rPr lang="en-US" sz="1350" b="1" dirty="0"/>
              <a:t>June 30: </a:t>
            </a:r>
            <a:r>
              <a:rPr lang="en-US" sz="1350" dirty="0"/>
              <a:t>Close registration</a:t>
            </a:r>
          </a:p>
          <a:p>
            <a:pPr marL="257175" indent="-257175">
              <a:buAutoNum type="arabicPeriod"/>
            </a:pPr>
            <a:r>
              <a:rPr lang="en-US" sz="1350" b="1" dirty="0"/>
              <a:t>Oct</a:t>
            </a:r>
            <a:r>
              <a:rPr lang="en-US" sz="1350" dirty="0"/>
              <a:t>: Close submissions.</a:t>
            </a:r>
          </a:p>
          <a:p>
            <a:pPr marL="257175" indent="-257175">
              <a:buAutoNum type="arabicPeriod"/>
            </a:pPr>
            <a:r>
              <a:rPr lang="en-US" sz="1350" b="1" dirty="0"/>
              <a:t>Nov</a:t>
            </a:r>
            <a:r>
              <a:rPr lang="en-US" sz="1350" dirty="0"/>
              <a:t>: Regional winners are announced.</a:t>
            </a:r>
          </a:p>
          <a:p>
            <a:pPr marL="257175" indent="-257175">
              <a:buAutoNum type="arabicPeriod"/>
            </a:pPr>
            <a:r>
              <a:rPr lang="en-US" sz="1350" b="1" dirty="0"/>
              <a:t>Nov/Dec</a:t>
            </a:r>
            <a:r>
              <a:rPr lang="en-US" sz="1350" dirty="0"/>
              <a:t>: Final event</a:t>
            </a:r>
          </a:p>
        </p:txBody>
      </p:sp>
    </p:spTree>
    <p:extLst>
      <p:ext uri="{BB962C8B-B14F-4D97-AF65-F5344CB8AC3E}">
        <p14:creationId xmlns:p14="http://schemas.microsoft.com/office/powerpoint/2010/main" val="155709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/>
          <a:srcRect l="6983" t="9845" r="18719" b="9448"/>
          <a:stretch/>
        </p:blipFill>
        <p:spPr>
          <a:xfrm>
            <a:off x="8501311" y="5295541"/>
            <a:ext cx="627572" cy="70520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V="1">
            <a:off x="12794" y="1243284"/>
            <a:ext cx="8411337" cy="25763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 flipV="1">
            <a:off x="717545" y="1295220"/>
            <a:ext cx="8411337" cy="2576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" y="869369"/>
            <a:ext cx="9143999" cy="422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800"/>
              </a:spcBef>
            </a:pPr>
            <a:r>
              <a:rPr lang="en-US" sz="21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ITU Global Challenge: Technical Tracks and Data</a:t>
            </a:r>
            <a:endParaRPr lang="en-GB" sz="2100" b="1" kern="0" dirty="0">
              <a:solidFill>
                <a:srgbClr val="2E74B5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3625" y="5045045"/>
            <a:ext cx="7728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* Secure data handling practices (for real anonymized network data)</a:t>
            </a:r>
            <a:endParaRPr lang="en-GB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26758" y="1978725"/>
          <a:ext cx="7656377" cy="2737045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936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9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54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6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96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Technical Track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Real Data</a:t>
                      </a:r>
                      <a:endParaRPr lang="en-GB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(“secure track”)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Open Data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Synthetic Data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 Data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4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Network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4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Enablers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8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Verticals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5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Social Good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377820" y="2679226"/>
            <a:ext cx="4647063" cy="1546577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  <a:alpha val="5000"/>
                </a:schemeClr>
              </a:gs>
              <a:gs pos="50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1350" dirty="0"/>
          </a:p>
          <a:p>
            <a:endParaRPr lang="en-US" sz="1350" dirty="0"/>
          </a:p>
          <a:p>
            <a:endParaRPr lang="en-US" sz="1350" dirty="0"/>
          </a:p>
          <a:p>
            <a:pPr algn="ctr"/>
            <a:r>
              <a:rPr lang="en-US" sz="1350" dirty="0"/>
              <a:t>Wide range of problem statements</a:t>
            </a:r>
          </a:p>
          <a:p>
            <a:pPr algn="ctr"/>
            <a:endParaRPr lang="en-US" sz="1350" dirty="0"/>
          </a:p>
          <a:p>
            <a:endParaRPr lang="en-US" sz="1350" dirty="0"/>
          </a:p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055197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flipV="1">
            <a:off x="12794" y="1243284"/>
            <a:ext cx="8411337" cy="25763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8" name="Rectangle 7"/>
          <p:cNvSpPr/>
          <p:nvPr/>
        </p:nvSpPr>
        <p:spPr>
          <a:xfrm flipV="1">
            <a:off x="717545" y="1295220"/>
            <a:ext cx="8411337" cy="2576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3" name="Rectangle 2"/>
          <p:cNvSpPr/>
          <p:nvPr/>
        </p:nvSpPr>
        <p:spPr>
          <a:xfrm>
            <a:off x="1" y="869664"/>
            <a:ext cx="9143999" cy="422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800"/>
              </a:spcBef>
            </a:pPr>
            <a:r>
              <a:rPr lang="en-US" sz="21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FGAI4H and ITU AI/ML in 5G Challenge</a:t>
            </a:r>
            <a:endParaRPr lang="en-GB" sz="2100" b="1" kern="0" dirty="0">
              <a:solidFill>
                <a:srgbClr val="2E74B5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884" y="2021401"/>
            <a:ext cx="6039133" cy="17974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buFontTx/>
              <a:buChar char="-"/>
            </a:pPr>
            <a:r>
              <a:rPr lang="en-IN" sz="15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Review of problems, solutions, especially with respect to “health” verticals and epidemics	</a:t>
            </a:r>
          </a:p>
          <a:p>
            <a:pPr lvl="1">
              <a:lnSpc>
                <a:spcPct val="115000"/>
              </a:lnSpc>
              <a:buFontTx/>
              <a:buChar char="-"/>
            </a:pPr>
            <a:r>
              <a:rPr lang="en-US" sz="135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ML5G-I-243</a:t>
            </a:r>
            <a:r>
              <a:rPr lang="en-US" sz="135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N" sz="135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Aid of ICT Artificial Intelligence and Data Analytics in fighting COVID-19 </a:t>
            </a:r>
          </a:p>
          <a:p>
            <a:pPr lvl="1">
              <a:lnSpc>
                <a:spcPct val="115000"/>
              </a:lnSpc>
              <a:buFontTx/>
              <a:buChar char="-"/>
            </a:pPr>
            <a:r>
              <a:rPr lang="en-IN" sz="135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 statements from Nigeria for AI/ML in 5G challenge: </a:t>
            </a:r>
            <a:r>
              <a:rPr lang="en-IN" sz="1350" strike="sngStrike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IMT-2020 network based African Automatic Speech Recognition and </a:t>
            </a:r>
            <a:r>
              <a:rPr lang="en-IN" sz="135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Covid-19 Contact Tracing application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/>
          <a:srcRect l="6983" t="9845" r="18719" b="9448"/>
          <a:stretch/>
        </p:blipFill>
        <p:spPr>
          <a:xfrm>
            <a:off x="8501311" y="5295541"/>
            <a:ext cx="627572" cy="70520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76061" y="1519705"/>
            <a:ext cx="1805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We request: </a:t>
            </a:r>
            <a:endParaRPr lang="en-IN" sz="2400" dirty="0"/>
          </a:p>
        </p:txBody>
      </p:sp>
      <p:sp>
        <p:nvSpPr>
          <p:cNvPr id="11" name="Rectangle 10"/>
          <p:cNvSpPr/>
          <p:nvPr/>
        </p:nvSpPr>
        <p:spPr>
          <a:xfrm>
            <a:off x="276061" y="5759883"/>
            <a:ext cx="332668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>
                <a:hlinkClick r:id="rId4"/>
              </a:rPr>
              <a:t>ai5gchallenge@itu.int</a:t>
            </a:r>
            <a:endParaRPr lang="en-IN" sz="2700" b="1" dirty="0"/>
          </a:p>
        </p:txBody>
      </p:sp>
      <p:sp>
        <p:nvSpPr>
          <p:cNvPr id="12" name="Rectangle 11"/>
          <p:cNvSpPr/>
          <p:nvPr/>
        </p:nvSpPr>
        <p:spPr>
          <a:xfrm>
            <a:off x="85295" y="3958129"/>
            <a:ext cx="6086902" cy="166250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wrap="square">
            <a:spAutoFit/>
          </a:bodyPr>
          <a:lstStyle/>
          <a:p>
            <a:pPr lvl="1">
              <a:lnSpc>
                <a:spcPct val="115000"/>
              </a:lnSpc>
              <a:buFontTx/>
              <a:buChar char="-"/>
            </a:pPr>
            <a:r>
              <a:rPr lang="en-US" sz="15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are the additional problems, models, simulations and data?</a:t>
            </a:r>
          </a:p>
          <a:p>
            <a:pPr lvl="1">
              <a:lnSpc>
                <a:spcPct val="115000"/>
              </a:lnSpc>
              <a:buFontTx/>
              <a:buChar char="-"/>
            </a:pPr>
            <a:r>
              <a:rPr lang="en-US" sz="15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KPIs and APIs for health applications over the network slices</a:t>
            </a:r>
          </a:p>
          <a:p>
            <a:pPr lvl="1">
              <a:lnSpc>
                <a:spcPct val="115000"/>
              </a:lnSpc>
              <a:buFontTx/>
              <a:buChar char="-"/>
            </a:pPr>
            <a:r>
              <a:rPr lang="en-US" sz="15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Criteria and characteristics of algorithms for AI/ML in this space?</a:t>
            </a:r>
          </a:p>
          <a:p>
            <a:pPr lvl="1">
              <a:lnSpc>
                <a:spcPct val="115000"/>
              </a:lnSpc>
              <a:buFontTx/>
              <a:buChar char="-"/>
            </a:pPr>
            <a:r>
              <a:rPr lang="en-US" sz="15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Evaluate additional considerations like privacy</a:t>
            </a:r>
            <a:endParaRPr lang="en-IN" sz="1500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39084" y="3887054"/>
            <a:ext cx="74721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Health Slices</a:t>
            </a:r>
            <a:endParaRPr lang="en-IN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8117006" y="3887054"/>
            <a:ext cx="839337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5G </a:t>
            </a:r>
          </a:p>
          <a:p>
            <a:pPr algn="ctr"/>
            <a:r>
              <a:rPr lang="en-US" sz="1200" dirty="0"/>
              <a:t>Networks </a:t>
            </a:r>
            <a:endParaRPr lang="en-IN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7339084" y="3539039"/>
            <a:ext cx="1617260" cy="3000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ML pipelines</a:t>
            </a:r>
            <a:endParaRPr lang="en-IN" sz="1350" dirty="0"/>
          </a:p>
        </p:txBody>
      </p:sp>
      <p:sp>
        <p:nvSpPr>
          <p:cNvPr id="16" name="TextBox 15"/>
          <p:cNvSpPr txBox="1"/>
          <p:nvPr/>
        </p:nvSpPr>
        <p:spPr>
          <a:xfrm>
            <a:off x="7328848" y="3155195"/>
            <a:ext cx="1627496" cy="3000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ML Sandbox</a:t>
            </a:r>
            <a:endParaRPr lang="en-IN" sz="1350" dirty="0"/>
          </a:p>
        </p:txBody>
      </p:sp>
      <p:sp>
        <p:nvSpPr>
          <p:cNvPr id="17" name="TextBox 16"/>
          <p:cNvSpPr txBox="1"/>
          <p:nvPr/>
        </p:nvSpPr>
        <p:spPr>
          <a:xfrm>
            <a:off x="7328848" y="2771352"/>
            <a:ext cx="1617260" cy="3000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ML marketplaces</a:t>
            </a:r>
            <a:endParaRPr lang="en-IN" sz="1350" dirty="0"/>
          </a:p>
        </p:txBody>
      </p:sp>
      <p:sp>
        <p:nvSpPr>
          <p:cNvPr id="18" name="TextBox 17"/>
          <p:cNvSpPr txBox="1"/>
          <p:nvPr/>
        </p:nvSpPr>
        <p:spPr>
          <a:xfrm>
            <a:off x="6315502" y="2781582"/>
            <a:ext cx="941696" cy="14542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sz="1350" dirty="0"/>
          </a:p>
          <a:p>
            <a:pPr algn="ctr"/>
            <a:r>
              <a:rPr lang="en-US" sz="1350" dirty="0"/>
              <a:t>(MLFO) </a:t>
            </a:r>
          </a:p>
          <a:p>
            <a:pPr algn="ctr"/>
            <a:r>
              <a:rPr lang="en-US" sz="1200" dirty="0"/>
              <a:t>ML Function Orchestrator</a:t>
            </a:r>
          </a:p>
          <a:p>
            <a:pPr algn="ctr"/>
            <a:endParaRPr lang="en-IN" sz="1350" dirty="0"/>
          </a:p>
        </p:txBody>
      </p:sp>
      <p:sp>
        <p:nvSpPr>
          <p:cNvPr id="19" name="TextBox 18"/>
          <p:cNvSpPr txBox="1"/>
          <p:nvPr/>
        </p:nvSpPr>
        <p:spPr>
          <a:xfrm>
            <a:off x="6264323" y="3887054"/>
            <a:ext cx="104405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Management subsystem</a:t>
            </a:r>
            <a:endParaRPr lang="en-IN" sz="1200" dirty="0"/>
          </a:p>
        </p:txBody>
      </p:sp>
      <p:sp>
        <p:nvSpPr>
          <p:cNvPr id="20" name="Rounded Rectangle 19"/>
          <p:cNvSpPr/>
          <p:nvPr/>
        </p:nvSpPr>
        <p:spPr>
          <a:xfrm>
            <a:off x="6213142" y="2443803"/>
            <a:ext cx="2900150" cy="220070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sp>
        <p:nvSpPr>
          <p:cNvPr id="21" name="TextBox 20"/>
          <p:cNvSpPr txBox="1"/>
          <p:nvPr/>
        </p:nvSpPr>
        <p:spPr>
          <a:xfrm>
            <a:off x="6499748" y="4419313"/>
            <a:ext cx="251801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Simplified components from Y.3172</a:t>
            </a:r>
            <a:endParaRPr lang="en-IN" sz="1350" dirty="0"/>
          </a:p>
        </p:txBody>
      </p:sp>
    </p:spTree>
    <p:extLst>
      <p:ext uri="{BB962C8B-B14F-4D97-AF65-F5344CB8AC3E}">
        <p14:creationId xmlns:p14="http://schemas.microsoft.com/office/powerpoint/2010/main" val="1799024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1FDC24-B5BD-4B69-8C33-B669FAE84B72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1797</TotalTime>
  <Words>471</Words>
  <Application>Microsoft Office PowerPoint</Application>
  <PresentationFormat>On-screen Show (4:3)</PresentationFormat>
  <Paragraphs>103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等线</vt:lpstr>
      <vt:lpstr>Arial</vt:lpstr>
      <vt:lpstr>Calibri</vt:lpstr>
      <vt:lpstr>Calibri Light</vt:lpstr>
      <vt:lpstr>Times New Roman</vt:lpstr>
      <vt:lpstr>Wingdings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AI/ML in 5G Challenge - Presentation</dc:title>
  <dc:creator>Campos, Simao</dc:creator>
  <cp:lastModifiedBy>Simão Campos-Neto</cp:lastModifiedBy>
  <cp:revision>67</cp:revision>
  <cp:lastPrinted>2019-04-04T08:49:31Z</cp:lastPrinted>
  <dcterms:created xsi:type="dcterms:W3CDTF">2019-03-31T15:53:06Z</dcterms:created>
  <dcterms:modified xsi:type="dcterms:W3CDTF">2020-05-06T20:44:48Z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