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441" r:id="rId5"/>
    <p:sldId id="258" r:id="rId6"/>
    <p:sldId id="385" r:id="rId7"/>
    <p:sldId id="423" r:id="rId8"/>
    <p:sldId id="424" r:id="rId9"/>
    <p:sldId id="445" r:id="rId10"/>
    <p:sldId id="427" r:id="rId11"/>
    <p:sldId id="430" r:id="rId12"/>
    <p:sldId id="419" r:id="rId13"/>
    <p:sldId id="421" r:id="rId14"/>
    <p:sldId id="420" r:id="rId15"/>
    <p:sldId id="302" r:id="rId16"/>
    <p:sldId id="435" r:id="rId17"/>
    <p:sldId id="439" r:id="rId18"/>
    <p:sldId id="443" r:id="rId19"/>
    <p:sldId id="444" r:id="rId20"/>
    <p:sldId id="438" r:id="rId21"/>
    <p:sldId id="306" r:id="rId22"/>
    <p:sldId id="42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82" autoAdjust="0"/>
    <p:restoredTop sz="94660"/>
  </p:normalViewPr>
  <p:slideViewPr>
    <p:cSldViewPr snapToGrid="0">
      <p:cViewPr varScale="1">
        <p:scale>
          <a:sx n="85" d="100"/>
          <a:sy n="85" d="100"/>
        </p:scale>
        <p:origin x="7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66BA1-73DA-41ED-8CB0-D4C0AEB8CB1A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8FB1B-AAE9-4306-911F-65B677857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8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91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67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0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47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6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3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C66E-BF3F-47F5-8EC4-2C34334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2350-A028-407B-A044-2974DB0DD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05A-0DAC-488C-ABDE-2AD9E135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A49D-AD86-40FF-B61A-1B884B49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995-AAFB-482A-97E5-F64CAC9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4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98B9A-2C07-4159-A8B1-DB6EA3593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80395-7D79-4141-B981-A8C333E1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1B69-DC43-4BD9-8183-558E1D7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851E-0769-479D-9A71-0B920E36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052A-8673-412D-BE59-0E8170A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9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FC67-5C98-4DA1-AC8B-998984E9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4D75-FC8A-4DAD-BB70-E68620D3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BBCA-FC4C-4340-A952-0D64E256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D6FA-8166-4819-816F-8452677C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960A-1DB9-470D-89C6-8D42AD8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5C81F-FB88-4931-A661-5DADFA7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8C63-C4AA-4E7A-94B9-51308BAE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839E-2481-48C8-9F58-BFE716D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83A1-8590-4E89-9FD0-06D8B0A9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0218-1630-4084-8D02-14234E8B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FAFF-1CB3-4AEF-9179-D329063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9E23-3402-47C2-8D9C-51AE6FFD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54F0-D5C3-45D7-BCB4-285274A3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2B8F-0BBF-4C07-A066-17F2D949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95934-55CD-4C61-99AF-A76A7B66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0B7DD-7274-4C5E-9432-AB1DBF69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5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CE53-E084-414A-A895-A91EE6D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EA152-07F7-41DA-989B-3B9603FC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A5116-6C96-46EE-8ACE-BDA23F401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ED8D1-C78C-4939-A0D5-3692027E2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41B7B-3204-4F41-93DE-185E95766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FC5F-CC71-43EE-A55A-C0E5F798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39028-7F03-40E0-B248-0767BFC8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A89B7-5EE5-4BDE-AA88-56069F3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3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C574-03E6-4407-9F19-0D558137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6E56F-44DB-4A28-8EC6-6060692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C0446-6A44-4A5A-A1C0-99108956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C08D-14DD-45C8-9D93-A1E17F21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32AF7-9CBF-4B96-8516-45E555B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720E4-85DE-494B-A694-35F08FBC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2441D-A3C6-4349-BCF1-22F395E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487D-B952-42CB-9CD3-0E62B3A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85D7-6E68-47F4-9AE1-9DD9B295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20DD-60A1-402F-8777-56A0C66D0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78E4-D207-4F57-9390-2799B21B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A170-77B4-490D-A2E8-9482714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5534-7482-44CA-9BF9-BB00616E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8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61F0-BA17-4FCA-ACFA-CA63D435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3EC-D003-4666-8893-97114ACA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294AB-7D88-4047-A8DF-E9CDF0DB2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DF936-2DB6-4941-B28E-2D712C06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13CB-751B-4633-9456-B449943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3026-CC24-485F-B413-506D81C3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6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9DD94-D12D-44C1-BD8C-9443DDE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DACCD-4107-41D7-8343-7FB3B4BA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6F318-C37B-42F1-B087-90D55D008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07B-0546-480E-A2C2-3DD875B8DA98}" type="datetimeFigureOut">
              <a:rPr lang="en-US" smtClean="0"/>
              <a:t>29/01/2020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31F5-1C9B-4C2C-A3E3-DBB568657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671-AD4A-481A-9871-288728C1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2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un@xtend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fgai4htgophthalmo@lists.itu.in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itu.int/sites/itu-t/focusgroups/ai4h/tg/SitePages/TG-Ophthalmo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4873" y="981487"/>
            <a:ext cx="2430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FGAI4H-H-017-A03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949543" y="1371851"/>
            <a:ext cx="3571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Brasilia, 22-24 January 2020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/>
        </p:nvGraphicFramePr>
        <p:xfrm>
          <a:off x="1038086" y="3086024"/>
          <a:ext cx="943727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37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7819902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TG-</a:t>
                      </a:r>
                      <a:r>
                        <a:rPr lang="en-US" dirty="0" err="1"/>
                        <a:t>Ophthalmo</a:t>
                      </a:r>
                      <a:r>
                        <a:rPr lang="en-US" dirty="0"/>
                        <a:t> topic driver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 update: TG-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(Ophthalmology)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984752"/>
              </p:ext>
            </p:extLst>
          </p:nvPr>
        </p:nvGraphicFramePr>
        <p:xfrm>
          <a:off x="1038085" y="4334058"/>
          <a:ext cx="943727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776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400222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4430276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Arun Shroff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arun@xtend.ai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1128160" y="4299618"/>
            <a:ext cx="93245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072577"/>
              </p:ext>
            </p:extLst>
          </p:nvPr>
        </p:nvGraphicFramePr>
        <p:xfrm>
          <a:off x="1038085" y="4970212"/>
          <a:ext cx="948319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939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173255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summarizes the content of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H-017-A01</a:t>
                      </a:r>
                      <a:r>
                        <a:rPr lang="en-US" dirty="0"/>
                        <a:t> with the TDD for the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TG on ophthalmology</a:t>
                      </a:r>
                      <a:r>
                        <a:rPr lang="en-US" dirty="0"/>
                        <a:t>, for presentation and discussion during the meeting.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039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1723913" y="499448"/>
            <a:ext cx="1065430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Available Datasets -   AMD, GC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54281C-2ED7-4E66-A323-35C4CBD654DB}"/>
              </a:ext>
            </a:extLst>
          </p:cNvPr>
          <p:cNvSpPr/>
          <p:nvPr/>
        </p:nvSpPr>
        <p:spPr>
          <a:xfrm>
            <a:off x="1723913" y="1347917"/>
            <a:ext cx="946473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1"/>
                </a:solidFill>
              </a:rPr>
              <a:t>AMD: </a:t>
            </a:r>
          </a:p>
          <a:p>
            <a:endParaRPr lang="en-GB" sz="2800" b="1" dirty="0">
              <a:solidFill>
                <a:schemeClr val="accent1"/>
              </a:solidFill>
            </a:endParaRPr>
          </a:p>
          <a:p>
            <a:pPr lvl="1"/>
            <a:r>
              <a:rPr lang="en-GB" sz="2000" b="1" dirty="0">
                <a:solidFill>
                  <a:schemeClr val="accent1"/>
                </a:solidFill>
              </a:rPr>
              <a:t>AREDS dataset</a:t>
            </a:r>
            <a:r>
              <a:rPr lang="en-GB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</a:p>
          <a:p>
            <a:pPr lvl="1"/>
            <a:r>
              <a:rPr lang="en-GB" dirty="0"/>
              <a:t>(Age Related Eye Disease Study )</a:t>
            </a:r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Images from ~4700 patients : </a:t>
            </a:r>
          </a:p>
          <a:p>
            <a:pPr lvl="1"/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GB" sz="2400" b="1" dirty="0">
                <a:solidFill>
                  <a:schemeClr val="accent1"/>
                </a:solidFill>
              </a:rPr>
              <a:t>KORA</a:t>
            </a:r>
            <a:r>
              <a:rPr lang="hi-IN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>
                <a:solidFill>
                  <a:schemeClr val="accent1"/>
                </a:solidFill>
              </a:rPr>
              <a:t>dataset:</a:t>
            </a:r>
            <a:r>
              <a:rPr lang="hi-IN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(</a:t>
            </a:r>
            <a:r>
              <a:rPr lang="en-GB" dirty="0"/>
              <a:t>Cooperative Health Research in the Region of Augsburg (KORA) dataset,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lvl="1"/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hi-IN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2840 patient records</a:t>
            </a:r>
          </a:p>
          <a:p>
            <a:endParaRPr lang="en-US" sz="2800" b="1" dirty="0">
              <a:solidFill>
                <a:schemeClr val="accent1"/>
              </a:solidFill>
            </a:endParaRPr>
          </a:p>
          <a:p>
            <a:r>
              <a:rPr lang="en-US" sz="2800" b="1" dirty="0">
                <a:solidFill>
                  <a:schemeClr val="accent1"/>
                </a:solidFill>
              </a:rPr>
              <a:t>GC: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ORIGA, 650 fundus images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Retinal fundus images for glaucoma analysis (RIGA, 760 images)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ACHIKO-K (258 images)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DRISHTI-GS (100 images)</a:t>
            </a:r>
          </a:p>
          <a:p>
            <a:endParaRPr lang="en-US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24D95C-2854-4167-B5B2-81ED4323872C}"/>
              </a:ext>
            </a:extLst>
          </p:cNvPr>
          <p:cNvSpPr/>
          <p:nvPr/>
        </p:nvSpPr>
        <p:spPr>
          <a:xfrm>
            <a:off x="660400" y="5270562"/>
            <a:ext cx="248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1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2499757" y="215867"/>
            <a:ext cx="630505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Benchmarking Metrics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8E9CC5-9909-41ED-86DA-EC2E660D3707}"/>
              </a:ext>
            </a:extLst>
          </p:cNvPr>
          <p:cNvSpPr/>
          <p:nvPr/>
        </p:nvSpPr>
        <p:spPr>
          <a:xfrm>
            <a:off x="1521608" y="1136860"/>
            <a:ext cx="914878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>
                <a:solidFill>
                  <a:schemeClr val="accent1"/>
                </a:solidFill>
              </a:rPr>
              <a:t>Sensitivity:</a:t>
            </a:r>
          </a:p>
          <a:p>
            <a:r>
              <a:rPr lang="en-GB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% of positive (disease) cases correctly classified  </a:t>
            </a:r>
          </a:p>
          <a:p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True Positive/(True Positive + False Negative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en-GB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Specificity: </a:t>
            </a:r>
          </a:p>
          <a:p>
            <a:r>
              <a:rPr lang="en-GB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% of negative (normal) cases correctly classified  </a:t>
            </a:r>
          </a:p>
          <a:p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True Negative/(True Negative + False Positive)</a:t>
            </a:r>
            <a:endParaRPr lang="en-GB" sz="20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AUC (Area Under ROC);</a:t>
            </a:r>
          </a:p>
          <a:p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Sensitivity Vs (1-Specificity) plotted at different points of the model</a:t>
            </a:r>
          </a:p>
          <a:p>
            <a:endParaRPr lang="en-GB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Precision/Accuracy, F1 Score </a:t>
            </a:r>
          </a:p>
          <a:p>
            <a:endParaRPr lang="en-US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Cohen’s Kappa / Quadratic Kappa Score</a:t>
            </a:r>
            <a:r>
              <a:rPr lang="en-US" sz="24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endParaRPr lang="en-US" sz="2400" b="1" dirty="0">
              <a:solidFill>
                <a:schemeClr val="accent1"/>
              </a:solidFill>
            </a:endParaRPr>
          </a:p>
          <a:p>
            <a:endParaRPr lang="en-US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1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146" y="137565"/>
            <a:ext cx="1169710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79954" y="1255959"/>
            <a:ext cx="11232091" cy="5200398"/>
          </a:xfrm>
        </p:spPr>
        <p:txBody>
          <a:bodyPr wrap="square">
            <a:sp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B - New York, 15-16 November 2018</a:t>
            </a:r>
          </a:p>
          <a:p>
            <a:pPr lvl="1"/>
            <a:r>
              <a:rPr lang="en-US" dirty="0"/>
              <a:t>AI for Ophthalmology Use Case submitted in response to the Call for Proposals</a:t>
            </a:r>
          </a:p>
          <a:p>
            <a:pPr lvl="1"/>
            <a:r>
              <a:rPr lang="en-US" dirty="0"/>
              <a:t>“Using AI for Early Detection of DR to Prevent Vision Loss” accepted as a use case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C - Lausanne, Switzerland, 22-25 January 2019</a:t>
            </a:r>
          </a:p>
          <a:p>
            <a:pPr lvl="1"/>
            <a:r>
              <a:rPr lang="en-US" dirty="0"/>
              <a:t>Status report on the use case “Using AI for Early Detection of DR”</a:t>
            </a:r>
          </a:p>
          <a:p>
            <a:pPr lvl="1"/>
            <a:r>
              <a:rPr lang="en-US" dirty="0"/>
              <a:t>Topic Group “Ophthalmology” established </a:t>
            </a:r>
          </a:p>
          <a:p>
            <a:pPr lvl="1"/>
            <a:r>
              <a:rPr lang="en-US" dirty="0"/>
              <a:t>2 Members : </a:t>
            </a:r>
          </a:p>
          <a:p>
            <a:pPr lvl="2"/>
            <a:r>
              <a:rPr lang="en-US" dirty="0"/>
              <a:t>Medindia.net / Xtend.ai </a:t>
            </a:r>
          </a:p>
          <a:p>
            <a:pPr lvl="2"/>
            <a:r>
              <a:rPr lang="en-US" dirty="0"/>
              <a:t>Baidu, China.  </a:t>
            </a:r>
          </a:p>
          <a:p>
            <a:pPr lvl="2"/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854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146" y="137565"/>
            <a:ext cx="1169710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649638" y="1463128"/>
            <a:ext cx="11697105" cy="4398640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Meeting D- Shanghai, April 2-5, 2019</a:t>
            </a:r>
          </a:p>
          <a:p>
            <a:pPr lvl="1"/>
            <a:r>
              <a:rPr lang="en-US" dirty="0"/>
              <a:t>First version of Topic Description Document (TDD) – Version 1.0 completed </a:t>
            </a:r>
          </a:p>
          <a:p>
            <a:pPr lvl="1"/>
            <a:r>
              <a:rPr lang="en-US" dirty="0"/>
              <a:t>Topic Group Status Update provided.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E - Geneva, May 30 – June 1, 2019</a:t>
            </a:r>
          </a:p>
          <a:p>
            <a:pPr lvl="1"/>
            <a:r>
              <a:rPr lang="en-US" dirty="0"/>
              <a:t>Topic Description Document (TDD) Updated  </a:t>
            </a:r>
          </a:p>
          <a:p>
            <a:pPr lvl="2"/>
            <a:r>
              <a:rPr lang="en-US" dirty="0"/>
              <a:t>Pathological Myopia (PM) added  (by </a:t>
            </a:r>
            <a:r>
              <a:rPr lang="en-US" dirty="0" err="1"/>
              <a:t>Xingxing</a:t>
            </a:r>
            <a:r>
              <a:rPr lang="en-US" dirty="0"/>
              <a:t> Cao, Baidu) </a:t>
            </a:r>
          </a:p>
          <a:p>
            <a:pPr lvl="2"/>
            <a:r>
              <a:rPr lang="en-US" dirty="0"/>
              <a:t>Reviewed and validated  by topic group members</a:t>
            </a:r>
          </a:p>
          <a:p>
            <a:pPr lvl="1"/>
            <a:r>
              <a:rPr lang="en-US" dirty="0"/>
              <a:t>New topic group members: </a:t>
            </a:r>
          </a:p>
          <a:p>
            <a:pPr lvl="2"/>
            <a:r>
              <a:rPr lang="en-US" dirty="0"/>
              <a:t>Ashley </a:t>
            </a:r>
            <a:r>
              <a:rPr lang="en-US" dirty="0" err="1"/>
              <a:t>Kras</a:t>
            </a:r>
            <a:r>
              <a:rPr lang="en-US" dirty="0"/>
              <a:t>, M.D. M. S., Ophthalmologist &amp; Bioinformatician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1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146" y="137565"/>
            <a:ext cx="1169710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649638" y="1463128"/>
            <a:ext cx="11697105" cy="6805453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Meeting F - Zanzibar, Sep 2-5, 2019</a:t>
            </a:r>
          </a:p>
          <a:p>
            <a:pPr lvl="1"/>
            <a:r>
              <a:rPr lang="en-US" dirty="0"/>
              <a:t>Topic Description Document (TDD)  -  FGAI4H-F-012 </a:t>
            </a:r>
          </a:p>
          <a:p>
            <a:pPr lvl="2"/>
            <a:r>
              <a:rPr lang="en-US" dirty="0"/>
              <a:t>Updated and edits / Corrections made</a:t>
            </a:r>
          </a:p>
          <a:p>
            <a:pPr lvl="1"/>
            <a:r>
              <a:rPr lang="en-US" dirty="0"/>
              <a:t>New Topic group members:</a:t>
            </a:r>
          </a:p>
          <a:p>
            <a:pPr lvl="2"/>
            <a:r>
              <a:rPr lang="nn-NO" dirty="0"/>
              <a:t>Dr Covadonga Bascaran, PHEC MSc Programme Director, </a:t>
            </a:r>
            <a:r>
              <a:rPr lang="en-US" dirty="0"/>
              <a:t>International Centre for Eye Health (ICEH), London School of Hygiene &amp; Tropical Medicine </a:t>
            </a:r>
          </a:p>
          <a:p>
            <a:pPr lvl="2"/>
            <a:r>
              <a:rPr lang="en-US" dirty="0" err="1"/>
              <a:t>Inês</a:t>
            </a:r>
            <a:r>
              <a:rPr lang="en-US" dirty="0"/>
              <a:t> Sousa , Head of Intelligent Systems, Fraunhofer Portugal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New TG submission: DR-NET (Diabetic Retinopathy Network) - FGAI4H-F-020</a:t>
            </a:r>
          </a:p>
          <a:p>
            <a:pPr lvl="3"/>
            <a:r>
              <a:rPr lang="en-US" sz="2200" dirty="0"/>
              <a:t>A network of DR screening </a:t>
            </a:r>
            <a:r>
              <a:rPr lang="en-US" sz="2200" dirty="0" err="1"/>
              <a:t>programmes</a:t>
            </a:r>
            <a:r>
              <a:rPr lang="en-US" sz="2200" dirty="0"/>
              <a:t> in LMICs (29 countries)</a:t>
            </a:r>
          </a:p>
          <a:p>
            <a:pPr lvl="3"/>
            <a:r>
              <a:rPr lang="en-US" sz="2000" dirty="0"/>
              <a:t>Contribution of data from different countries to make data representative</a:t>
            </a:r>
          </a:p>
          <a:p>
            <a:pPr lvl="3"/>
            <a:r>
              <a:rPr lang="en-US" sz="2000" dirty="0"/>
              <a:t>Possibility of getting undisclosed data sets for testing</a:t>
            </a:r>
          </a:p>
          <a:p>
            <a:pPr lvl="3"/>
            <a:r>
              <a:rPr lang="en-US" sz="2000" dirty="0"/>
              <a:t>Images are not currently annotated/labeled – this would need to be done</a:t>
            </a:r>
            <a:endParaRPr lang="en-US" dirty="0"/>
          </a:p>
          <a:p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704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145" y="899443"/>
            <a:ext cx="11697105" cy="1325563"/>
          </a:xfrm>
        </p:spPr>
        <p:txBody>
          <a:bodyPr/>
          <a:lstStyle/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Meeting G (New Delhi, Nov 11-15, 2019: 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587763" y="1982788"/>
            <a:ext cx="10556488" cy="3347583"/>
          </a:xfrm>
        </p:spPr>
        <p:txBody>
          <a:bodyPr wrap="square">
            <a:spAutoFit/>
          </a:bodyPr>
          <a:lstStyle/>
          <a:p>
            <a:pPr lvl="1"/>
            <a:r>
              <a:rPr lang="en-US" dirty="0"/>
              <a:t>Online Meeting - Nov 7, 2019 - 16:00 – 17:00 CET.</a:t>
            </a:r>
          </a:p>
          <a:p>
            <a:pPr lvl="2"/>
            <a:r>
              <a:rPr lang="en-US" sz="2400" dirty="0"/>
              <a:t>Attendees:  Parvathi Ram (India), Rami </a:t>
            </a:r>
            <a:r>
              <a:rPr lang="en-US" sz="2400" dirty="0" err="1"/>
              <a:t>Verbin</a:t>
            </a:r>
            <a:r>
              <a:rPr lang="en-US" sz="2400" dirty="0"/>
              <a:t> (Israel), Arun Shroff (USA)</a:t>
            </a:r>
          </a:p>
          <a:p>
            <a:pPr lvl="2"/>
            <a:r>
              <a:rPr lang="en-US" sz="2400" dirty="0"/>
              <a:t>Topics Discussed : </a:t>
            </a:r>
            <a:r>
              <a:rPr lang="en-US" sz="3200" dirty="0"/>
              <a:t>	</a:t>
            </a:r>
          </a:p>
          <a:p>
            <a:pPr lvl="3"/>
            <a:r>
              <a:rPr lang="en-US" sz="2000" dirty="0"/>
              <a:t>TDD status and updates</a:t>
            </a:r>
          </a:p>
          <a:p>
            <a:pPr lvl="3"/>
            <a:r>
              <a:rPr lang="en-US" sz="2000" dirty="0"/>
              <a:t>New TG Submission  (Red Eye detection) </a:t>
            </a:r>
          </a:p>
          <a:p>
            <a:pPr lvl="3"/>
            <a:r>
              <a:rPr lang="en-US" sz="2000" dirty="0"/>
              <a:t>New collaboration features for TG</a:t>
            </a:r>
          </a:p>
          <a:p>
            <a:pPr lvl="3"/>
            <a:r>
              <a:rPr lang="en-US" sz="2000" dirty="0"/>
              <a:t>Datasets</a:t>
            </a:r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8BC0A39D-AD78-4EC4-9ED0-5961E74BD279}"/>
              </a:ext>
            </a:extLst>
          </p:cNvPr>
          <p:cNvSpPr txBox="1">
            <a:spLocks/>
          </p:cNvSpPr>
          <p:nvPr/>
        </p:nvSpPr>
        <p:spPr>
          <a:xfrm>
            <a:off x="494895" y="115552"/>
            <a:ext cx="116971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History</a:t>
            </a:r>
          </a:p>
        </p:txBody>
      </p:sp>
    </p:spTree>
    <p:extLst>
      <p:ext uri="{BB962C8B-B14F-4D97-AF65-F5344CB8AC3E}">
        <p14:creationId xmlns:p14="http://schemas.microsoft.com/office/powerpoint/2010/main" val="2394301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5" y="633825"/>
            <a:ext cx="11697105" cy="1325563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3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Progress since Meeting G: 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4" y="1486650"/>
            <a:ext cx="11697105" cy="4812600"/>
          </a:xfrm>
        </p:spPr>
        <p:txBody>
          <a:bodyPr wrap="square">
            <a:spAutoFit/>
          </a:bodyPr>
          <a:lstStyle/>
          <a:p>
            <a:pPr fontAlgn="base" hangingPunct="0"/>
            <a:r>
              <a:rPr lang="en-US" sz="2400" dirty="0"/>
              <a:t>New dedicated mailing list for topic group - </a:t>
            </a:r>
            <a:r>
              <a:rPr lang="en-GB" sz="2400" u="sng" dirty="0">
                <a:hlinkClick r:id="rId3"/>
              </a:rPr>
              <a:t>fgai4htgophthalmo@lists.itu.int​​​</a:t>
            </a:r>
            <a:r>
              <a:rPr lang="en-GB" sz="2400" dirty="0"/>
              <a:t> (17 members)</a:t>
            </a:r>
            <a:endParaRPr lang="en-US" sz="2400" dirty="0"/>
          </a:p>
          <a:p>
            <a:pPr lvl="0" fontAlgn="base" hangingPunct="0"/>
            <a:r>
              <a:rPr lang="en-US" sz="2400" dirty="0"/>
              <a:t>Email to topic group members, online meeting scheduled. </a:t>
            </a:r>
          </a:p>
          <a:p>
            <a:pPr lvl="0" fontAlgn="base" hangingPunct="0"/>
            <a:r>
              <a:rPr lang="en-US" sz="2400" dirty="0"/>
              <a:t>No new inputs or contributions</a:t>
            </a:r>
          </a:p>
          <a:p>
            <a:pPr lvl="0" fontAlgn="base" hangingPunct="0"/>
            <a:r>
              <a:rPr lang="en-US" sz="2400" dirty="0"/>
              <a:t>TDD Updated to incorporate submissions received during Meeting G: </a:t>
            </a:r>
          </a:p>
          <a:p>
            <a:pPr lvl="2"/>
            <a:r>
              <a:rPr lang="en-US" dirty="0"/>
              <a:t>FGAI4H-G-030-R01 (St, John’s Medical College) on Red Eye incorporated into relevant sections. </a:t>
            </a:r>
          </a:p>
          <a:p>
            <a:pPr lvl="2"/>
            <a:r>
              <a:rPr lang="en-US" dirty="0"/>
              <a:t>FG-AI4H-G-028 (</a:t>
            </a:r>
            <a:r>
              <a:rPr lang="en-US" dirty="0" err="1"/>
              <a:t>Calligo</a:t>
            </a:r>
            <a:r>
              <a:rPr lang="en-US" dirty="0"/>
              <a:t> Technologies) on Leveraging Edge Analytics incorporated into current AI systems overview. </a:t>
            </a:r>
          </a:p>
          <a:p>
            <a:r>
              <a:rPr lang="en-US" dirty="0"/>
              <a:t> </a:t>
            </a:r>
            <a:r>
              <a:rPr lang="en-US" sz="2400" dirty="0"/>
              <a:t>Other TDD updates:</a:t>
            </a:r>
          </a:p>
          <a:p>
            <a:pPr lvl="1" fontAlgn="base" hangingPunct="0"/>
            <a:r>
              <a:rPr lang="en-US" sz="2000" dirty="0"/>
              <a:t>Topic Group Thematic Classification updated. </a:t>
            </a:r>
          </a:p>
          <a:p>
            <a:pPr lvl="1" fontAlgn="base" hangingPunct="0"/>
            <a:r>
              <a:rPr lang="en-US" sz="2000" dirty="0"/>
              <a:t>Added Quadratic Kappa Metric for multi-label classification. </a:t>
            </a:r>
          </a:p>
          <a:p>
            <a:pPr lvl="1" fontAlgn="base" hangingPunct="0"/>
            <a:r>
              <a:rPr lang="en-US" sz="2000" dirty="0"/>
              <a:t>Added Kaggle DR challenge datasets and results</a:t>
            </a:r>
          </a:p>
          <a:p>
            <a:pPr lvl="1" fontAlgn="base" hangingPunct="0"/>
            <a:r>
              <a:rPr lang="en-US" sz="2000" dirty="0"/>
              <a:t>Miscellaneous edits/corrections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402026" y="1252"/>
            <a:ext cx="116971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History</a:t>
            </a:r>
          </a:p>
        </p:txBody>
      </p:sp>
    </p:spTree>
    <p:extLst>
      <p:ext uri="{BB962C8B-B14F-4D97-AF65-F5344CB8AC3E}">
        <p14:creationId xmlns:p14="http://schemas.microsoft.com/office/powerpoint/2010/main" val="2267506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901" y="17091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– Ophthalmology Members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91" y="1181437"/>
            <a:ext cx="10746543" cy="5356928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1800" dirty="0"/>
              <a:t>Arun Shroff, </a:t>
            </a:r>
            <a:r>
              <a:rPr lang="en-GB" sz="1800" i="1" dirty="0"/>
              <a:t>Xtend.AI and Medindia.net, Topic Driver for TG-Ophthalmology</a:t>
            </a:r>
            <a:endParaRPr lang="en-US" sz="1800" i="1" dirty="0"/>
          </a:p>
          <a:p>
            <a:pPr marL="342900" lvl="0" indent="-342900">
              <a:buFont typeface="+mj-lt"/>
              <a:buAutoNum type="arabicPeriod"/>
            </a:pPr>
            <a:r>
              <a:rPr lang="en-GB" sz="1800" dirty="0"/>
              <a:t>Yanwu XU, </a:t>
            </a:r>
            <a:r>
              <a:rPr lang="en-GB" sz="1800" i="1" dirty="0"/>
              <a:t>Artificial Intelligence Innovation Business, Chief Scientist, Baidu, China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800" dirty="0" err="1"/>
              <a:t>Xingxing</a:t>
            </a:r>
            <a:r>
              <a:rPr lang="en-US" sz="1800" dirty="0"/>
              <a:t> Cao, </a:t>
            </a:r>
            <a:r>
              <a:rPr lang="en-GB" sz="1800" i="1" dirty="0"/>
              <a:t>Artificial Intelligence Group, Baidu, China </a:t>
            </a:r>
            <a:endParaRPr lang="en-US" sz="1800" i="1" dirty="0"/>
          </a:p>
          <a:p>
            <a:pPr marL="342900" lvl="0" indent="-342900">
              <a:buFont typeface="+mj-lt"/>
              <a:buAutoNum type="arabicPeriod"/>
            </a:pPr>
            <a:r>
              <a:rPr lang="en-GB" sz="1800" dirty="0"/>
              <a:t>Jingyu WANG, </a:t>
            </a:r>
            <a:r>
              <a:rPr lang="en-GB" sz="1800" i="1" dirty="0"/>
              <a:t>Artificial Intelligence Group, Baidu, China </a:t>
            </a:r>
            <a:endParaRPr lang="en-US" sz="1800" i="1" dirty="0"/>
          </a:p>
          <a:p>
            <a:pPr marL="342900" lvl="0" indent="-342900">
              <a:buFont typeface="+mj-lt"/>
              <a:buAutoNum type="arabicPeriod"/>
            </a:pPr>
            <a:r>
              <a:rPr lang="en-GB" sz="1800" dirty="0"/>
              <a:t>Shan Xu, </a:t>
            </a:r>
            <a:r>
              <a:rPr lang="en-GB" sz="1800" i="1" dirty="0"/>
              <a:t>CAICT, China </a:t>
            </a:r>
            <a:endParaRPr lang="en-US" sz="1800" i="1" dirty="0"/>
          </a:p>
          <a:p>
            <a:pPr marL="342900" lvl="0" indent="-342900">
              <a:buFont typeface="+mj-lt"/>
              <a:buAutoNum type="arabicPeriod"/>
            </a:pPr>
            <a:r>
              <a:rPr lang="en-GB" sz="1800" dirty="0"/>
              <a:t>Ashley </a:t>
            </a:r>
            <a:r>
              <a:rPr lang="en-GB" sz="1800" dirty="0" err="1"/>
              <a:t>Kras</a:t>
            </a:r>
            <a:r>
              <a:rPr lang="en-GB" sz="1800" dirty="0"/>
              <a:t>, M.D. M. S., </a:t>
            </a:r>
            <a:r>
              <a:rPr lang="en-GB" sz="1800" i="1" dirty="0"/>
              <a:t>Ophthalmologist &amp; Bioinformatician (Harvard Medical School)</a:t>
            </a:r>
            <a:endParaRPr lang="en-US" sz="1800" i="1" dirty="0"/>
          </a:p>
          <a:p>
            <a:pPr marL="342900" lvl="0" indent="-342900">
              <a:buFont typeface="+mj-lt"/>
              <a:buAutoNum type="arabicPeriod"/>
            </a:pPr>
            <a:r>
              <a:rPr lang="en-GB" sz="1800" dirty="0"/>
              <a:t>Covadonga </a:t>
            </a:r>
            <a:r>
              <a:rPr lang="en-GB" sz="1800" dirty="0" err="1"/>
              <a:t>Bascaran</a:t>
            </a:r>
            <a:r>
              <a:rPr lang="en-GB" sz="1800" dirty="0"/>
              <a:t>,</a:t>
            </a:r>
            <a:r>
              <a:rPr lang="en-GB" sz="1800" i="1" dirty="0"/>
              <a:t> PHEC MSc Programme Director, International Centre for Eye Health (ICEH), London School of Hygiene &amp; Tropical Medicine, U.K. </a:t>
            </a:r>
            <a:endParaRPr lang="en-US" sz="1800" i="1" dirty="0"/>
          </a:p>
          <a:p>
            <a:pPr marL="342900" lvl="0" indent="-342900">
              <a:buFont typeface="+mj-lt"/>
              <a:buAutoNum type="arabicPeriod"/>
            </a:pPr>
            <a:r>
              <a:rPr lang="en-GB" sz="1800" dirty="0" err="1"/>
              <a:t>Inês</a:t>
            </a:r>
            <a:r>
              <a:rPr lang="en-GB" sz="1800" dirty="0"/>
              <a:t> Sousa, </a:t>
            </a:r>
            <a:r>
              <a:rPr lang="en-GB" sz="1800" i="1" dirty="0"/>
              <a:t>Head of Intelligent Systems, Fraunhofer Portugal AICOS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Parvathi Ram, </a:t>
            </a:r>
            <a:r>
              <a:rPr lang="en-GB" sz="1800" i="1" dirty="0"/>
              <a:t>St. John’s Medical College, India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Dr </a:t>
            </a:r>
            <a:r>
              <a:rPr lang="en-US" sz="1800" dirty="0" err="1"/>
              <a:t>Suneetha</a:t>
            </a:r>
            <a:r>
              <a:rPr lang="en-US" sz="1800" dirty="0"/>
              <a:t> N</a:t>
            </a:r>
            <a:r>
              <a:rPr lang="en-US" sz="1800" i="1" dirty="0"/>
              <a:t>, St John’s Medical College, India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 i="1" dirty="0"/>
              <a:t>Dr. Sheila John, Sankara Netralaya, Chennai, India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i="1" dirty="0"/>
              <a:t>Rajaraman Subramanian, </a:t>
            </a:r>
            <a:r>
              <a:rPr lang="en-GB" sz="1800" i="1" dirty="0" err="1"/>
              <a:t>Calligo</a:t>
            </a:r>
            <a:r>
              <a:rPr lang="en-GB" sz="1800" i="1" dirty="0"/>
              <a:t> Technologies, India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i="1" dirty="0" err="1"/>
              <a:t>Sriganesh</a:t>
            </a:r>
            <a:r>
              <a:rPr lang="en-GB" sz="1800" i="1" dirty="0"/>
              <a:t> Rao, </a:t>
            </a:r>
            <a:r>
              <a:rPr lang="en-GB" sz="1800" i="1" dirty="0" err="1"/>
              <a:t>Calligo</a:t>
            </a:r>
            <a:r>
              <a:rPr lang="en-GB" sz="1800" i="1" dirty="0"/>
              <a:t> Technologies, India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i="1" dirty="0"/>
              <a:t>Sushil Kumar TEC, New Delhi India</a:t>
            </a:r>
          </a:p>
          <a:p>
            <a:endParaRPr lang="en-GB" sz="2400" i="1" dirty="0"/>
          </a:p>
          <a:p>
            <a:pPr lvl="0"/>
            <a:endParaRPr lang="en-US" sz="2400" i="1" dirty="0"/>
          </a:p>
          <a:p>
            <a:endParaRPr lang="en-US" sz="3200" dirty="0"/>
          </a:p>
          <a:p>
            <a:pPr marL="457200" lvl="1" indent="0">
              <a:buNone/>
            </a:pPr>
            <a:endParaRPr lang="en-US" sz="2800" dirty="0"/>
          </a:p>
          <a:p>
            <a:pPr lvl="1"/>
            <a:endParaRPr lang="en-US" sz="2800" dirty="0"/>
          </a:p>
          <a:p>
            <a:endParaRPr lang="en-US" sz="3200" dirty="0"/>
          </a:p>
          <a:p>
            <a:pPr lvl="2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197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52862" y="126628"/>
            <a:ext cx="3819552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Next Steps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7570790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Topic Description Document </a:t>
            </a:r>
          </a:p>
          <a:p>
            <a:pPr lvl="1"/>
            <a:r>
              <a:rPr lang="en-US" dirty="0"/>
              <a:t>Complete missing sections of TDD </a:t>
            </a:r>
          </a:p>
          <a:p>
            <a:pPr lvl="2"/>
            <a:r>
              <a:rPr lang="en-US" dirty="0"/>
              <a:t>Ethical considerations</a:t>
            </a:r>
          </a:p>
          <a:p>
            <a:pPr lvl="2"/>
            <a:r>
              <a:rPr lang="en-GB" dirty="0"/>
              <a:t>Undisclosed test data set collection</a:t>
            </a:r>
          </a:p>
          <a:p>
            <a:pPr lvl="2"/>
            <a:r>
              <a:rPr lang="en-GB" dirty="0"/>
              <a:t>Benchmarking methodology and architecture</a:t>
            </a:r>
          </a:p>
          <a:p>
            <a:pPr lvl="2"/>
            <a:r>
              <a:rPr lang="en-GB" dirty="0"/>
              <a:t>Reporting methodology</a:t>
            </a:r>
            <a:endParaRPr lang="en-US" dirty="0"/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Dataset Procurement: </a:t>
            </a:r>
          </a:p>
          <a:p>
            <a:pPr lvl="1"/>
            <a:r>
              <a:rPr lang="en-US" dirty="0"/>
              <a:t>Follow-up with DR-Net, </a:t>
            </a:r>
            <a:r>
              <a:rPr lang="en-US" dirty="0" err="1"/>
              <a:t>EyePACs</a:t>
            </a:r>
            <a:r>
              <a:rPr lang="en-US" dirty="0"/>
              <a:t>, </a:t>
            </a:r>
            <a:r>
              <a:rPr lang="en-US" dirty="0" err="1"/>
              <a:t>Moorefields</a:t>
            </a:r>
            <a:r>
              <a:rPr lang="en-US" dirty="0"/>
              <a:t>, Open Eye, Aravind Eye Hospital for undisclosed datasets for testing</a:t>
            </a:r>
          </a:p>
          <a:p>
            <a:pPr lvl="1"/>
            <a:endParaRPr lang="en-US" dirty="0"/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Outreach / Community Building</a:t>
            </a:r>
            <a:endParaRPr lang="en-US" dirty="0"/>
          </a:p>
          <a:p>
            <a:pPr lvl="1"/>
            <a:r>
              <a:rPr lang="en-US" dirty="0"/>
              <a:t>Increase engagement from members</a:t>
            </a:r>
          </a:p>
          <a:p>
            <a:pPr lvl="1"/>
            <a:r>
              <a:rPr lang="en-US" dirty="0"/>
              <a:t>Get more experts on board and involved.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92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4372C6BE-2CC8-6A48-9297-C45F92B70FA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E12F27-0FB4-B74B-AE1C-69AFF6938590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4696368" y="2239363"/>
            <a:ext cx="3322840" cy="7017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Thank you!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9A6871-B7BD-43F3-9FF2-4005A2D43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35" y="418153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1"/>
            <a:ext cx="12372535" cy="2312275"/>
          </a:xfrm>
        </p:spPr>
        <p:txBody>
          <a:bodyPr>
            <a:normAutofit/>
          </a:bodyPr>
          <a:lstStyle/>
          <a:p>
            <a:r>
              <a:rPr lang="en-GB" sz="5400" dirty="0"/>
              <a:t>Meeting G Topic Group Update</a:t>
            </a:r>
            <a:br>
              <a:rPr lang="en-GB" dirty="0"/>
            </a:br>
            <a:r>
              <a:rPr lang="en-GB" sz="5400" dirty="0"/>
              <a:t>Ophthalmology (</a:t>
            </a:r>
            <a:r>
              <a:rPr lang="en-US" sz="5400" dirty="0"/>
              <a:t>TG-</a:t>
            </a:r>
            <a:r>
              <a:rPr lang="en-US" sz="5400" dirty="0" err="1"/>
              <a:t>Ophthalmo</a:t>
            </a:r>
            <a:r>
              <a:rPr lang="en-US" sz="5400" dirty="0"/>
              <a:t> </a:t>
            </a:r>
            <a:r>
              <a:rPr lang="en-GB" sz="5400" dirty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34" y="4850526"/>
            <a:ext cx="12192000" cy="2448560"/>
          </a:xfrm>
        </p:spPr>
        <p:txBody>
          <a:bodyPr>
            <a:normAutofit/>
          </a:bodyPr>
          <a:lstStyle/>
          <a:p>
            <a:r>
              <a:rPr lang="en-GB" sz="2800" dirty="0"/>
              <a:t>Brasilia, Jan 20 – 24, 2020</a:t>
            </a:r>
          </a:p>
          <a:p>
            <a:r>
              <a:rPr lang="en-US" sz="2800" dirty="0"/>
              <a:t>Arun Shroff, </a:t>
            </a:r>
            <a:r>
              <a:rPr lang="en-US" dirty="0"/>
              <a:t>Topic Driver, TG-Ophthalmology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38" y="231227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8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9276" y="14948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– Ophthalmology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742" y="924261"/>
            <a:ext cx="10962690" cy="569138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Sub-topics in this group:</a:t>
            </a:r>
          </a:p>
          <a:p>
            <a:pPr lvl="1"/>
            <a:r>
              <a:rPr lang="en-US" sz="2600" dirty="0"/>
              <a:t>Diabetic Retinopathy (DR)  </a:t>
            </a:r>
          </a:p>
          <a:p>
            <a:pPr lvl="1"/>
            <a:r>
              <a:rPr lang="en-US" sz="2600" dirty="0"/>
              <a:t>Age Related Macular Degeneration (AMD)</a:t>
            </a:r>
          </a:p>
          <a:p>
            <a:pPr lvl="1"/>
            <a:r>
              <a:rPr lang="en-GB" sz="2600" dirty="0"/>
              <a:t>Glaucoma (GC) </a:t>
            </a:r>
          </a:p>
          <a:p>
            <a:pPr lvl="1"/>
            <a:r>
              <a:rPr lang="en-GB" sz="2600" dirty="0"/>
              <a:t>Pathological Myopia (PM)</a:t>
            </a:r>
          </a:p>
          <a:p>
            <a:pPr lvl="1"/>
            <a:r>
              <a:rPr lang="en-GB" sz="2600" dirty="0"/>
              <a:t>Red Eye  (RE) – (Added Meeting G)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</a:endParaRPr>
          </a:p>
          <a:p>
            <a:r>
              <a:rPr lang="en-US" sz="3200" dirty="0">
                <a:solidFill>
                  <a:schemeClr val="accent1"/>
                </a:solidFill>
              </a:rPr>
              <a:t>Topic Group Description Document (FGAI4H-H-017-A01)  </a:t>
            </a:r>
          </a:p>
          <a:p>
            <a:r>
              <a:rPr lang="en-US" sz="3200" dirty="0">
                <a:solidFill>
                  <a:schemeClr val="accent1"/>
                </a:solidFill>
              </a:rPr>
              <a:t>Topic Group Call for Participation (FGAI4H-H-017-A02) </a:t>
            </a:r>
          </a:p>
          <a:p>
            <a:r>
              <a:rPr lang="en-US" sz="3200" dirty="0">
                <a:solidFill>
                  <a:schemeClr val="accent1"/>
                </a:solidFill>
              </a:rPr>
              <a:t>Topic Group Collaboration Site: </a:t>
            </a:r>
          </a:p>
          <a:p>
            <a:pPr lvl="1"/>
            <a:r>
              <a:rPr lang="en-US" dirty="0">
                <a:hlinkClick r:id="rId2"/>
              </a:rPr>
              <a:t>https://extranet.itu.int/sites/itu-t/focusgroups/ai4h/tg/SitePages/TG-Ophthalmo.aspx</a:t>
            </a:r>
            <a:endParaRPr lang="en-US" dirty="0"/>
          </a:p>
          <a:p>
            <a:pPr lvl="1"/>
            <a:endParaRPr lang="en-US" sz="2800" dirty="0"/>
          </a:p>
          <a:p>
            <a:endParaRPr lang="en-US" sz="3200" dirty="0"/>
          </a:p>
          <a:p>
            <a:pPr lvl="2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6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6304" y="2620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10" y="1356366"/>
            <a:ext cx="10694194" cy="4576790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solidFill>
                  <a:schemeClr val="accent1"/>
                </a:solidFill>
              </a:rPr>
              <a:t>Diabetic Retinopathy (DR)  </a:t>
            </a:r>
          </a:p>
          <a:p>
            <a:pPr lvl="2"/>
            <a:r>
              <a:rPr lang="en-GB" sz="2400" dirty="0"/>
              <a:t>At risk population - 422M people with diabetes worldwide  (2014)</a:t>
            </a:r>
          </a:p>
          <a:p>
            <a:pPr lvl="2"/>
            <a:r>
              <a:rPr lang="en-GB" sz="2400" dirty="0"/>
              <a:t>35%, 148M have DR / 11%, 48M have Vision Threatening DR  (64M by 2040)</a:t>
            </a:r>
          </a:p>
          <a:p>
            <a:pPr lvl="2"/>
            <a:r>
              <a:rPr lang="en-GB" sz="2400" dirty="0"/>
              <a:t> Leading cause of blindness among adults worldwide</a:t>
            </a:r>
          </a:p>
          <a:p>
            <a:pPr lvl="2"/>
            <a:endParaRPr lang="en-GB" dirty="0"/>
          </a:p>
          <a:p>
            <a:pPr lvl="1"/>
            <a:r>
              <a:rPr lang="en-US" sz="3200" dirty="0">
                <a:solidFill>
                  <a:schemeClr val="accent1"/>
                </a:solidFill>
              </a:rPr>
              <a:t>Age Related Macular Degeneration (AMD)  </a:t>
            </a:r>
          </a:p>
          <a:p>
            <a:pPr lvl="2"/>
            <a:r>
              <a:rPr lang="en-GB" sz="2400" dirty="0"/>
              <a:t>Damages macula and impairs central vision </a:t>
            </a:r>
          </a:p>
          <a:p>
            <a:pPr lvl="2"/>
            <a:r>
              <a:rPr lang="en-GB" sz="2400" dirty="0"/>
              <a:t>196M by 2020</a:t>
            </a:r>
          </a:p>
          <a:p>
            <a:pPr lvl="2"/>
            <a:r>
              <a:rPr lang="en-GB" sz="2400" dirty="0"/>
              <a:t>Third leading cause of vision loss overall, leading cause for those over 50 </a:t>
            </a:r>
          </a:p>
          <a:p>
            <a:pPr lvl="2"/>
            <a:endParaRPr lang="en-GB" sz="24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9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10" y="34894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425578"/>
            <a:ext cx="10694194" cy="457679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sz="4600" dirty="0">
                <a:solidFill>
                  <a:schemeClr val="accent1"/>
                </a:solidFill>
              </a:rPr>
              <a:t>Glaucoma (GC)  </a:t>
            </a:r>
          </a:p>
          <a:p>
            <a:pPr lvl="2"/>
            <a:r>
              <a:rPr lang="en-US" sz="3400" dirty="0"/>
              <a:t>Damages optic nerve &amp; leads to vision loss </a:t>
            </a:r>
          </a:p>
          <a:p>
            <a:pPr lvl="2"/>
            <a:r>
              <a:rPr lang="en-US" sz="3400" dirty="0"/>
              <a:t>80M by 2020</a:t>
            </a:r>
          </a:p>
          <a:p>
            <a:pPr lvl="2"/>
            <a:endParaRPr lang="en-GB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Pathological Myopia (PM)  </a:t>
            </a:r>
          </a:p>
          <a:p>
            <a:pPr lvl="2"/>
            <a:r>
              <a:rPr lang="en-GB" sz="3400" dirty="0"/>
              <a:t>Global Prevalence is 0.9%  to 3.1%</a:t>
            </a:r>
          </a:p>
          <a:p>
            <a:pPr lvl="2"/>
            <a:r>
              <a:rPr lang="en-GB" sz="3400" dirty="0"/>
              <a:t>35% of people with myopia have High Myopia, which can develop into PM</a:t>
            </a:r>
          </a:p>
          <a:p>
            <a:pPr lvl="2"/>
            <a:endParaRPr lang="en-GB" sz="2600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Red Eye </a:t>
            </a:r>
            <a:r>
              <a:rPr lang="en-US" sz="3400" i="1" dirty="0">
                <a:solidFill>
                  <a:schemeClr val="accent1"/>
                </a:solidFill>
              </a:rPr>
              <a:t>[Added Meeting G] </a:t>
            </a:r>
          </a:p>
          <a:p>
            <a:pPr lvl="2"/>
            <a:r>
              <a:rPr lang="en-GB" sz="3400" dirty="0"/>
              <a:t>2-3% visits to primary health </a:t>
            </a:r>
            <a:r>
              <a:rPr lang="en-GB" sz="3400" dirty="0" err="1"/>
              <a:t>centers</a:t>
            </a:r>
            <a:r>
              <a:rPr lang="en-GB" sz="3400" dirty="0"/>
              <a:t> &amp; emergency facilities  due to eye problems &amp; majority are due to Red Eye. </a:t>
            </a:r>
          </a:p>
          <a:p>
            <a:pPr lvl="2"/>
            <a:r>
              <a:rPr lang="en-GB" sz="3400" dirty="0"/>
              <a:t>May denote more serious conditions like keratitis, iritis, glaucoma, which could lead to vision loss</a:t>
            </a:r>
          </a:p>
          <a:p>
            <a:pPr marL="914400" lvl="2" indent="0">
              <a:buNone/>
            </a:pPr>
            <a:endParaRPr lang="en-GB" sz="38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8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046" y="370371"/>
            <a:ext cx="3744484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Impact of AI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922" y="2011364"/>
            <a:ext cx="10694194" cy="457679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 hangingPunct="0"/>
            <a:r>
              <a:rPr lang="en-GB" dirty="0"/>
              <a:t>Bridge acute shortage of healthcare professionals in LMICs, rural areas.</a:t>
            </a:r>
            <a:endParaRPr lang="en-US" dirty="0"/>
          </a:p>
          <a:p>
            <a:pPr lvl="0" fontAlgn="base" hangingPunct="0"/>
            <a:r>
              <a:rPr lang="en-GB" dirty="0"/>
              <a:t>Provide earlier detection and prevent vision loss for millions. </a:t>
            </a:r>
          </a:p>
          <a:p>
            <a:pPr lvl="0" fontAlgn="base" hangingPunct="0"/>
            <a:r>
              <a:rPr lang="en-GB" dirty="0"/>
              <a:t>Decrease healthcare costs via earlier interventions </a:t>
            </a:r>
          </a:p>
          <a:p>
            <a:pPr lvl="0" fontAlgn="base" hangingPunct="0"/>
            <a:r>
              <a:rPr lang="en-GB" dirty="0"/>
              <a:t>Increase overall efficiency and scalability of current screening methods.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6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4979" y="139435"/>
            <a:ext cx="7874815" cy="8821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DR Classifications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206650"/>
            <a:ext cx="10694194" cy="558256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00" b="1" dirty="0">
                <a:solidFill>
                  <a:schemeClr val="accent1"/>
                </a:solidFill>
              </a:rPr>
              <a:t>Binary: </a:t>
            </a:r>
            <a:endParaRPr lang="en-US" sz="3000" b="1" dirty="0">
              <a:solidFill>
                <a:schemeClr val="accent1"/>
              </a:solidFill>
            </a:endParaRPr>
          </a:p>
          <a:p>
            <a:pPr marL="914400" lvl="2" indent="0">
              <a:buNone/>
            </a:pPr>
            <a:r>
              <a:rPr lang="en-US" sz="32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Nogradable</a:t>
            </a:r>
            <a:r>
              <a:rPr lang="en-US" sz="2600" dirty="0"/>
              <a:t> Image)]  (Optional)</a:t>
            </a:r>
          </a:p>
          <a:p>
            <a:pPr marL="914400" lvl="2" indent="0">
              <a:buNone/>
            </a:pPr>
            <a:r>
              <a:rPr lang="en-US" sz="2600" dirty="0"/>
              <a:t>	1 (Non-referable Retinopathy   = Normal or Mild)</a:t>
            </a:r>
          </a:p>
          <a:p>
            <a:pPr marL="914400" lvl="2" indent="0">
              <a:buNone/>
            </a:pPr>
            <a:r>
              <a:rPr lang="en-US" sz="2600" dirty="0"/>
              <a:t>	2 (Referable Retinopathy  = Moderate, Severe, PDR)</a:t>
            </a:r>
          </a:p>
          <a:p>
            <a:pPr marL="457200" lvl="1" indent="0">
              <a:buNone/>
            </a:pPr>
            <a:r>
              <a:rPr lang="en-US" sz="3600" b="1" dirty="0"/>
              <a:t> </a:t>
            </a:r>
          </a:p>
          <a:p>
            <a:pPr lvl="1"/>
            <a:r>
              <a:rPr lang="en-US" sz="2600" b="1" dirty="0">
                <a:solidFill>
                  <a:schemeClr val="accent1"/>
                </a:solidFill>
              </a:rPr>
              <a:t>Multi-class Classification:</a:t>
            </a:r>
          </a:p>
          <a:p>
            <a:pPr marL="457200" lvl="1" indent="0">
              <a:buNone/>
            </a:pPr>
            <a:endParaRPr lang="en-US" sz="3700" b="1" dirty="0">
              <a:solidFill>
                <a:schemeClr val="accent1"/>
              </a:solidFill>
            </a:endParaRPr>
          </a:p>
          <a:p>
            <a:pPr marL="1371600" lvl="3" indent="0">
              <a:buNone/>
            </a:pPr>
            <a:r>
              <a:rPr lang="en-US" sz="30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Nongradable</a:t>
            </a:r>
            <a:r>
              <a:rPr lang="en-US" sz="2600" dirty="0"/>
              <a:t> Image)  ] (Optional)</a:t>
            </a:r>
          </a:p>
          <a:p>
            <a:pPr marL="1371600" lvl="3" indent="0">
              <a:buNone/>
            </a:pPr>
            <a:r>
              <a:rPr lang="en-US" sz="2600" dirty="0"/>
              <a:t>	1(Normal) </a:t>
            </a:r>
          </a:p>
          <a:p>
            <a:pPr marL="1371600" lvl="3" indent="0">
              <a:buNone/>
            </a:pPr>
            <a:r>
              <a:rPr lang="en-US" sz="2600" dirty="0"/>
              <a:t>	2 (Mild)</a:t>
            </a:r>
          </a:p>
          <a:p>
            <a:pPr marL="1371600" lvl="3" indent="0">
              <a:buNone/>
            </a:pPr>
            <a:r>
              <a:rPr lang="en-US" sz="2600" dirty="0"/>
              <a:t>	3 (Moderate NPDR)</a:t>
            </a:r>
          </a:p>
          <a:p>
            <a:pPr marL="1371600" lvl="3" indent="0">
              <a:buNone/>
            </a:pPr>
            <a:r>
              <a:rPr lang="en-US" sz="2600" dirty="0"/>
              <a:t>	4 (Severe NPDR)</a:t>
            </a:r>
          </a:p>
          <a:p>
            <a:pPr marL="1371600" lvl="3" indent="0">
              <a:buNone/>
            </a:pPr>
            <a:r>
              <a:rPr lang="en-US" sz="2600" dirty="0"/>
              <a:t>	5 (PDR)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E2233-E881-47BD-9BB5-5344B5EE2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425883" y="3070411"/>
            <a:ext cx="6269150" cy="134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46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420" y="268022"/>
            <a:ext cx="10917403" cy="7758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  AMD, GC, PM Classifications</a:t>
            </a:r>
            <a:b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</a:br>
            <a:endParaRPr lang="en-US" dirty="0">
              <a:solidFill>
                <a:schemeClr val="accent1"/>
              </a:solidFill>
              <a:latin typeface="+mn-lt"/>
              <a:ea typeface="+mn-ea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196" y="878950"/>
            <a:ext cx="10694194" cy="5636149"/>
          </a:xfrm>
        </p:spPr>
        <p:txBody>
          <a:bodyPr>
            <a:normAutofit fontScale="40000" lnSpcReduction="20000"/>
          </a:bodyPr>
          <a:lstStyle/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AMD: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)]</a:t>
            </a:r>
          </a:p>
          <a:p>
            <a:pPr lvl="3"/>
            <a:r>
              <a:rPr lang="en-US" sz="5000" dirty="0"/>
              <a:t>1 (No/early stage AMD </a:t>
            </a:r>
          </a:p>
          <a:p>
            <a:pPr lvl="3"/>
            <a:r>
              <a:rPr lang="en-US" sz="5000" dirty="0"/>
              <a:t>2 (Intermediate/advanced stage AMD)</a:t>
            </a:r>
          </a:p>
          <a:p>
            <a:pPr marL="914400" lvl="2" indent="0">
              <a:buNone/>
            </a:pPr>
            <a:r>
              <a:rPr lang="en-US" sz="2100" dirty="0"/>
              <a:t>	</a:t>
            </a:r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GC: </a:t>
            </a:r>
          </a:p>
          <a:p>
            <a:pPr lvl="2"/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.]</a:t>
            </a:r>
          </a:p>
          <a:p>
            <a:pPr lvl="3"/>
            <a:r>
              <a:rPr lang="en-US" sz="5000" dirty="0"/>
              <a:t>1 (No GC)</a:t>
            </a:r>
          </a:p>
          <a:p>
            <a:pPr lvl="3"/>
            <a:r>
              <a:rPr lang="en-US" sz="5000" dirty="0"/>
              <a:t>2 (GC)</a:t>
            </a:r>
          </a:p>
          <a:p>
            <a:pPr lvl="3"/>
            <a:r>
              <a:rPr lang="en-US" sz="5000" dirty="0"/>
              <a:t>Optic Disk </a:t>
            </a:r>
          </a:p>
          <a:p>
            <a:pPr marL="1371600" lvl="3" indent="0">
              <a:buNone/>
            </a:pPr>
            <a:endParaRPr lang="en-US" sz="5000" dirty="0"/>
          </a:p>
          <a:p>
            <a:pPr marL="914400" lvl="2" indent="0">
              <a:buNone/>
            </a:pPr>
            <a:endParaRPr lang="en-US" sz="2100" dirty="0"/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PM: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100" dirty="0"/>
              <a:t>[0 (Image </a:t>
            </a:r>
            <a:r>
              <a:rPr lang="en-US" sz="5100" dirty="0" err="1"/>
              <a:t>Nongradable</a:t>
            </a:r>
            <a:r>
              <a:rPr lang="en-US" sz="5100" dirty="0"/>
              <a:t>)]</a:t>
            </a:r>
          </a:p>
          <a:p>
            <a:pPr lvl="3"/>
            <a:r>
              <a:rPr lang="en-US" sz="5100" dirty="0"/>
              <a:t>1 (No PM/HM)</a:t>
            </a:r>
          </a:p>
          <a:p>
            <a:pPr lvl="3"/>
            <a:r>
              <a:rPr lang="en-US" sz="5100" dirty="0"/>
              <a:t>2 (HM: high myopia)</a:t>
            </a:r>
          </a:p>
          <a:p>
            <a:pPr lvl="3"/>
            <a:r>
              <a:rPr lang="en-US" sz="5100" dirty="0"/>
              <a:t>3 (PM)</a:t>
            </a:r>
          </a:p>
          <a:p>
            <a:pPr marL="1371600" lvl="3" indent="0">
              <a:buNone/>
            </a:pPr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34267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2673849" y="192249"/>
            <a:ext cx="1065430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Available Datasets - DR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54281C-2ED7-4E66-A323-35C4CBD654DB}"/>
              </a:ext>
            </a:extLst>
          </p:cNvPr>
          <p:cNvSpPr/>
          <p:nvPr/>
        </p:nvSpPr>
        <p:spPr>
          <a:xfrm>
            <a:off x="1319213" y="763622"/>
            <a:ext cx="6096000" cy="59021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 err="1">
                <a:solidFill>
                  <a:schemeClr val="accent1"/>
                </a:solidFill>
              </a:rPr>
              <a:t>EyePACS</a:t>
            </a:r>
            <a:r>
              <a:rPr lang="en-GB" sz="2800" b="1" dirty="0">
                <a:solidFill>
                  <a:schemeClr val="accent1"/>
                </a:solidFill>
              </a:rPr>
              <a:t> dataset: </a:t>
            </a: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90,000 fundus images, 5 levels of severity</a:t>
            </a: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accent1"/>
                </a:solidFill>
              </a:rPr>
              <a:t>Kaggle: 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(derived from </a:t>
            </a:r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EyePACS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endParaRPr lang="en-GB" sz="2800" b="1" dirty="0">
              <a:solidFill>
                <a:schemeClr val="accent1"/>
              </a:solidFill>
            </a:endParaRPr>
          </a:p>
          <a:p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35,000 images : 5 levels of severity </a:t>
            </a: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Aptos 2019 Challenge : 3664 images : 5 levels of severity</a:t>
            </a: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>
                <a:solidFill>
                  <a:schemeClr val="accent1"/>
                </a:solidFill>
              </a:rPr>
              <a:t>MESSIDOR dataset: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1,200 images, 4 levels of severity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 err="1">
                <a:solidFill>
                  <a:schemeClr val="accent1"/>
                </a:solidFill>
              </a:rPr>
              <a:t>DiaRetDB</a:t>
            </a:r>
            <a:r>
              <a:rPr lang="en-GB" sz="2400" b="1" dirty="0">
                <a:solidFill>
                  <a:schemeClr val="accent1"/>
                </a:solidFill>
              </a:rPr>
              <a:t> dataset:  </a:t>
            </a:r>
          </a:p>
          <a:p>
            <a:r>
              <a:rPr lang="en-GB" dirty="0">
                <a:latin typeface="Times New Roman" panose="02020603050405020304" pitchFamily="18" charset="0"/>
                <a:ea typeface="DengXian" panose="02010600030101010101" pitchFamily="2" charset="-122"/>
              </a:rPr>
              <a:t>~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200 images marked with lesions etc</a:t>
            </a:r>
          </a:p>
          <a:p>
            <a:endParaRPr lang="en-GB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pic>
        <p:nvPicPr>
          <p:cNvPr id="1026" name="Picture 2" descr="https://storage.googleapis.com/kaggle-competitions/kaggle/4104/media/eyepacs.png">
            <a:extLst>
              <a:ext uri="{FF2B5EF4-FFF2-40B4-BE49-F238E27FC236}">
                <a16:creationId xmlns:a16="http://schemas.microsoft.com/office/drawing/2014/main" id="{C992A9F4-CAB1-469E-93D8-EA5410C2B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99" y="1472081"/>
            <a:ext cx="1390650" cy="55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aggle">
            <a:extLst>
              <a:ext uri="{FF2B5EF4-FFF2-40B4-BE49-F238E27FC236}">
                <a16:creationId xmlns:a16="http://schemas.microsoft.com/office/drawing/2014/main" id="{6E4783E4-A361-4EC1-AFAE-A6B7387E7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602" y="2816913"/>
            <a:ext cx="1708150" cy="61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424D95C-2854-4167-B5B2-81ED4323872C}"/>
              </a:ext>
            </a:extLst>
          </p:cNvPr>
          <p:cNvSpPr/>
          <p:nvPr/>
        </p:nvSpPr>
        <p:spPr>
          <a:xfrm>
            <a:off x="660400" y="5270562"/>
            <a:ext cx="248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8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C55F92-2345-4A36-935F-4F440FE0C547}"/>
</file>

<file path=customXml/itemProps2.xml><?xml version="1.0" encoding="utf-8"?>
<ds:datastoreItem xmlns:ds="http://schemas.openxmlformats.org/officeDocument/2006/customXml" ds:itemID="{4A587F46-5AFD-431A-8B07-B33849B29D57}"/>
</file>

<file path=customXml/itemProps3.xml><?xml version="1.0" encoding="utf-8"?>
<ds:datastoreItem xmlns:ds="http://schemas.openxmlformats.org/officeDocument/2006/customXml" ds:itemID="{1009CB96-3320-4952-A1E7-9AD335EB7FA3}"/>
</file>

<file path=docProps/app.xml><?xml version="1.0" encoding="utf-8"?>
<Properties xmlns="http://schemas.openxmlformats.org/officeDocument/2006/extended-properties" xmlns:vt="http://schemas.openxmlformats.org/officeDocument/2006/docPropsVTypes">
  <TotalTime>3680</TotalTime>
  <Words>1654</Words>
  <Application>Microsoft Office PowerPoint</Application>
  <PresentationFormat>Widescreen</PresentationFormat>
  <Paragraphs>253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Aharoni</vt:lpstr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Meeting G Topic Group Update Ophthalmology (TG-Ophthalmo )</vt:lpstr>
      <vt:lpstr>Topic Group – Ophthalmology </vt:lpstr>
      <vt:lpstr>The Health Challenge </vt:lpstr>
      <vt:lpstr>The Health Challenge </vt:lpstr>
      <vt:lpstr>Impact of AI </vt:lpstr>
      <vt:lpstr>Benchmarking: DR Classifications </vt:lpstr>
      <vt:lpstr>Benchmarking:   AMD, GC, PM Classifications </vt:lpstr>
      <vt:lpstr>PowerPoint Presentation</vt:lpstr>
      <vt:lpstr>PowerPoint Presentation</vt:lpstr>
      <vt:lpstr>PowerPoint Presentation</vt:lpstr>
      <vt:lpstr>Topic Group History</vt:lpstr>
      <vt:lpstr>Topic Group History</vt:lpstr>
      <vt:lpstr>Topic Group History</vt:lpstr>
      <vt:lpstr>Meeting G (New Delhi, Nov 11-15, 2019: </vt:lpstr>
      <vt:lpstr>Progress since Meeting G: </vt:lpstr>
      <vt:lpstr>Topic Group – Ophthalmology Members 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TG-Ophthalmo (Ophthalmology) Update - Att.3 - Presentation</dc:title>
  <dc:creator>A Shroff</dc:creator>
  <cp:lastModifiedBy>Simão Campos-Neto</cp:lastModifiedBy>
  <cp:revision>119</cp:revision>
  <dcterms:created xsi:type="dcterms:W3CDTF">2019-05-31T05:03:07Z</dcterms:created>
  <dcterms:modified xsi:type="dcterms:W3CDTF">2020-01-29T11:49:40Z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